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261" r:id="rId5"/>
    <p:sldId id="272" r:id="rId6"/>
    <p:sldId id="274" r:id="rId7"/>
    <p:sldId id="273" r:id="rId8"/>
    <p:sldId id="275" r:id="rId9"/>
    <p:sldId id="276" r:id="rId10"/>
    <p:sldId id="277" r:id="rId11"/>
    <p:sldId id="278" r:id="rId12"/>
    <p:sldId id="280" r:id="rId13"/>
    <p:sldId id="279" r:id="rId14"/>
    <p:sldId id="285" r:id="rId15"/>
    <p:sldId id="281" r:id="rId16"/>
    <p:sldId id="269" r:id="rId17"/>
    <p:sldId id="282" r:id="rId18"/>
    <p:sldId id="283" r:id="rId19"/>
    <p:sldId id="28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  <p15:guide id="4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3D919-4D50-4A4F-8477-DF13D7446692}" v="88" dt="2024-08-07T17:32:20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192"/>
        <p:guide pos="288"/>
        <p:guide orient="horz" pos="4128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1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5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75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95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35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6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50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7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1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3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8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6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4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6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5BBB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F579EE-00DC-499F-B2EC-150AAB8C4424}"/>
              </a:ext>
            </a:extLst>
          </p:cNvPr>
          <p:cNvSpPr txBox="1">
            <a:spLocks/>
          </p:cNvSpPr>
          <p:nvPr/>
        </p:nvSpPr>
        <p:spPr>
          <a:xfrm>
            <a:off x="1524001" y="1549235"/>
            <a:ext cx="9753600" cy="6938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4200" b="1" dirty="0">
                <a:solidFill>
                  <a:prstClr val="white"/>
                </a:solidFill>
              </a:rPr>
              <a:t>Study Session: District Budgeting Process &amp; 2025 Budget Preview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6F413-A07A-4093-83DF-398490BD86D5}"/>
              </a:ext>
            </a:extLst>
          </p:cNvPr>
          <p:cNvSpPr txBox="1"/>
          <p:nvPr/>
        </p:nvSpPr>
        <p:spPr>
          <a:xfrm>
            <a:off x="4987855" y="3530621"/>
            <a:ext cx="2544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Commission Meeting</a:t>
            </a:r>
          </a:p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August 8,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5" y="5180113"/>
            <a:ext cx="3210308" cy="5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Capital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Reserves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Provide buffer against risk of lower fund revenue and unexpected/emergency work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Reviewing methodology with new financial advisor PFM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9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Debt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Purpose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Pay loan payments for infrastructure project loans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Budgeting &amp; Reserves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We transfer enough money there to pay next year’s principal and interest payments (DNR requirement)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4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Budget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Multi-Year Capital &amp; Debt Fund Planning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Allows for rate smoothing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Plan for future large expenses</a:t>
            </a:r>
            <a:br>
              <a:rPr lang="en-US" sz="3000" dirty="0"/>
            </a:br>
            <a:endParaRPr lang="en-US" sz="30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But, short-term changes impact six-year trajectory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49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6569" r="3700" b="11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 dirty="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6" y="6048376"/>
            <a:ext cx="2651764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457459" y="126600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US" sz="7200" b="1" dirty="0">
                <a:solidFill>
                  <a:prstClr val="white"/>
                </a:solidFill>
              </a:rPr>
              <a:t>Questions?</a:t>
            </a:r>
          </a:p>
          <a:p>
            <a:pPr algn="l" defTabSz="685800"/>
            <a:endParaRPr lang="en-US" sz="7200" b="1" dirty="0">
              <a:solidFill>
                <a:prstClr val="white"/>
              </a:solidFill>
            </a:endParaRPr>
          </a:p>
          <a:p>
            <a:pPr algn="l" defTabSz="685800"/>
            <a:r>
              <a:rPr lang="en-US" sz="7200" b="1" dirty="0">
                <a:solidFill>
                  <a:prstClr val="white"/>
                </a:solidFill>
              </a:rPr>
              <a:t>Next section: 2025 Preview</a:t>
            </a:r>
          </a:p>
        </p:txBody>
      </p:sp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2025 Budget Preview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57200" y="1132114"/>
            <a:ext cx="102897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Budget Drivers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Electrical, gas, and water costs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Chemical costs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Bonding costs – higher interest rates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Consideration of staffing needs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Mitigating Factors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Expecting higher connection charge revenue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Potential draw down of capital fund reserves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14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2025 Budget Preview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57B77-7EB3-D8C7-A025-7DBB8643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219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1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Aug. 13: Budget Preview Owner Community Meeting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Sept. 12: Budget Introduction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Sept. 26: Public Hearing on Budget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Oct. 17: Commission Deliberations on Budget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Oct. 31: Budget Approval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4819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6569" r="3700" b="11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 dirty="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6" y="6048376"/>
            <a:ext cx="2651764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457459" y="126600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US" sz="7200" b="1" dirty="0">
                <a:solidFill>
                  <a:prstClr val="white"/>
                </a:solidFill>
              </a:rPr>
              <a:t>Questions?</a:t>
            </a:r>
          </a:p>
          <a:p>
            <a:pPr algn="l" defTabSz="685800"/>
            <a:endParaRPr lang="en-US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Overview of District’s budget process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Preview of 2025 budget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5980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997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Budget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District’s budget process includes all three funds: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Operating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Capital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Debt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Look over multiple years to smooth rates and plan for future spending</a:t>
            </a:r>
          </a:p>
          <a:p>
            <a:pPr lvl="0"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4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Operating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Purpose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Pay for staff and supply costs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Receives most revenues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Transfers to Capital and Debt funds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4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Operating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Budgeting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Estimate expenses (staff, supplies, transfers)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Estimate non-service charge revenues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Remaining revenue needs to pay for expenses = next year’s service charge requirement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2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Operating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Reserves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Cover 180-210 days of operating expenses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1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Capital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Purpose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Pay up-front costs for infrastructure projects until DNR reimburses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Pay for cash-funded projects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7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Capital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Budgeting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Determine infrastructure project costs through CIP development process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Determine funding source for projects (cash vs. debt)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Capital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102897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Determine expected fund revenues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DNR Clean Water Fund reimbursement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Transfers from operating fund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Connection charge revenue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If money is left over from prior year, the capital fund retains that money for future authorized project spending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92a78-2b40-4717-9525-c8fbabe7a386">
      <Terms xmlns="http://schemas.microsoft.com/office/infopath/2007/PartnerControls"/>
    </lcf76f155ced4ddcb4097134ff3c332f>
    <TaxCatchAll xmlns="a56cf628-b332-41ce-a3b0-02794505bb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081C0A3BCD0459E57FC246FDC6893" ma:contentTypeVersion="17" ma:contentTypeDescription="Create a new document." ma:contentTypeScope="" ma:versionID="62e2c737bae20997a6ed8194e7ab8ce4">
  <xsd:schema xmlns:xsd="http://www.w3.org/2001/XMLSchema" xmlns:xs="http://www.w3.org/2001/XMLSchema" xmlns:p="http://schemas.microsoft.com/office/2006/metadata/properties" xmlns:ns2="2b592a78-2b40-4717-9525-c8fbabe7a386" xmlns:ns3="a56cf628-b332-41ce-a3b0-02794505bb4c" targetNamespace="http://schemas.microsoft.com/office/2006/metadata/properties" ma:root="true" ma:fieldsID="b2e280f0915ce56f56f292a8c4c22782" ns2:_="" ns3:_="">
    <xsd:import namespace="2b592a78-2b40-4717-9525-c8fbabe7a386"/>
    <xsd:import namespace="a56cf628-b332-41ce-a3b0-02794505b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92a78-2b40-4717-9525-c8fbabe7a3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1f0036c-3d18-4f56-b300-974aff890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f628-b332-41ce-a3b0-02794505bb4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3305931-16c3-4c20-9939-4fc2ceaf0da3}" ma:internalName="TaxCatchAll" ma:showField="CatchAllData" ma:web="a56cf628-b332-41ce-a3b0-02794505b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48146-C281-4D35-8989-14BB2B147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D6B929-C27E-4110-AB31-912DDF10E853}">
  <ds:schemaRefs>
    <ds:schemaRef ds:uri="http://schemas.microsoft.com/office/2006/metadata/properties"/>
    <ds:schemaRef ds:uri="http://schemas.microsoft.com/office/infopath/2007/PartnerControls"/>
    <ds:schemaRef ds:uri="2b592a78-2b40-4717-9525-c8fbabe7a386"/>
    <ds:schemaRef ds:uri="a56cf628-b332-41ce-a3b0-02794505bb4c"/>
  </ds:schemaRefs>
</ds:datastoreItem>
</file>

<file path=customXml/itemProps3.xml><?xml version="1.0" encoding="utf-8"?>
<ds:datastoreItem xmlns:ds="http://schemas.openxmlformats.org/officeDocument/2006/customXml" ds:itemID="{57671461-B43E-4358-9934-62B549B37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92a78-2b40-4717-9525-c8fbabe7a386"/>
    <ds:schemaRef ds:uri="a56cf628-b332-41ce-a3b0-02794505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1494</TotalTime>
  <Words>367</Words>
  <Application>Microsoft Office PowerPoint</Application>
  <PresentationFormat>Widescreen</PresentationFormat>
  <Paragraphs>90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Ben Nerad</cp:lastModifiedBy>
  <cp:revision>18</cp:revision>
  <dcterms:created xsi:type="dcterms:W3CDTF">2021-01-12T14:50:28Z</dcterms:created>
  <dcterms:modified xsi:type="dcterms:W3CDTF">2024-08-07T17:51:09Z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0x0101004CA081C0A3BCD0459E57FC246FDC6893</vt:lpwstr>
  </property>
</Properties>
</file>