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6" r:id="rId5"/>
    <p:sldId id="385" r:id="rId6"/>
    <p:sldId id="391" r:id="rId7"/>
    <p:sldId id="392" r:id="rId8"/>
    <p:sldId id="1395" r:id="rId9"/>
    <p:sldId id="394" r:id="rId10"/>
    <p:sldId id="388" r:id="rId11"/>
    <p:sldId id="393" r:id="rId12"/>
    <p:sldId id="386" r:id="rId13"/>
    <p:sldId id="395" r:id="rId14"/>
    <p:sldId id="396" r:id="rId15"/>
    <p:sldId id="399" r:id="rId16"/>
    <p:sldId id="397" r:id="rId17"/>
    <p:sldId id="398" r:id="rId18"/>
    <p:sldId id="326" r:id="rId19"/>
    <p:sldId id="286" r:id="rId20"/>
    <p:sldId id="3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 userDrawn="1">
          <p15:clr>
            <a:srgbClr val="A4A3A4"/>
          </p15:clr>
        </p15:guide>
        <p15:guide id="2" pos="288" userDrawn="1">
          <p15:clr>
            <a:srgbClr val="A4A3A4"/>
          </p15:clr>
        </p15:guide>
        <p15:guide id="3" pos="7392" userDrawn="1">
          <p15:clr>
            <a:srgbClr val="A4A3A4"/>
          </p15:clr>
        </p15:guide>
        <p15:guide id="4" orient="horz" pos="4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BB"/>
    <a:srgbClr val="75CBC6"/>
    <a:srgbClr val="FEC36E"/>
    <a:srgbClr val="00ACA2"/>
    <a:srgbClr val="ADD476"/>
    <a:srgbClr val="0076BE"/>
    <a:srgbClr val="604A7B"/>
    <a:srgbClr val="6DC9F2"/>
    <a:srgbClr val="3C8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95226" autoAdjust="0"/>
  </p:normalViewPr>
  <p:slideViewPr>
    <p:cSldViewPr showGuides="1">
      <p:cViewPr varScale="1">
        <p:scale>
          <a:sx n="106" d="100"/>
          <a:sy n="106" d="100"/>
        </p:scale>
        <p:origin x="480" y="108"/>
      </p:cViewPr>
      <p:guideLst>
        <p:guide orient="horz" pos="192"/>
        <p:guide pos="288"/>
        <p:guide pos="7392"/>
        <p:guide orient="horz" pos="4128"/>
      </p:guideLst>
    </p:cSldViewPr>
  </p:slideViewPr>
  <p:notesTextViewPr>
    <p:cViewPr>
      <p:scale>
        <a:sx n="1" d="1"/>
        <a:sy n="1" d="1"/>
      </p:scale>
      <p:origin x="0" y="-42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0" dirty="0">
                <a:solidFill>
                  <a:srgbClr val="008080"/>
                </a:solidFill>
              </a:rPr>
              <a:t>Average Phosphorus Concentrations</a:t>
            </a:r>
            <a:r>
              <a:rPr lang="en-US" sz="2000" b="0" baseline="0" dirty="0">
                <a:solidFill>
                  <a:srgbClr val="008080"/>
                </a:solidFill>
              </a:rPr>
              <a:t> in District Wastewater</a:t>
            </a:r>
            <a:endParaRPr lang="en-US" sz="2000" b="0" dirty="0">
              <a:solidFill>
                <a:srgbClr val="008080"/>
              </a:solidFill>
            </a:endParaRPr>
          </a:p>
        </c:rich>
      </c:tx>
      <c:overlay val="0"/>
    </c:title>
    <c:autoTitleDeleted val="0"/>
    <c:plotArea>
      <c:layout>
        <c:manualLayout>
          <c:layoutTarget val="inner"/>
          <c:xMode val="edge"/>
          <c:yMode val="edge"/>
          <c:x val="0.11459006183549091"/>
          <c:y val="0.14608806343600431"/>
          <c:w val="0.82139712299349876"/>
          <c:h val="0.76589151926041821"/>
        </c:manualLayout>
      </c:layout>
      <c:barChart>
        <c:barDir val="col"/>
        <c:grouping val="clustered"/>
        <c:varyColors val="0"/>
        <c:ser>
          <c:idx val="0"/>
          <c:order val="0"/>
          <c:spPr>
            <a:solidFill>
              <a:srgbClr val="03B5A0"/>
            </a:solidFill>
          </c:spPr>
          <c:invertIfNegative val="0"/>
          <c:dPt>
            <c:idx val="2"/>
            <c:invertIfNegative val="0"/>
            <c:bubble3D val="0"/>
            <c:spPr>
              <a:solidFill>
                <a:srgbClr val="C00000"/>
              </a:solidFill>
            </c:spPr>
            <c:extLst>
              <c:ext xmlns:c16="http://schemas.microsoft.com/office/drawing/2014/chart" uri="{C3380CC4-5D6E-409C-BE32-E72D297353CC}">
                <c16:uniqueId val="{00000001-327E-442C-999E-B812D6447079}"/>
              </c:ext>
            </c:extLst>
          </c:dPt>
          <c:cat>
            <c:strRef>
              <c:f>Sheet1!$A$3:$A$5</c:f>
              <c:strCache>
                <c:ptCount val="3"/>
                <c:pt idx="0">
                  <c:v>Raw Wastewater</c:v>
                </c:pt>
                <c:pt idx="1">
                  <c:v>Treated Effluent</c:v>
                </c:pt>
                <c:pt idx="2">
                  <c:v>P rule target</c:v>
                </c:pt>
              </c:strCache>
            </c:strRef>
          </c:cat>
          <c:val>
            <c:numRef>
              <c:f>Sheet1!$B$3:$B$5</c:f>
              <c:numCache>
                <c:formatCode>General</c:formatCode>
                <c:ptCount val="3"/>
                <c:pt idx="0">
                  <c:v>6</c:v>
                </c:pt>
                <c:pt idx="1">
                  <c:v>0.3</c:v>
                </c:pt>
                <c:pt idx="2">
                  <c:v>7.4999999999999997E-2</c:v>
                </c:pt>
              </c:numCache>
            </c:numRef>
          </c:val>
          <c:extLst>
            <c:ext xmlns:c16="http://schemas.microsoft.com/office/drawing/2014/chart" uri="{C3380CC4-5D6E-409C-BE32-E72D297353CC}">
              <c16:uniqueId val="{00000002-327E-442C-999E-B812D6447079}"/>
            </c:ext>
          </c:extLst>
        </c:ser>
        <c:dLbls>
          <c:showLegendKey val="0"/>
          <c:showVal val="0"/>
          <c:showCatName val="0"/>
          <c:showSerName val="0"/>
          <c:showPercent val="0"/>
          <c:showBubbleSize val="0"/>
        </c:dLbls>
        <c:gapWidth val="150"/>
        <c:axId val="203775360"/>
        <c:axId val="206071296"/>
      </c:barChart>
      <c:catAx>
        <c:axId val="203775360"/>
        <c:scaling>
          <c:orientation val="minMax"/>
        </c:scaling>
        <c:delete val="0"/>
        <c:axPos val="b"/>
        <c:numFmt formatCode="General" sourceLinked="0"/>
        <c:majorTickMark val="out"/>
        <c:minorTickMark val="none"/>
        <c:tickLblPos val="nextTo"/>
        <c:txPr>
          <a:bodyPr/>
          <a:lstStyle/>
          <a:p>
            <a:pPr>
              <a:defRPr sz="1600" baseline="0"/>
            </a:pPr>
            <a:endParaRPr lang="en-US"/>
          </a:p>
        </c:txPr>
        <c:crossAx val="206071296"/>
        <c:crosses val="autoZero"/>
        <c:auto val="1"/>
        <c:lblAlgn val="ctr"/>
        <c:lblOffset val="100"/>
        <c:noMultiLvlLbl val="0"/>
      </c:catAx>
      <c:valAx>
        <c:axId val="206071296"/>
        <c:scaling>
          <c:orientation val="minMax"/>
        </c:scaling>
        <c:delete val="0"/>
        <c:axPos val="l"/>
        <c:majorGridlines>
          <c:spPr>
            <a:ln>
              <a:noFill/>
            </a:ln>
          </c:spPr>
        </c:majorGridlines>
        <c:title>
          <c:tx>
            <c:rich>
              <a:bodyPr rot="-5400000" vert="horz"/>
              <a:lstStyle/>
              <a:p>
                <a:pPr>
                  <a:defRPr/>
                </a:pPr>
                <a:r>
                  <a:rPr lang="en-US" sz="1600" b="0"/>
                  <a:t>mg/L</a:t>
                </a:r>
              </a:p>
            </c:rich>
          </c:tx>
          <c:overlay val="0"/>
        </c:title>
        <c:numFmt formatCode="General" sourceLinked="1"/>
        <c:majorTickMark val="out"/>
        <c:minorTickMark val="none"/>
        <c:tickLblPos val="nextTo"/>
        <c:crossAx val="203775360"/>
        <c:crosses val="autoZero"/>
        <c:crossBetween val="between"/>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0.45238</cdr:x>
      <cdr:y>0.79913</cdr:y>
    </cdr:from>
    <cdr:to>
      <cdr:x>0.64199</cdr:x>
      <cdr:y>0.8797</cdr:y>
    </cdr:to>
    <cdr:sp macro="" textlink="">
      <cdr:nvSpPr>
        <cdr:cNvPr id="2" name="TextBox 10"/>
        <cdr:cNvSpPr txBox="1"/>
      </cdr:nvSpPr>
      <cdr:spPr>
        <a:xfrm xmlns:a="http://schemas.openxmlformats.org/drawingml/2006/main">
          <a:off x="4067664" y="3595887"/>
          <a:ext cx="1704897" cy="36254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solidFill>
                <a:srgbClr val="008080"/>
              </a:solidFill>
            </a:rPr>
            <a:t>0.2 - 0.4 mg/L</a:t>
          </a:r>
        </a:p>
      </cdr:txBody>
    </cdr:sp>
  </cdr:relSizeAnchor>
  <cdr:relSizeAnchor xmlns:cdr="http://schemas.openxmlformats.org/drawingml/2006/chartDrawing">
    <cdr:from>
      <cdr:x>0.72034</cdr:x>
      <cdr:y>0.8163</cdr:y>
    </cdr:from>
    <cdr:to>
      <cdr:x>0.93246</cdr:x>
      <cdr:y>0.9042</cdr:y>
    </cdr:to>
    <cdr:sp macro="" textlink="">
      <cdr:nvSpPr>
        <cdr:cNvPr id="3" name="TextBox 10"/>
        <cdr:cNvSpPr txBox="1"/>
      </cdr:nvSpPr>
      <cdr:spPr>
        <a:xfrm xmlns:a="http://schemas.openxmlformats.org/drawingml/2006/main">
          <a:off x="6476999" y="3524201"/>
          <a:ext cx="1907298" cy="37947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C00000"/>
              </a:solidFill>
            </a:rPr>
            <a:t>0.075 mg/</a:t>
          </a:r>
          <a:r>
            <a:rPr lang="en-US" sz="1800" b="1" dirty="0">
              <a:solidFill>
                <a:srgbClr val="C00000"/>
              </a:solidFill>
            </a:rPr>
            <a:t>L</a:t>
          </a:r>
        </a:p>
      </cdr:txBody>
    </cdr:sp>
  </cdr:relSizeAnchor>
  <cdr:relSizeAnchor xmlns:cdr="http://schemas.openxmlformats.org/drawingml/2006/chartDrawing">
    <cdr:from>
      <cdr:x>0.20721</cdr:x>
      <cdr:y>0.16202</cdr:y>
    </cdr:from>
    <cdr:to>
      <cdr:x>0.33294</cdr:x>
      <cdr:y>0.24992</cdr:y>
    </cdr:to>
    <cdr:sp macro="" textlink="">
      <cdr:nvSpPr>
        <cdr:cNvPr id="4" name="TextBox 10">
          <a:extLst xmlns:a="http://schemas.openxmlformats.org/drawingml/2006/main">
            <a:ext uri="{FF2B5EF4-FFF2-40B4-BE49-F238E27FC236}">
              <a16:creationId xmlns:a16="http://schemas.microsoft.com/office/drawing/2014/main" id="{9ED4E632-A19C-4DDC-8828-E5DC8522BE53}"/>
            </a:ext>
          </a:extLst>
        </cdr:cNvPr>
        <cdr:cNvSpPr txBox="1"/>
      </cdr:nvSpPr>
      <cdr:spPr>
        <a:xfrm xmlns:a="http://schemas.openxmlformats.org/drawingml/2006/main">
          <a:off x="1863114" y="729054"/>
          <a:ext cx="1130514" cy="3955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rgbClr val="008080"/>
              </a:solidFill>
            </a:rPr>
            <a:t>6 mg/L</a:t>
          </a:r>
        </a:p>
      </cdr:txBody>
    </cdr:sp>
  </cdr:relSizeAnchor>
  <cdr:relSizeAnchor xmlns:cdr="http://schemas.openxmlformats.org/drawingml/2006/chartDrawing">
    <cdr:from>
      <cdr:x>0.31602</cdr:x>
      <cdr:y>0.59328</cdr:y>
    </cdr:from>
    <cdr:to>
      <cdr:x>0.38185</cdr:x>
      <cdr:y>0.88488</cdr:y>
    </cdr:to>
    <cdr:sp macro="" textlink="">
      <cdr:nvSpPr>
        <cdr:cNvPr id="5" name="Arrow: Down 4">
          <a:extLst xmlns:a="http://schemas.openxmlformats.org/drawingml/2006/main">
            <a:ext uri="{FF2B5EF4-FFF2-40B4-BE49-F238E27FC236}">
              <a16:creationId xmlns:a16="http://schemas.microsoft.com/office/drawing/2014/main" id="{41292984-F373-9FBB-D15B-B3D48ADFEA88}"/>
            </a:ext>
          </a:extLst>
        </cdr:cNvPr>
        <cdr:cNvSpPr/>
      </cdr:nvSpPr>
      <cdr:spPr>
        <a:xfrm xmlns:a="http://schemas.openxmlformats.org/drawingml/2006/main">
          <a:off x="2666994" y="2492879"/>
          <a:ext cx="555566" cy="1225269"/>
        </a:xfrm>
        <a:prstGeom xmlns:a="http://schemas.openxmlformats.org/drawingml/2006/main" prst="downArrow">
          <a:avLst/>
        </a:prstGeom>
        <a:solidFill xmlns:a="http://schemas.openxmlformats.org/drawingml/2006/main">
          <a:srgbClr val="75CBC6"/>
        </a:solidFill>
        <a:ln xmlns:a="http://schemas.openxmlformats.org/drawingml/2006/main">
          <a:solidFill>
            <a:srgbClr val="75CBC6"/>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0.65457</cdr:x>
      <cdr:y>0.81806</cdr:y>
    </cdr:from>
    <cdr:to>
      <cdr:x>0.66971</cdr:x>
      <cdr:y>0.90002</cdr:y>
    </cdr:to>
    <cdr:sp macro="" textlink="">
      <cdr:nvSpPr>
        <cdr:cNvPr id="6" name="Arrow: Down 5">
          <a:extLst xmlns:a="http://schemas.openxmlformats.org/drawingml/2006/main">
            <a:ext uri="{FF2B5EF4-FFF2-40B4-BE49-F238E27FC236}">
              <a16:creationId xmlns:a16="http://schemas.microsoft.com/office/drawing/2014/main" id="{FFE0C894-0EA4-7883-7AAB-2762F00C4DE8}"/>
            </a:ext>
          </a:extLst>
        </cdr:cNvPr>
        <cdr:cNvSpPr/>
      </cdr:nvSpPr>
      <cdr:spPr>
        <a:xfrm xmlns:a="http://schemas.openxmlformats.org/drawingml/2006/main">
          <a:off x="5885605" y="3681072"/>
          <a:ext cx="136133" cy="368802"/>
        </a:xfrm>
        <a:prstGeom xmlns:a="http://schemas.openxmlformats.org/drawingml/2006/main" prst="downArrow">
          <a:avLst/>
        </a:prstGeom>
        <a:solidFill xmlns:a="http://schemas.openxmlformats.org/drawingml/2006/main">
          <a:srgbClr val="C00000"/>
        </a:solidFill>
        <a:ln xmlns:a="http://schemas.openxmlformats.org/drawingml/2006/main">
          <a:solidFill>
            <a:srgbClr val="C0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697" cy="456889"/>
          </a:xfrm>
          <a:prstGeom prst="rect">
            <a:avLst/>
          </a:prstGeom>
        </p:spPr>
        <p:txBody>
          <a:bodyPr vert="horz" lIns="89584" tIns="44792" rIns="89584" bIns="44792" rtlCol="0"/>
          <a:lstStyle>
            <a:lvl1pPr algn="l">
              <a:defRPr sz="1200"/>
            </a:lvl1pPr>
          </a:lstStyle>
          <a:p>
            <a:endParaRPr lang="en-US"/>
          </a:p>
        </p:txBody>
      </p:sp>
      <p:sp>
        <p:nvSpPr>
          <p:cNvPr id="3" name="Date Placeholder 2"/>
          <p:cNvSpPr>
            <a:spLocks noGrp="1"/>
          </p:cNvSpPr>
          <p:nvPr>
            <p:ph type="dt" sz="quarter" idx="1"/>
          </p:nvPr>
        </p:nvSpPr>
        <p:spPr>
          <a:xfrm>
            <a:off x="3884753" y="0"/>
            <a:ext cx="2971697" cy="456889"/>
          </a:xfrm>
          <a:prstGeom prst="rect">
            <a:avLst/>
          </a:prstGeom>
        </p:spPr>
        <p:txBody>
          <a:bodyPr vert="horz" lIns="89584" tIns="44792" rIns="89584" bIns="44792" rtlCol="0"/>
          <a:lstStyle>
            <a:lvl1pPr algn="r">
              <a:defRPr sz="1200"/>
            </a:lvl1pPr>
          </a:lstStyle>
          <a:p>
            <a:fld id="{CD99A82B-8A2F-47DF-8B2D-8787FDC47AE1}" type="datetimeFigureOut">
              <a:rPr lang="en-US" smtClean="0"/>
              <a:t>8/7/2024</a:t>
            </a:fld>
            <a:endParaRPr lang="en-US"/>
          </a:p>
        </p:txBody>
      </p:sp>
      <p:sp>
        <p:nvSpPr>
          <p:cNvPr id="4" name="Footer Placeholder 3"/>
          <p:cNvSpPr>
            <a:spLocks noGrp="1"/>
          </p:cNvSpPr>
          <p:nvPr>
            <p:ph type="ftr" sz="quarter" idx="2"/>
          </p:nvPr>
        </p:nvSpPr>
        <p:spPr>
          <a:xfrm>
            <a:off x="0" y="8685552"/>
            <a:ext cx="2971697" cy="456889"/>
          </a:xfrm>
          <a:prstGeom prst="rect">
            <a:avLst/>
          </a:prstGeom>
        </p:spPr>
        <p:txBody>
          <a:bodyPr vert="horz" lIns="89584" tIns="44792" rIns="89584" bIns="44792" rtlCol="0" anchor="b"/>
          <a:lstStyle>
            <a:lvl1pPr algn="l">
              <a:defRPr sz="1200"/>
            </a:lvl1pPr>
          </a:lstStyle>
          <a:p>
            <a:endParaRPr lang="en-US"/>
          </a:p>
        </p:txBody>
      </p:sp>
      <p:sp>
        <p:nvSpPr>
          <p:cNvPr id="5" name="Slide Number Placeholder 4"/>
          <p:cNvSpPr>
            <a:spLocks noGrp="1"/>
          </p:cNvSpPr>
          <p:nvPr>
            <p:ph type="sldNum" sz="quarter" idx="3"/>
          </p:nvPr>
        </p:nvSpPr>
        <p:spPr>
          <a:xfrm>
            <a:off x="3884753" y="8685552"/>
            <a:ext cx="2971697" cy="456889"/>
          </a:xfrm>
          <a:prstGeom prst="rect">
            <a:avLst/>
          </a:prstGeom>
        </p:spPr>
        <p:txBody>
          <a:bodyPr vert="horz" lIns="89584" tIns="44792" rIns="89584" bIns="44792" rtlCol="0" anchor="b"/>
          <a:lstStyle>
            <a:lvl1pPr algn="r">
              <a:defRPr sz="1200"/>
            </a:lvl1pPr>
          </a:lstStyle>
          <a:p>
            <a:fld id="{CD412338-D2EE-4C74-983E-91D0B69F1ED9}" type="slidenum">
              <a:rPr lang="en-US" smtClean="0"/>
              <a:t>‹#›</a:t>
            </a:fld>
            <a:endParaRPr lang="en-US"/>
          </a:p>
        </p:txBody>
      </p:sp>
    </p:spTree>
    <p:extLst>
      <p:ext uri="{BB962C8B-B14F-4D97-AF65-F5344CB8AC3E}">
        <p14:creationId xmlns:p14="http://schemas.microsoft.com/office/powerpoint/2010/main" val="2224291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57200"/>
          </a:xfrm>
          <a:prstGeom prst="rect">
            <a:avLst/>
          </a:prstGeom>
        </p:spPr>
        <p:txBody>
          <a:bodyPr vert="horz" lIns="91430" tIns="45715" rIns="91430" bIns="45715" rtlCol="0"/>
          <a:lstStyle>
            <a:lvl1pPr algn="r">
              <a:defRPr sz="1200"/>
            </a:lvl1pPr>
          </a:lstStyle>
          <a:p>
            <a:fld id="{A43FBDA4-03D2-414C-9F3B-92588FD33A44}" type="datetimeFigureOut">
              <a:rPr lang="en-US" smtClean="0"/>
              <a:t>8/7/2024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343401"/>
            <a:ext cx="5486400" cy="411480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0" tIns="45715" rIns="91430" bIns="45715" rtlCol="0" anchor="b"/>
          <a:lstStyle>
            <a:lvl1pPr algn="r">
              <a:defRPr sz="1200"/>
            </a:lvl1pPr>
          </a:lstStyle>
          <a:p>
            <a:fld id="{2525856D-EA51-4776-B438-52858AB2667A}" type="slidenum">
              <a:rPr lang="en-US" smtClean="0"/>
              <a:t>‹#›</a:t>
            </a:fld>
            <a:endParaRPr lang="en-US"/>
          </a:p>
        </p:txBody>
      </p:sp>
    </p:spTree>
    <p:extLst>
      <p:ext uri="{BB962C8B-B14F-4D97-AF65-F5344CB8AC3E}">
        <p14:creationId xmlns:p14="http://schemas.microsoft.com/office/powerpoint/2010/main" val="520967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5856D-EA51-4776-B438-52858AB2667A}" type="slidenum">
              <a:rPr lang="en-US" smtClean="0"/>
              <a:t>1</a:t>
            </a:fld>
            <a:endParaRPr lang="en-US"/>
          </a:p>
        </p:txBody>
      </p:sp>
    </p:spTree>
    <p:extLst>
      <p:ext uri="{BB962C8B-B14F-4D97-AF65-F5344CB8AC3E}">
        <p14:creationId xmlns:p14="http://schemas.microsoft.com/office/powerpoint/2010/main" val="3276338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C28B42BB-C41D-429F-971B-544CF07DE3C6}" type="slidenum">
              <a:rPr lang="en-US" smtClean="0"/>
              <a:t>10</a:t>
            </a:fld>
            <a:endParaRPr lang="en-US"/>
          </a:p>
        </p:txBody>
      </p:sp>
    </p:spTree>
    <p:extLst>
      <p:ext uri="{BB962C8B-B14F-4D97-AF65-F5344CB8AC3E}">
        <p14:creationId xmlns:p14="http://schemas.microsoft.com/office/powerpoint/2010/main" val="2889776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points I want to make when we look within specific reaches:</a:t>
            </a:r>
          </a:p>
          <a:p>
            <a:pPr marL="228600" indent="-228600">
              <a:buAutoNum type="arabicPeriod"/>
            </a:pPr>
            <a:r>
              <a:rPr lang="en-US" dirty="0"/>
              <a:t>We will have increases and decreases every year.  What’s important is we exceed our goals within each reach watershed at year 2036.</a:t>
            </a:r>
          </a:p>
          <a:p>
            <a:pPr marL="228600" indent="-228600">
              <a:buAutoNum type="arabicPeriod"/>
            </a:pPr>
            <a:r>
              <a:rPr lang="en-US" dirty="0"/>
              <a:t>We review each reach annually to make strategic decisions with our implementing partners to meet future reduction goals.</a:t>
            </a:r>
          </a:p>
        </p:txBody>
      </p:sp>
      <p:sp>
        <p:nvSpPr>
          <p:cNvPr id="4" name="Slide Number Placeholder 3"/>
          <p:cNvSpPr>
            <a:spLocks noGrp="1"/>
          </p:cNvSpPr>
          <p:nvPr>
            <p:ph type="sldNum" sz="quarter" idx="5"/>
          </p:nvPr>
        </p:nvSpPr>
        <p:spPr/>
        <p:txBody>
          <a:bodyPr/>
          <a:lstStyle/>
          <a:p>
            <a:fld id="{2525856D-EA51-4776-B438-52858AB2667A}" type="slidenum">
              <a:rPr lang="en-US" smtClean="0"/>
              <a:t>11</a:t>
            </a:fld>
            <a:endParaRPr lang="en-US"/>
          </a:p>
        </p:txBody>
      </p:sp>
    </p:spTree>
    <p:extLst>
      <p:ext uri="{BB962C8B-B14F-4D97-AF65-F5344CB8AC3E}">
        <p14:creationId xmlns:p14="http://schemas.microsoft.com/office/powerpoint/2010/main" val="3127928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speaks for itself.  Our three partners currently putting conservation practices on the ground.</a:t>
            </a:r>
          </a:p>
        </p:txBody>
      </p:sp>
      <p:sp>
        <p:nvSpPr>
          <p:cNvPr id="4" name="Slide Number Placeholder 3"/>
          <p:cNvSpPr>
            <a:spLocks noGrp="1"/>
          </p:cNvSpPr>
          <p:nvPr>
            <p:ph type="sldNum" sz="quarter" idx="5"/>
          </p:nvPr>
        </p:nvSpPr>
        <p:spPr/>
        <p:txBody>
          <a:bodyPr/>
          <a:lstStyle/>
          <a:p>
            <a:fld id="{2525856D-EA51-4776-B438-52858AB2667A}" type="slidenum">
              <a:rPr lang="en-US" smtClean="0"/>
              <a:t>12</a:t>
            </a:fld>
            <a:endParaRPr lang="en-US"/>
          </a:p>
        </p:txBody>
      </p:sp>
    </p:spTree>
    <p:extLst>
      <p:ext uri="{BB962C8B-B14F-4D97-AF65-F5344CB8AC3E}">
        <p14:creationId xmlns:p14="http://schemas.microsoft.com/office/powerpoint/2010/main" val="2729963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USGS is another that leads our monitoring program and develops water quality analyses for us.  </a:t>
            </a:r>
          </a:p>
          <a:p>
            <a:r>
              <a:rPr lang="en-US" dirty="0"/>
              <a:t>The </a:t>
            </a:r>
            <a:r>
              <a:rPr lang="en-US" dirty="0" err="1"/>
              <a:t>takeway</a:t>
            </a:r>
            <a:r>
              <a:rPr lang="en-US" dirty="0"/>
              <a:t> from the graphs is P concentrations are trending down…that’s a good thing. We have this type of information for all 10 monitoring sites.  I’m only showing an upstream and downstream example.</a:t>
            </a:r>
          </a:p>
        </p:txBody>
      </p:sp>
      <p:sp>
        <p:nvSpPr>
          <p:cNvPr id="4" name="Slide Number Placeholder 3"/>
          <p:cNvSpPr>
            <a:spLocks noGrp="1"/>
          </p:cNvSpPr>
          <p:nvPr>
            <p:ph type="sldNum" sz="quarter" idx="5"/>
          </p:nvPr>
        </p:nvSpPr>
        <p:spPr/>
        <p:txBody>
          <a:bodyPr/>
          <a:lstStyle/>
          <a:p>
            <a:fld id="{2525856D-EA51-4776-B438-52858AB2667A}" type="slidenum">
              <a:rPr lang="en-US" smtClean="0"/>
              <a:t>13</a:t>
            </a:fld>
            <a:endParaRPr lang="en-US"/>
          </a:p>
        </p:txBody>
      </p:sp>
    </p:spTree>
    <p:extLst>
      <p:ext uri="{BB962C8B-B14F-4D97-AF65-F5344CB8AC3E}">
        <p14:creationId xmlns:p14="http://schemas.microsoft.com/office/powerpoint/2010/main" val="163597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side graph is showing P concentrations from a subset of sites.  We will always have peaks and valleys due to weather and impacts of climate change, but the goal is to smoot out the lines over time.</a:t>
            </a:r>
          </a:p>
          <a:p>
            <a:r>
              <a:rPr lang="en-US" dirty="0"/>
              <a:t>Right side graph is an assessment of P loads in lbs. from similar sites in the upstream area that also show P trending down…that’s a good thing!</a:t>
            </a:r>
          </a:p>
        </p:txBody>
      </p:sp>
      <p:sp>
        <p:nvSpPr>
          <p:cNvPr id="4" name="Slide Number Placeholder 3"/>
          <p:cNvSpPr>
            <a:spLocks noGrp="1"/>
          </p:cNvSpPr>
          <p:nvPr>
            <p:ph type="sldNum" sz="quarter" idx="5"/>
          </p:nvPr>
        </p:nvSpPr>
        <p:spPr/>
        <p:txBody>
          <a:bodyPr/>
          <a:lstStyle/>
          <a:p>
            <a:fld id="{2525856D-EA51-4776-B438-52858AB2667A}" type="slidenum">
              <a:rPr lang="en-US" smtClean="0"/>
              <a:t>14</a:t>
            </a:fld>
            <a:endParaRPr lang="en-US"/>
          </a:p>
        </p:txBody>
      </p:sp>
    </p:spTree>
    <p:extLst>
      <p:ext uri="{BB962C8B-B14F-4D97-AF65-F5344CB8AC3E}">
        <p14:creationId xmlns:p14="http://schemas.microsoft.com/office/powerpoint/2010/main" val="3663040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Think of this as an audit of </a:t>
            </a:r>
            <a:r>
              <a:rPr lang="en-US" dirty="0" err="1"/>
              <a:t>Yahara</a:t>
            </a:r>
            <a:r>
              <a:rPr lang="en-US" dirty="0"/>
              <a:t> WINS adaptive management program which assesses our methods for quantifying P reductions.  More importantly it validates the success of </a:t>
            </a:r>
            <a:r>
              <a:rPr lang="en-US" dirty="0" err="1"/>
              <a:t>Yahara</a:t>
            </a:r>
            <a:r>
              <a:rPr lang="en-US" dirty="0"/>
              <a:t> WINS. It validates the annual P reductions that we report out are real, and it validates our status as a national model for reducing P runoff to surface waters. </a:t>
            </a:r>
          </a:p>
        </p:txBody>
      </p:sp>
      <p:sp>
        <p:nvSpPr>
          <p:cNvPr id="4" name="Slide Number Placeholder 3"/>
          <p:cNvSpPr>
            <a:spLocks noGrp="1"/>
          </p:cNvSpPr>
          <p:nvPr>
            <p:ph type="sldNum" sz="quarter" idx="5"/>
          </p:nvPr>
        </p:nvSpPr>
        <p:spPr/>
        <p:txBody>
          <a:bodyPr/>
          <a:lstStyle/>
          <a:p>
            <a:fld id="{52DA5BAA-FB2C-4B4D-8D47-9F365814B710}" type="slidenum">
              <a:rPr lang="en-US" smtClean="0"/>
              <a:t>15</a:t>
            </a:fld>
            <a:endParaRPr lang="en-US"/>
          </a:p>
        </p:txBody>
      </p:sp>
    </p:spTree>
    <p:extLst>
      <p:ext uri="{BB962C8B-B14F-4D97-AF65-F5344CB8AC3E}">
        <p14:creationId xmlns:p14="http://schemas.microsoft.com/office/powerpoint/2010/main" val="3944929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look ahead at some things we are working on to ensure we are meeting our goals into the future.</a:t>
            </a:r>
          </a:p>
          <a:p>
            <a:endParaRPr lang="en-US" dirty="0"/>
          </a:p>
          <a:p>
            <a:pPr marL="228600" indent="-228600">
              <a:buAutoNum type="arabicPeriod"/>
            </a:pPr>
            <a:r>
              <a:rPr lang="en-US" dirty="0"/>
              <a:t>Working with a consultant to review and recommend adjustments to the cost model to meet the financial demands of future P reductions.</a:t>
            </a:r>
          </a:p>
          <a:p>
            <a:pPr marL="228600" indent="-228600">
              <a:buAutoNum type="arabicPeriod"/>
            </a:pPr>
            <a:r>
              <a:rPr lang="en-US" dirty="0"/>
              <a:t>Working with USGS to make the necessary adjustments to our monitoring strategy so we collect the appropriate data to meet reach specific goals.</a:t>
            </a:r>
          </a:p>
          <a:p>
            <a:pPr marL="228600" indent="-228600">
              <a:buAutoNum type="arabicPeriod"/>
            </a:pPr>
            <a:r>
              <a:rPr lang="en-US" dirty="0"/>
              <a:t>Increase our implementing partners to find more areas of P reductions.</a:t>
            </a:r>
          </a:p>
          <a:p>
            <a:pPr marL="228600" indent="-228600">
              <a:buAutoNum type="arabicPeriod"/>
            </a:pPr>
            <a:r>
              <a:rPr lang="en-US" dirty="0"/>
              <a:t>Up to this point its been about finding as many lbs. of P as possible, and we have proven that we can.  Now we need to strategize for reductions in specific areas…like Reach 65.</a:t>
            </a:r>
          </a:p>
        </p:txBody>
      </p:sp>
      <p:sp>
        <p:nvSpPr>
          <p:cNvPr id="4" name="Slide Number Placeholder 3"/>
          <p:cNvSpPr>
            <a:spLocks noGrp="1"/>
          </p:cNvSpPr>
          <p:nvPr>
            <p:ph type="sldNum" sz="quarter" idx="5"/>
          </p:nvPr>
        </p:nvSpPr>
        <p:spPr/>
        <p:txBody>
          <a:bodyPr/>
          <a:lstStyle/>
          <a:p>
            <a:fld id="{2525856D-EA51-4776-B438-52858AB2667A}" type="slidenum">
              <a:rPr lang="en-US" smtClean="0"/>
              <a:t>16</a:t>
            </a:fld>
            <a:endParaRPr lang="en-US"/>
          </a:p>
        </p:txBody>
      </p:sp>
    </p:spTree>
    <p:extLst>
      <p:ext uri="{BB962C8B-B14F-4D97-AF65-F5344CB8AC3E}">
        <p14:creationId xmlns:p14="http://schemas.microsoft.com/office/powerpoint/2010/main" val="742925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5856D-EA51-4776-B438-52858AB2667A}" type="slidenum">
              <a:rPr lang="en-US" smtClean="0"/>
              <a:t>17</a:t>
            </a:fld>
            <a:endParaRPr lang="en-US"/>
          </a:p>
        </p:txBody>
      </p:sp>
    </p:spTree>
    <p:extLst>
      <p:ext uri="{BB962C8B-B14F-4D97-AF65-F5344CB8AC3E}">
        <p14:creationId xmlns:p14="http://schemas.microsoft.com/office/powerpoint/2010/main" val="335517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1ECFDECB-B0A0-4190-B46C-6BD992D3440C}" type="slidenum">
              <a:rPr lang="en-US" smtClean="0"/>
              <a:t>2</a:t>
            </a:fld>
            <a:endParaRPr lang="en-US"/>
          </a:p>
        </p:txBody>
      </p:sp>
    </p:spTree>
    <p:extLst>
      <p:ext uri="{BB962C8B-B14F-4D97-AF65-F5344CB8AC3E}">
        <p14:creationId xmlns:p14="http://schemas.microsoft.com/office/powerpoint/2010/main" val="402735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5856D-EA51-4776-B438-52858AB2667A}" type="slidenum">
              <a:rPr lang="en-US" smtClean="0"/>
              <a:t>3</a:t>
            </a:fld>
            <a:endParaRPr lang="en-US"/>
          </a:p>
        </p:txBody>
      </p:sp>
    </p:spTree>
    <p:extLst>
      <p:ext uri="{BB962C8B-B14F-4D97-AF65-F5344CB8AC3E}">
        <p14:creationId xmlns:p14="http://schemas.microsoft.com/office/powerpoint/2010/main" val="393260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C28B42BB-C41D-429F-971B-544CF07DE3C6}" type="slidenum">
              <a:rPr lang="en-US" smtClean="0"/>
              <a:t>4</a:t>
            </a:fld>
            <a:endParaRPr lang="en-US"/>
          </a:p>
        </p:txBody>
      </p:sp>
    </p:spTree>
    <p:extLst>
      <p:ext uri="{BB962C8B-B14F-4D97-AF65-F5344CB8AC3E}">
        <p14:creationId xmlns:p14="http://schemas.microsoft.com/office/powerpoint/2010/main" val="389282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remind ourselves that without every source working together to mee the goals of the TMDL, we will fail in meeting our permit requirements.  In other words, if only point sources are working on it because of their permit, only half of the reduction goals will be met.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AA00BA-B81E-4261-9AD7-BEF205334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363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dirty="0"/>
              <a:t>If we decided to achieve permit compliance on our own, there’s significant cost to the additional treatment.</a:t>
            </a:r>
          </a:p>
        </p:txBody>
      </p:sp>
      <p:sp>
        <p:nvSpPr>
          <p:cNvPr id="4" name="Slide Number Placeholder 3"/>
          <p:cNvSpPr>
            <a:spLocks noGrp="1"/>
          </p:cNvSpPr>
          <p:nvPr>
            <p:ph type="sldNum" sz="quarter" idx="10"/>
          </p:nvPr>
        </p:nvSpPr>
        <p:spPr/>
        <p:txBody>
          <a:bodyPr/>
          <a:lstStyle/>
          <a:p>
            <a:fld id="{C28B42BB-C41D-429F-971B-544CF07DE3C6}" type="slidenum">
              <a:rPr lang="en-US" smtClean="0"/>
              <a:t>6</a:t>
            </a:fld>
            <a:endParaRPr lang="en-US"/>
          </a:p>
        </p:txBody>
      </p:sp>
    </p:spTree>
    <p:extLst>
      <p:ext uri="{BB962C8B-B14F-4D97-AF65-F5344CB8AC3E}">
        <p14:creationId xmlns:p14="http://schemas.microsoft.com/office/powerpoint/2010/main" val="97401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cost of building tertiary treatment at the plant was estimated around $200 million to remove a very small amount of P.</a:t>
            </a:r>
          </a:p>
        </p:txBody>
      </p:sp>
      <p:sp>
        <p:nvSpPr>
          <p:cNvPr id="4" name="Slide Number Placeholder 3"/>
          <p:cNvSpPr>
            <a:spLocks noGrp="1"/>
          </p:cNvSpPr>
          <p:nvPr>
            <p:ph type="sldNum" sz="quarter" idx="5"/>
          </p:nvPr>
        </p:nvSpPr>
        <p:spPr/>
        <p:txBody>
          <a:bodyPr/>
          <a:lstStyle/>
          <a:p>
            <a:fld id="{2525856D-EA51-4776-B438-52858AB2667A}" type="slidenum">
              <a:rPr lang="en-US" smtClean="0"/>
              <a:t>7</a:t>
            </a:fld>
            <a:endParaRPr lang="en-US"/>
          </a:p>
        </p:txBody>
      </p:sp>
    </p:spTree>
    <p:extLst>
      <p:ext uri="{BB962C8B-B14F-4D97-AF65-F5344CB8AC3E}">
        <p14:creationId xmlns:p14="http://schemas.microsoft.com/office/powerpoint/2010/main" val="238242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1ECFDECB-B0A0-4190-B46C-6BD992D3440C}" type="slidenum">
              <a:rPr lang="en-US" smtClean="0"/>
              <a:t>8</a:t>
            </a:fld>
            <a:endParaRPr lang="en-US"/>
          </a:p>
        </p:txBody>
      </p:sp>
    </p:spTree>
    <p:extLst>
      <p:ext uri="{BB962C8B-B14F-4D97-AF65-F5344CB8AC3E}">
        <p14:creationId xmlns:p14="http://schemas.microsoft.com/office/powerpoint/2010/main" val="607501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C28B42BB-C41D-429F-971B-544CF07DE3C6}" type="slidenum">
              <a:rPr lang="en-US" smtClean="0"/>
              <a:t>9</a:t>
            </a:fld>
            <a:endParaRPr lang="en-US"/>
          </a:p>
        </p:txBody>
      </p:sp>
    </p:spTree>
    <p:extLst>
      <p:ext uri="{BB962C8B-B14F-4D97-AF65-F5344CB8AC3E}">
        <p14:creationId xmlns:p14="http://schemas.microsoft.com/office/powerpoint/2010/main" val="146295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412678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94750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21127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04109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26950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16EF0-7EFE-4446-9F76-7886F22AC227}"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30288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C16EF0-7EFE-4446-9F76-7886F22AC227}" type="datetimeFigureOut">
              <a:rPr lang="en-US" smtClean="0"/>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733108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C16EF0-7EFE-4446-9F76-7886F22AC227}" type="datetimeFigureOut">
              <a:rPr lang="en-US" smtClean="0"/>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97270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16EF0-7EFE-4446-9F76-7886F22AC227}" type="datetimeFigureOut">
              <a:rPr lang="en-US" smtClean="0"/>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57808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C16EF0-7EFE-4446-9F76-7886F22AC227}"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64098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C16EF0-7EFE-4446-9F76-7886F22AC227}"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2626949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16EF0-7EFE-4446-9F76-7886F22AC227}" type="datetimeFigureOut">
              <a:rPr lang="en-US" smtClean="0"/>
              <a:t>8/7/2024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705FB-A753-4172-9785-0B4B231F30F4}" type="slidenum">
              <a:rPr lang="en-US" smtClean="0"/>
              <a:t>‹#›</a:t>
            </a:fld>
            <a:endParaRPr lang="en-US"/>
          </a:p>
        </p:txBody>
      </p:sp>
    </p:spTree>
    <p:extLst>
      <p:ext uri="{BB962C8B-B14F-4D97-AF65-F5344CB8AC3E}">
        <p14:creationId xmlns:p14="http://schemas.microsoft.com/office/powerpoint/2010/main" val="2280259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hart" Target="../charts/chart1.xml"/><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9A98B-9D83-364E-5FA9-84328286F422}"/>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 y="0"/>
            <a:ext cx="12192000" cy="6890545"/>
          </a:xfrm>
          <a:prstGeom prst="rect">
            <a:avLst/>
          </a:prstGeom>
          <a:solidFill>
            <a:srgbClr val="005BBB"/>
          </a:solidFill>
        </p:spPr>
      </p:pic>
      <p:sp>
        <p:nvSpPr>
          <p:cNvPr id="9" name="Rectangle 8">
            <a:extLst>
              <a:ext uri="{FF2B5EF4-FFF2-40B4-BE49-F238E27FC236}">
                <a16:creationId xmlns:a16="http://schemas.microsoft.com/office/drawing/2014/main" id="{4FE3C3B0-B310-4C76-B41A-5D683B3EE19B}"/>
              </a:ext>
            </a:extLst>
          </p:cNvPr>
          <p:cNvSpPr/>
          <p:nvPr/>
        </p:nvSpPr>
        <p:spPr>
          <a:xfrm>
            <a:off x="0" y="0"/>
            <a:ext cx="12192000" cy="6890545"/>
          </a:xfrm>
          <a:prstGeom prst="rect">
            <a:avLst/>
          </a:prstGeom>
          <a:solidFill>
            <a:srgbClr val="005BB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7" name="Title 1">
            <a:extLst>
              <a:ext uri="{FF2B5EF4-FFF2-40B4-BE49-F238E27FC236}">
                <a16:creationId xmlns:a16="http://schemas.microsoft.com/office/drawing/2014/main" id="{42F9E154-7EAB-4B91-A881-232512AD564D}"/>
              </a:ext>
            </a:extLst>
          </p:cNvPr>
          <p:cNvSpPr>
            <a:spLocks noGrp="1"/>
          </p:cNvSpPr>
          <p:nvPr>
            <p:ph type="ctrTitle"/>
          </p:nvPr>
        </p:nvSpPr>
        <p:spPr>
          <a:xfrm>
            <a:off x="1828799" y="1667272"/>
            <a:ext cx="8534400" cy="914400"/>
          </a:xfrm>
        </p:spPr>
        <p:txBody>
          <a:bodyPr>
            <a:noAutofit/>
          </a:bodyPr>
          <a:lstStyle>
            <a:lvl1pPr algn="l">
              <a:defRPr sz="5400" baseline="0"/>
            </a:lvl1pPr>
          </a:lstStyle>
          <a:p>
            <a:pPr algn="ctr"/>
            <a:r>
              <a:rPr lang="en-US" sz="6000" b="1" dirty="0">
                <a:solidFill>
                  <a:schemeClr val="bg1"/>
                </a:solidFill>
              </a:rPr>
              <a:t>District Adaptive Management Project</a:t>
            </a:r>
            <a:br>
              <a:rPr lang="en-US" sz="6000" b="1" dirty="0">
                <a:solidFill>
                  <a:schemeClr val="bg1"/>
                </a:solidFill>
              </a:rPr>
            </a:br>
            <a:r>
              <a:rPr lang="en-US" sz="6000" b="1" dirty="0" err="1">
                <a:solidFill>
                  <a:schemeClr val="bg1"/>
                </a:solidFill>
              </a:rPr>
              <a:t>Yahara</a:t>
            </a:r>
            <a:r>
              <a:rPr lang="en-US" sz="6000" b="1" dirty="0">
                <a:solidFill>
                  <a:schemeClr val="bg1"/>
                </a:solidFill>
              </a:rPr>
              <a:t> WINS 2023 Annual Report</a:t>
            </a:r>
          </a:p>
        </p:txBody>
      </p:sp>
      <p:pic>
        <p:nvPicPr>
          <p:cNvPr id="10" name="Picture 9">
            <a:extLst>
              <a:ext uri="{FF2B5EF4-FFF2-40B4-BE49-F238E27FC236}">
                <a16:creationId xmlns:a16="http://schemas.microsoft.com/office/drawing/2014/main" id="{FB231E03-27D3-4FE5-B9BC-A6313676EC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5250088"/>
            <a:ext cx="4242827" cy="731520"/>
          </a:xfrm>
          <a:prstGeom prst="rect">
            <a:avLst/>
          </a:prstGeom>
        </p:spPr>
      </p:pic>
      <p:sp>
        <p:nvSpPr>
          <p:cNvPr id="2" name="TextBox 1">
            <a:extLst>
              <a:ext uri="{FF2B5EF4-FFF2-40B4-BE49-F238E27FC236}">
                <a16:creationId xmlns:a16="http://schemas.microsoft.com/office/drawing/2014/main" id="{8D4DF16A-68B2-4364-A6D5-2A54E3046757}"/>
              </a:ext>
            </a:extLst>
          </p:cNvPr>
          <p:cNvSpPr txBox="1"/>
          <p:nvPr/>
        </p:nvSpPr>
        <p:spPr>
          <a:xfrm>
            <a:off x="4190999" y="4136162"/>
            <a:ext cx="3810000" cy="523220"/>
          </a:xfrm>
          <a:prstGeom prst="rect">
            <a:avLst/>
          </a:prstGeom>
          <a:noFill/>
        </p:spPr>
        <p:txBody>
          <a:bodyPr wrap="square" rtlCol="0">
            <a:spAutoFit/>
          </a:bodyPr>
          <a:lstStyle/>
          <a:p>
            <a:pPr algn="ctr"/>
            <a:r>
              <a:rPr lang="en-US" sz="2800" b="1" dirty="0">
                <a:solidFill>
                  <a:schemeClr val="bg1"/>
                </a:solidFill>
              </a:rPr>
              <a:t>August 8, 2024</a:t>
            </a:r>
          </a:p>
        </p:txBody>
      </p:sp>
      <p:pic>
        <p:nvPicPr>
          <p:cNvPr id="5" name="Picture 4" descr="A black and white logo&#10;&#10;Description automatically generated">
            <a:extLst>
              <a:ext uri="{FF2B5EF4-FFF2-40B4-BE49-F238E27FC236}">
                <a16:creationId xmlns:a16="http://schemas.microsoft.com/office/drawing/2014/main" id="{C21DF4DB-702E-3B35-20DD-6975B47AD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5089100"/>
            <a:ext cx="2331507" cy="1053495"/>
          </a:xfrm>
          <a:prstGeom prst="rect">
            <a:avLst/>
          </a:prstGeom>
        </p:spPr>
      </p:pic>
    </p:spTree>
    <p:extLst>
      <p:ext uri="{BB962C8B-B14F-4D97-AF65-F5344CB8AC3E}">
        <p14:creationId xmlns:p14="http://schemas.microsoft.com/office/powerpoint/2010/main" val="2695989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742" y="0"/>
            <a:ext cx="6136742" cy="6858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835" y="6096000"/>
            <a:ext cx="2651767" cy="457200"/>
          </a:xfrm>
          <a:prstGeom prst="rect">
            <a:avLst/>
          </a:prstGeom>
        </p:spPr>
      </p:pic>
      <p:sp>
        <p:nvSpPr>
          <p:cNvPr id="5" name="Title 1"/>
          <p:cNvSpPr txBox="1">
            <a:spLocks/>
          </p:cNvSpPr>
          <p:nvPr/>
        </p:nvSpPr>
        <p:spPr>
          <a:xfrm>
            <a:off x="429641" y="1577972"/>
            <a:ext cx="5638800" cy="4042578"/>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0995" indent="-225425" algn="l">
              <a:spcAft>
                <a:spcPts val="1200"/>
              </a:spcAft>
              <a:buFont typeface="Arial" charset="0"/>
              <a:buChar char="•"/>
            </a:pPr>
            <a:r>
              <a:rPr lang="en-US" sz="2600" dirty="0">
                <a:solidFill>
                  <a:schemeClr val="bg1"/>
                </a:solidFill>
                <a:latin typeface="Calibri"/>
                <a:cs typeface="Calibri"/>
              </a:rPr>
              <a:t>Majority of reductions still in Reach 64.</a:t>
            </a:r>
          </a:p>
          <a:p>
            <a:pPr marL="340995" indent="-225425" algn="l">
              <a:spcAft>
                <a:spcPts val="1200"/>
              </a:spcAft>
              <a:buFont typeface="Arial" charset="0"/>
              <a:buChar char="•"/>
            </a:pPr>
            <a:r>
              <a:rPr lang="en-US" sz="2600" dirty="0">
                <a:solidFill>
                  <a:schemeClr val="bg1"/>
                </a:solidFill>
                <a:latin typeface="Calibri"/>
                <a:cs typeface="Calibri"/>
              </a:rPr>
              <a:t>Exceeding goals in half of the reaches, closing the gaps in other reaches.</a:t>
            </a:r>
          </a:p>
          <a:p>
            <a:pPr marL="340995" indent="-225425" algn="l">
              <a:spcAft>
                <a:spcPts val="1200"/>
              </a:spcAft>
              <a:buFont typeface="Arial" charset="0"/>
              <a:buChar char="•"/>
            </a:pPr>
            <a:r>
              <a:rPr lang="en-US" sz="2600" dirty="0">
                <a:solidFill>
                  <a:schemeClr val="bg1"/>
                </a:solidFill>
                <a:latin typeface="Calibri"/>
                <a:cs typeface="Calibri"/>
              </a:rPr>
              <a:t>Challenges of Reach 65</a:t>
            </a:r>
          </a:p>
          <a:p>
            <a:pPr marL="340995" indent="-225425" algn="l">
              <a:spcAft>
                <a:spcPts val="1200"/>
              </a:spcAft>
              <a:buFont typeface="Arial" charset="0"/>
              <a:buChar char="•"/>
            </a:pPr>
            <a:r>
              <a:rPr lang="en-US" sz="2600" dirty="0">
                <a:solidFill>
                  <a:schemeClr val="bg1"/>
                </a:solidFill>
                <a:latin typeface="Calibri"/>
                <a:cs typeface="Calibri"/>
              </a:rPr>
              <a:t>More work needed to meet reach specific goals in all reaches.</a:t>
            </a:r>
          </a:p>
          <a:p>
            <a:pPr marL="571500" indent="-283845" algn="l">
              <a:buFont typeface="Arial" charset="0"/>
              <a:buChar char="•"/>
            </a:pPr>
            <a:endParaRPr lang="en-US" dirty="0">
              <a:solidFill>
                <a:schemeClr val="bg1"/>
              </a:solidFill>
              <a:latin typeface="Calibri" panose="020F0502020204030204" pitchFamily="34" charset="0"/>
              <a:cs typeface="Calibri" panose="020F0502020204030204" pitchFamily="34" charset="0"/>
            </a:endParaRPr>
          </a:p>
        </p:txBody>
      </p:sp>
      <p:sp>
        <p:nvSpPr>
          <p:cNvPr id="14" name="Title 13">
            <a:extLst>
              <a:ext uri="{FF2B5EF4-FFF2-40B4-BE49-F238E27FC236}">
                <a16:creationId xmlns:a16="http://schemas.microsoft.com/office/drawing/2014/main" id="{D691B0A5-C72C-475B-95DD-D28E2DEDB858}"/>
              </a:ext>
            </a:extLst>
          </p:cNvPr>
          <p:cNvSpPr>
            <a:spLocks noGrp="1"/>
          </p:cNvSpPr>
          <p:nvPr>
            <p:ph type="title" idx="4294967295"/>
          </p:nvPr>
        </p:nvSpPr>
        <p:spPr>
          <a:xfrm>
            <a:off x="574972" y="308080"/>
            <a:ext cx="5824154" cy="943870"/>
          </a:xfrm>
        </p:spPr>
        <p:txBody>
          <a:bodyPr>
            <a:normAutofit/>
          </a:bodyPr>
          <a:lstStyle/>
          <a:p>
            <a:pPr algn="l"/>
            <a:r>
              <a:rPr lang="en-US" sz="4000" b="1" dirty="0">
                <a:solidFill>
                  <a:schemeClr val="bg1"/>
                </a:solidFill>
                <a:latin typeface="+mn-lt"/>
              </a:rPr>
              <a:t>Reach Specific Goals</a:t>
            </a:r>
          </a:p>
        </p:txBody>
      </p:sp>
      <p:pic>
        <p:nvPicPr>
          <p:cNvPr id="7" name="Picture 6" descr="A black and white logo&#10;&#10;Description automatically generated">
            <a:extLst>
              <a:ext uri="{FF2B5EF4-FFF2-40B4-BE49-F238E27FC236}">
                <a16:creationId xmlns:a16="http://schemas.microsoft.com/office/drawing/2014/main" id="{D81EC1B0-E1D2-5213-EA25-F51516F3E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1" y="5925350"/>
            <a:ext cx="1524000" cy="688622"/>
          </a:xfrm>
          <a:prstGeom prst="rect">
            <a:avLst/>
          </a:prstGeom>
        </p:spPr>
      </p:pic>
      <p:pic>
        <p:nvPicPr>
          <p:cNvPr id="18" name="Picture 17" descr="A map of different states&#10;&#10;Description automatically generated">
            <a:extLst>
              <a:ext uri="{FF2B5EF4-FFF2-40B4-BE49-F238E27FC236}">
                <a16:creationId xmlns:a16="http://schemas.microsoft.com/office/drawing/2014/main" id="{BA9E1FC2-D7E8-0CB2-B403-78602FE74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1019" y="-228599"/>
            <a:ext cx="5476009" cy="7086600"/>
          </a:xfrm>
          <a:prstGeom prst="rect">
            <a:avLst/>
          </a:prstGeom>
        </p:spPr>
      </p:pic>
    </p:spTree>
    <p:extLst>
      <p:ext uri="{BB962C8B-B14F-4D97-AF65-F5344CB8AC3E}">
        <p14:creationId xmlns:p14="http://schemas.microsoft.com/office/powerpoint/2010/main" val="3600145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943" y="5821420"/>
            <a:ext cx="2577079" cy="444324"/>
          </a:xfrm>
          <a:prstGeom prst="rect">
            <a:avLst/>
          </a:prstGeom>
        </p:spPr>
      </p:pic>
      <p:sp>
        <p:nvSpPr>
          <p:cNvPr id="12" name="Rectangle 11">
            <a:extLst>
              <a:ext uri="{FF2B5EF4-FFF2-40B4-BE49-F238E27FC236}">
                <a16:creationId xmlns:a16="http://schemas.microsoft.com/office/drawing/2014/main" id="{4352D9D7-CC82-4831-B3D9-372089A53914}"/>
              </a:ext>
            </a:extLst>
          </p:cNvPr>
          <p:cNvSpPr/>
          <p:nvPr/>
        </p:nvSpPr>
        <p:spPr>
          <a:xfrm>
            <a:off x="0" y="6616"/>
            <a:ext cx="12192000"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479989" y="263777"/>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“Ramp Up” Phosphorus Reduction Goals</a:t>
            </a:r>
          </a:p>
        </p:txBody>
      </p:sp>
      <p:graphicFrame>
        <p:nvGraphicFramePr>
          <p:cNvPr id="2" name="Table 2">
            <a:extLst>
              <a:ext uri="{FF2B5EF4-FFF2-40B4-BE49-F238E27FC236}">
                <a16:creationId xmlns:a16="http://schemas.microsoft.com/office/drawing/2014/main" id="{A8AF036D-FDCA-480C-AEF7-556CD4FB6CBB}"/>
              </a:ext>
            </a:extLst>
          </p:cNvPr>
          <p:cNvGraphicFramePr>
            <a:graphicFrameLocks noGrp="1"/>
          </p:cNvGraphicFramePr>
          <p:nvPr>
            <p:extLst>
              <p:ext uri="{D42A27DB-BD31-4B8C-83A1-F6EECF244321}">
                <p14:modId xmlns:p14="http://schemas.microsoft.com/office/powerpoint/2010/main" val="1902971942"/>
              </p:ext>
            </p:extLst>
          </p:nvPr>
        </p:nvGraphicFramePr>
        <p:xfrm>
          <a:off x="685800" y="1760142"/>
          <a:ext cx="5882701" cy="3691404"/>
        </p:xfrm>
        <a:graphic>
          <a:graphicData uri="http://schemas.openxmlformats.org/drawingml/2006/table">
            <a:tbl>
              <a:tblPr firstRow="1" bandRow="1">
                <a:tableStyleId>{5C22544A-7EE6-4342-B048-85BDC9FD1C3A}</a:tableStyleId>
              </a:tblPr>
              <a:tblGrid>
                <a:gridCol w="516350">
                  <a:extLst>
                    <a:ext uri="{9D8B030D-6E8A-4147-A177-3AD203B41FA5}">
                      <a16:colId xmlns:a16="http://schemas.microsoft.com/office/drawing/2014/main" val="476560785"/>
                    </a:ext>
                  </a:extLst>
                </a:gridCol>
                <a:gridCol w="516350">
                  <a:extLst>
                    <a:ext uri="{9D8B030D-6E8A-4147-A177-3AD203B41FA5}">
                      <a16:colId xmlns:a16="http://schemas.microsoft.com/office/drawing/2014/main" val="2534408874"/>
                    </a:ext>
                  </a:extLst>
                </a:gridCol>
                <a:gridCol w="516350">
                  <a:extLst>
                    <a:ext uri="{9D8B030D-6E8A-4147-A177-3AD203B41FA5}">
                      <a16:colId xmlns:a16="http://schemas.microsoft.com/office/drawing/2014/main" val="3462612449"/>
                    </a:ext>
                  </a:extLst>
                </a:gridCol>
                <a:gridCol w="516350">
                  <a:extLst>
                    <a:ext uri="{9D8B030D-6E8A-4147-A177-3AD203B41FA5}">
                      <a16:colId xmlns:a16="http://schemas.microsoft.com/office/drawing/2014/main" val="3147459216"/>
                    </a:ext>
                  </a:extLst>
                </a:gridCol>
                <a:gridCol w="516350">
                  <a:extLst>
                    <a:ext uri="{9D8B030D-6E8A-4147-A177-3AD203B41FA5}">
                      <a16:colId xmlns:a16="http://schemas.microsoft.com/office/drawing/2014/main" val="2437580633"/>
                    </a:ext>
                  </a:extLst>
                </a:gridCol>
                <a:gridCol w="516350">
                  <a:extLst>
                    <a:ext uri="{9D8B030D-6E8A-4147-A177-3AD203B41FA5}">
                      <a16:colId xmlns:a16="http://schemas.microsoft.com/office/drawing/2014/main" val="1419065527"/>
                    </a:ext>
                  </a:extLst>
                </a:gridCol>
                <a:gridCol w="516350">
                  <a:extLst>
                    <a:ext uri="{9D8B030D-6E8A-4147-A177-3AD203B41FA5}">
                      <a16:colId xmlns:a16="http://schemas.microsoft.com/office/drawing/2014/main" val="1621662545"/>
                    </a:ext>
                  </a:extLst>
                </a:gridCol>
                <a:gridCol w="516350">
                  <a:extLst>
                    <a:ext uri="{9D8B030D-6E8A-4147-A177-3AD203B41FA5}">
                      <a16:colId xmlns:a16="http://schemas.microsoft.com/office/drawing/2014/main" val="418670778"/>
                    </a:ext>
                  </a:extLst>
                </a:gridCol>
                <a:gridCol w="516350">
                  <a:extLst>
                    <a:ext uri="{9D8B030D-6E8A-4147-A177-3AD203B41FA5}">
                      <a16:colId xmlns:a16="http://schemas.microsoft.com/office/drawing/2014/main" val="2181000637"/>
                    </a:ext>
                  </a:extLst>
                </a:gridCol>
                <a:gridCol w="516350">
                  <a:extLst>
                    <a:ext uri="{9D8B030D-6E8A-4147-A177-3AD203B41FA5}">
                      <a16:colId xmlns:a16="http://schemas.microsoft.com/office/drawing/2014/main" val="1952628120"/>
                    </a:ext>
                  </a:extLst>
                </a:gridCol>
                <a:gridCol w="719201">
                  <a:extLst>
                    <a:ext uri="{9D8B030D-6E8A-4147-A177-3AD203B41FA5}">
                      <a16:colId xmlns:a16="http://schemas.microsoft.com/office/drawing/2014/main" val="255992280"/>
                    </a:ext>
                  </a:extLst>
                </a:gridCol>
              </a:tblGrid>
              <a:tr h="662171">
                <a:tc>
                  <a:txBody>
                    <a:bodyPr/>
                    <a:lstStyle/>
                    <a:p>
                      <a:endParaRPr lang="en-US" sz="1200" dirty="0"/>
                    </a:p>
                  </a:txBody>
                  <a:tcPr/>
                </a:tc>
                <a:tc>
                  <a:txBody>
                    <a:bodyPr/>
                    <a:lstStyle/>
                    <a:p>
                      <a:endParaRPr lang="en-US" sz="1200" dirty="0"/>
                    </a:p>
                  </a:txBody>
                  <a:tcPr/>
                </a:tc>
                <a:tc>
                  <a:txBody>
                    <a:bodyPr/>
                    <a:lstStyle/>
                    <a:p>
                      <a:pPr algn="ctr"/>
                      <a:r>
                        <a:rPr lang="en-US" sz="1200" dirty="0"/>
                        <a:t>62</a:t>
                      </a:r>
                    </a:p>
                  </a:txBody>
                  <a:tcPr/>
                </a:tc>
                <a:tc>
                  <a:txBody>
                    <a:bodyPr/>
                    <a:lstStyle/>
                    <a:p>
                      <a:pPr algn="ctr"/>
                      <a:r>
                        <a:rPr lang="en-US" sz="1200" dirty="0"/>
                        <a:t>63</a:t>
                      </a:r>
                    </a:p>
                  </a:txBody>
                  <a:tcPr/>
                </a:tc>
                <a:tc>
                  <a:txBody>
                    <a:bodyPr/>
                    <a:lstStyle/>
                    <a:p>
                      <a:pPr algn="ctr"/>
                      <a:r>
                        <a:rPr lang="en-US" sz="1200" dirty="0"/>
                        <a:t>64</a:t>
                      </a:r>
                    </a:p>
                  </a:txBody>
                  <a:tcPr/>
                </a:tc>
                <a:tc>
                  <a:txBody>
                    <a:bodyPr/>
                    <a:lstStyle/>
                    <a:p>
                      <a:pPr algn="ctr"/>
                      <a:r>
                        <a:rPr lang="en-US" sz="1200" dirty="0"/>
                        <a:t>65</a:t>
                      </a:r>
                    </a:p>
                  </a:txBody>
                  <a:tcPr/>
                </a:tc>
                <a:tc>
                  <a:txBody>
                    <a:bodyPr/>
                    <a:lstStyle/>
                    <a:p>
                      <a:pPr algn="ctr"/>
                      <a:r>
                        <a:rPr lang="en-US" sz="1200" dirty="0"/>
                        <a:t>66</a:t>
                      </a:r>
                    </a:p>
                  </a:txBody>
                  <a:tcPr/>
                </a:tc>
                <a:tc>
                  <a:txBody>
                    <a:bodyPr/>
                    <a:lstStyle/>
                    <a:p>
                      <a:pPr algn="ctr"/>
                      <a:r>
                        <a:rPr lang="en-US" sz="1200" dirty="0"/>
                        <a:t>67</a:t>
                      </a:r>
                    </a:p>
                  </a:txBody>
                  <a:tcPr/>
                </a:tc>
                <a:tc>
                  <a:txBody>
                    <a:bodyPr/>
                    <a:lstStyle/>
                    <a:p>
                      <a:pPr algn="ctr"/>
                      <a:r>
                        <a:rPr lang="en-US" sz="1200" dirty="0"/>
                        <a:t>68</a:t>
                      </a:r>
                    </a:p>
                  </a:txBody>
                  <a:tcPr/>
                </a:tc>
                <a:tc>
                  <a:txBody>
                    <a:bodyPr/>
                    <a:lstStyle/>
                    <a:p>
                      <a:pPr algn="ctr"/>
                      <a:r>
                        <a:rPr lang="en-US" sz="1200" dirty="0"/>
                        <a:t>69</a:t>
                      </a:r>
                    </a:p>
                  </a:txBody>
                  <a:tcPr/>
                </a:tc>
                <a:tc>
                  <a:txBody>
                    <a:bodyPr/>
                    <a:lstStyle/>
                    <a:p>
                      <a:r>
                        <a:rPr lang="en-US" dirty="0"/>
                        <a:t>Total (</a:t>
                      </a:r>
                      <a:r>
                        <a:rPr lang="en-US" dirty="0" err="1"/>
                        <a:t>lbs</a:t>
                      </a:r>
                      <a:r>
                        <a:rPr lang="en-US" dirty="0"/>
                        <a:t>)</a:t>
                      </a:r>
                    </a:p>
                  </a:txBody>
                  <a:tcPr/>
                </a:tc>
                <a:extLst>
                  <a:ext uri="{0D108BD9-81ED-4DB2-BD59-A6C34878D82A}">
                    <a16:rowId xmlns:a16="http://schemas.microsoft.com/office/drawing/2014/main" val="2315644975"/>
                  </a:ext>
                </a:extLst>
              </a:tr>
              <a:tr h="353158">
                <a:tc>
                  <a:txBody>
                    <a:bodyPr/>
                    <a:lstStyle/>
                    <a:p>
                      <a:pPr algn="l"/>
                      <a:r>
                        <a:rPr lang="en-US" sz="1200" b="1" dirty="0"/>
                        <a:t>Year</a:t>
                      </a:r>
                    </a:p>
                  </a:txBody>
                  <a:tcPr/>
                </a:tc>
                <a:tc>
                  <a:txBody>
                    <a:bodyPr/>
                    <a:lstStyle/>
                    <a:p>
                      <a:pPr algn="l"/>
                      <a:endParaRPr lang="en-US" sz="1200" b="1"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dirty="0"/>
                    </a:p>
                  </a:txBody>
                  <a:tcPr/>
                </a:tc>
                <a:extLst>
                  <a:ext uri="{0D108BD9-81ED-4DB2-BD59-A6C34878D82A}">
                    <a16:rowId xmlns:a16="http://schemas.microsoft.com/office/drawing/2014/main" val="4293672689"/>
                  </a:ext>
                </a:extLst>
              </a:tr>
              <a:tr h="338124">
                <a:tc>
                  <a:txBody>
                    <a:bodyPr/>
                    <a:lstStyle/>
                    <a:p>
                      <a:pPr algn="r" fontAlgn="b"/>
                      <a:r>
                        <a:rPr lang="en-US" sz="1100" b="1" i="0" u="none" strike="noStrike" dirty="0">
                          <a:solidFill>
                            <a:srgbClr val="000000"/>
                          </a:solidFill>
                          <a:effectLst/>
                          <a:latin typeface="Calibri" panose="020F0502020204030204" pitchFamily="34" charset="0"/>
                        </a:rPr>
                        <a:t>2023</a:t>
                      </a:r>
                    </a:p>
                  </a:txBody>
                  <a:tcPr marL="0" marR="0" marT="0"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4576</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1025</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20832</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1760</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7290</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19</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922</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11440</a:t>
                      </a:r>
                    </a:p>
                  </a:txBody>
                  <a:tcPr marL="0" marR="0" marT="0" marB="0" anchor="b"/>
                </a:tc>
                <a:tc>
                  <a:txBody>
                    <a:bodyPr/>
                    <a:lstStyle/>
                    <a:p>
                      <a:pPr algn="l" fontAlgn="b"/>
                      <a:r>
                        <a:rPr lang="en-US" sz="1100" b="1" i="0" u="none" strike="noStrike" dirty="0">
                          <a:solidFill>
                            <a:srgbClr val="000000"/>
                          </a:solidFill>
                          <a:effectLst/>
                          <a:latin typeface="Calibri" panose="020F0502020204030204" pitchFamily="34" charset="0"/>
                        </a:rPr>
                        <a:t>          47,862 </a:t>
                      </a:r>
                    </a:p>
                  </a:txBody>
                  <a:tcPr marL="0" marR="0" marT="0" marB="0" anchor="b"/>
                </a:tc>
                <a:extLst>
                  <a:ext uri="{0D108BD9-81ED-4DB2-BD59-A6C34878D82A}">
                    <a16:rowId xmlns:a16="http://schemas.microsoft.com/office/drawing/2014/main" val="2838654936"/>
                  </a:ext>
                </a:extLst>
              </a:tr>
              <a:tr h="309119">
                <a:tc>
                  <a:txBody>
                    <a:bodyPr/>
                    <a:lstStyle/>
                    <a:p>
                      <a:pPr algn="r" fontAlgn="b"/>
                      <a:r>
                        <a:rPr lang="en-US" sz="1100" b="1" i="0" u="none" strike="noStrike">
                          <a:solidFill>
                            <a:srgbClr val="000000"/>
                          </a:solidFill>
                          <a:effectLst/>
                          <a:latin typeface="Calibri" panose="020F0502020204030204" pitchFamily="34" charset="0"/>
                        </a:rPr>
                        <a:t>2024</a:t>
                      </a:r>
                    </a:p>
                  </a:txBody>
                  <a:tcPr marL="0" marR="0" marT="0" marB="0" anchor="b"/>
                </a:tc>
                <a:tc>
                  <a:txBody>
                    <a:bodyPr/>
                    <a:lstStyle/>
                    <a:p>
                      <a:pPr algn="r" fontAlgn="b"/>
                      <a:endParaRPr lang="en-US"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5034</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1128</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22915</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1936</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8019</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20</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1014</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12583</a:t>
                      </a:r>
                    </a:p>
                  </a:txBody>
                  <a:tcPr marL="0" marR="0" marT="0" marB="0" anchor="b"/>
                </a:tc>
                <a:tc>
                  <a:txBody>
                    <a:bodyPr/>
                    <a:lstStyle/>
                    <a:p>
                      <a:pPr algn="l" fontAlgn="b"/>
                      <a:r>
                        <a:rPr lang="en-US" sz="1100" b="1" i="0" u="none" strike="noStrike" dirty="0">
                          <a:solidFill>
                            <a:srgbClr val="000000"/>
                          </a:solidFill>
                          <a:effectLst/>
                          <a:latin typeface="Calibri" panose="020F0502020204030204" pitchFamily="34" charset="0"/>
                        </a:rPr>
                        <a:t>          52,648 </a:t>
                      </a:r>
                    </a:p>
                  </a:txBody>
                  <a:tcPr marL="0" marR="0" marT="0" marB="0" anchor="b"/>
                </a:tc>
                <a:extLst>
                  <a:ext uri="{0D108BD9-81ED-4DB2-BD59-A6C34878D82A}">
                    <a16:rowId xmlns:a16="http://schemas.microsoft.com/office/drawing/2014/main" val="1244811531"/>
                  </a:ext>
                </a:extLst>
              </a:tr>
              <a:tr h="279477">
                <a:tc>
                  <a:txBody>
                    <a:bodyPr/>
                    <a:lstStyle/>
                    <a:p>
                      <a:pPr algn="r" fontAlgn="b"/>
                      <a:r>
                        <a:rPr lang="en-US" sz="1100" b="1" i="0" u="none" strike="noStrike">
                          <a:solidFill>
                            <a:srgbClr val="000000"/>
                          </a:solidFill>
                          <a:effectLst/>
                          <a:latin typeface="Calibri" panose="020F0502020204030204" pitchFamily="34" charset="0"/>
                        </a:rPr>
                        <a:t>2025</a:t>
                      </a:r>
                    </a:p>
                  </a:txBody>
                  <a:tcPr marL="0" marR="0" marT="0" marB="0" anchor="b"/>
                </a:tc>
                <a:tc>
                  <a:txBody>
                    <a:bodyPr/>
                    <a:lstStyle/>
                    <a:p>
                      <a:pPr algn="r" fontAlgn="b"/>
                      <a:endParaRPr lang="en-US"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5491</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1230</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24998</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2112</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8748</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22</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1106</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13727</a:t>
                      </a:r>
                    </a:p>
                  </a:txBody>
                  <a:tcPr marL="0" marR="0" marT="0" marB="0" anchor="b"/>
                </a:tc>
                <a:tc>
                  <a:txBody>
                    <a:bodyPr/>
                    <a:lstStyle/>
                    <a:p>
                      <a:pPr algn="l" fontAlgn="b"/>
                      <a:r>
                        <a:rPr lang="en-US" sz="1100" b="1" i="0" u="none" strike="noStrike" dirty="0">
                          <a:solidFill>
                            <a:srgbClr val="000000"/>
                          </a:solidFill>
                          <a:effectLst/>
                          <a:latin typeface="Calibri" panose="020F0502020204030204" pitchFamily="34" charset="0"/>
                        </a:rPr>
                        <a:t>          57,434 </a:t>
                      </a:r>
                    </a:p>
                  </a:txBody>
                  <a:tcPr marL="0" marR="0" marT="0" marB="0" anchor="b"/>
                </a:tc>
                <a:extLst>
                  <a:ext uri="{0D108BD9-81ED-4DB2-BD59-A6C34878D82A}">
                    <a16:rowId xmlns:a16="http://schemas.microsoft.com/office/drawing/2014/main" val="2789391761"/>
                  </a:ext>
                </a:extLst>
              </a:tr>
              <a:tr h="294298">
                <a:tc>
                  <a:txBody>
                    <a:bodyPr/>
                    <a:lstStyle/>
                    <a:p>
                      <a:pPr algn="r" fontAlgn="b"/>
                      <a:r>
                        <a:rPr lang="en-US" sz="1100" b="1" i="0" u="none" strike="noStrike">
                          <a:solidFill>
                            <a:srgbClr val="000000"/>
                          </a:solidFill>
                          <a:effectLst/>
                          <a:latin typeface="Calibri" panose="020F0502020204030204" pitchFamily="34" charset="0"/>
                        </a:rPr>
                        <a:t>2026</a:t>
                      </a:r>
                    </a:p>
                  </a:txBody>
                  <a:tcPr marL="0" marR="0" marT="0" marB="0" anchor="b"/>
                </a:tc>
                <a:tc>
                  <a:txBody>
                    <a:bodyPr/>
                    <a:lstStyle/>
                    <a:p>
                      <a:pPr algn="r" fontAlgn="b"/>
                      <a:endParaRPr lang="en-US"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5949</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1333</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27081</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2288</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9477</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24</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1198</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14871</a:t>
                      </a:r>
                    </a:p>
                  </a:txBody>
                  <a:tcPr marL="0" marR="0" marT="0" marB="0" anchor="b"/>
                </a:tc>
                <a:tc>
                  <a:txBody>
                    <a:bodyPr/>
                    <a:lstStyle/>
                    <a:p>
                      <a:pPr algn="l" fontAlgn="b"/>
                      <a:r>
                        <a:rPr lang="en-US" sz="1100" b="1" i="0" u="none" strike="noStrike" dirty="0">
                          <a:solidFill>
                            <a:srgbClr val="000000"/>
                          </a:solidFill>
                          <a:effectLst/>
                          <a:latin typeface="Calibri" panose="020F0502020204030204" pitchFamily="34" charset="0"/>
                        </a:rPr>
                        <a:t>          62,221 </a:t>
                      </a:r>
                    </a:p>
                  </a:txBody>
                  <a:tcPr marL="0" marR="0" marT="0" marB="0" anchor="b"/>
                </a:tc>
                <a:extLst>
                  <a:ext uri="{0D108BD9-81ED-4DB2-BD59-A6C34878D82A}">
                    <a16:rowId xmlns:a16="http://schemas.microsoft.com/office/drawing/2014/main" val="680107107"/>
                  </a:ext>
                </a:extLst>
              </a:tr>
              <a:tr h="294298">
                <a:tc>
                  <a:txBody>
                    <a:bodyPr/>
                    <a:lstStyle/>
                    <a:p>
                      <a:pPr algn="r" fontAlgn="b"/>
                      <a:r>
                        <a:rPr lang="en-US" sz="1100" b="1" i="0" u="none" strike="noStrike">
                          <a:solidFill>
                            <a:srgbClr val="000000"/>
                          </a:solidFill>
                          <a:effectLst/>
                          <a:latin typeface="Calibri" panose="020F0502020204030204" pitchFamily="34" charset="0"/>
                        </a:rPr>
                        <a:t>2027</a:t>
                      </a:r>
                    </a:p>
                  </a:txBody>
                  <a:tcPr marL="0" marR="0" marT="0" marB="0" anchor="b"/>
                </a:tc>
                <a:tc>
                  <a:txBody>
                    <a:bodyPr/>
                    <a:lstStyle/>
                    <a:p>
                      <a:pPr algn="r" fontAlgn="b"/>
                      <a:endParaRPr lang="en-US"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6406</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1435</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29164</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2464</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10206</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26</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1290</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16015</a:t>
                      </a:r>
                    </a:p>
                  </a:txBody>
                  <a:tcPr marL="0" marR="0" marT="0" marB="0" anchor="b"/>
                </a:tc>
                <a:tc>
                  <a:txBody>
                    <a:bodyPr/>
                    <a:lstStyle/>
                    <a:p>
                      <a:pPr algn="l" fontAlgn="b"/>
                      <a:r>
                        <a:rPr lang="en-US" sz="1100" b="1" i="0" u="none" strike="noStrike" dirty="0">
                          <a:solidFill>
                            <a:srgbClr val="000000"/>
                          </a:solidFill>
                          <a:effectLst/>
                          <a:latin typeface="Calibri" panose="020F0502020204030204" pitchFamily="34" charset="0"/>
                        </a:rPr>
                        <a:t>          67,007 </a:t>
                      </a:r>
                    </a:p>
                  </a:txBody>
                  <a:tcPr marL="0" marR="0" marT="0" marB="0" anchor="b"/>
                </a:tc>
                <a:extLst>
                  <a:ext uri="{0D108BD9-81ED-4DB2-BD59-A6C34878D82A}">
                    <a16:rowId xmlns:a16="http://schemas.microsoft.com/office/drawing/2014/main" val="1823084233"/>
                  </a:ext>
                </a:extLst>
              </a:tr>
              <a:tr h="287039">
                <a:tc>
                  <a:txBody>
                    <a:bodyPr/>
                    <a:lstStyle/>
                    <a:p>
                      <a:pPr algn="r" fontAlgn="b"/>
                      <a:r>
                        <a:rPr lang="en-US" sz="1100" b="1" i="0" u="none" strike="noStrike">
                          <a:solidFill>
                            <a:srgbClr val="000000"/>
                          </a:solidFill>
                          <a:effectLst/>
                          <a:latin typeface="Calibri" panose="020F0502020204030204" pitchFamily="34" charset="0"/>
                        </a:rPr>
                        <a:t>2028</a:t>
                      </a:r>
                    </a:p>
                  </a:txBody>
                  <a:tcPr marL="0" marR="0" marT="0" marB="0" anchor="b"/>
                </a:tc>
                <a:tc>
                  <a:txBody>
                    <a:bodyPr/>
                    <a:lstStyle/>
                    <a:p>
                      <a:pPr algn="r" fontAlgn="b"/>
                      <a:endParaRPr lang="en-US"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6864</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1538</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31247</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2640</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10935</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28</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1382</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17159</a:t>
                      </a:r>
                    </a:p>
                  </a:txBody>
                  <a:tcPr marL="0" marR="0" marT="0" marB="0" anchor="b"/>
                </a:tc>
                <a:tc>
                  <a:txBody>
                    <a:bodyPr/>
                    <a:lstStyle/>
                    <a:p>
                      <a:pPr algn="l" fontAlgn="b"/>
                      <a:r>
                        <a:rPr lang="en-US" sz="1100" b="1" i="0" u="none" strike="noStrike" dirty="0">
                          <a:solidFill>
                            <a:srgbClr val="000000"/>
                          </a:solidFill>
                          <a:effectLst/>
                          <a:latin typeface="Calibri" panose="020F0502020204030204" pitchFamily="34" charset="0"/>
                        </a:rPr>
                        <a:t>          71,793 </a:t>
                      </a:r>
                    </a:p>
                  </a:txBody>
                  <a:tcPr marL="0" marR="0" marT="0" marB="0" anchor="b"/>
                </a:tc>
                <a:extLst>
                  <a:ext uri="{0D108BD9-81ED-4DB2-BD59-A6C34878D82A}">
                    <a16:rowId xmlns:a16="http://schemas.microsoft.com/office/drawing/2014/main" val="37353886"/>
                  </a:ext>
                </a:extLst>
              </a:tr>
              <a:tr h="242880">
                <a:tc>
                  <a:txBody>
                    <a:bodyPr/>
                    <a:lstStyle/>
                    <a:p>
                      <a:pPr algn="r" fontAlgn="b"/>
                      <a:r>
                        <a:rPr lang="en-US" sz="1100" b="1" i="0" u="none" strike="noStrike">
                          <a:solidFill>
                            <a:srgbClr val="000000"/>
                          </a:solidFill>
                          <a:effectLst/>
                          <a:latin typeface="Calibri" panose="020F0502020204030204" pitchFamily="34" charset="0"/>
                        </a:rPr>
                        <a:t>2029</a:t>
                      </a:r>
                    </a:p>
                  </a:txBody>
                  <a:tcPr marL="0" marR="0" marT="0" marB="0" anchor="b"/>
                </a:tc>
                <a:tc>
                  <a:txBody>
                    <a:bodyPr/>
                    <a:lstStyle/>
                    <a:p>
                      <a:pPr algn="r" fontAlgn="b"/>
                      <a:endParaRPr lang="en-US"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7322</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1640</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33330</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2816</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11664</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30</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1474</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18303</a:t>
                      </a:r>
                    </a:p>
                  </a:txBody>
                  <a:tcPr marL="0" marR="0" marT="0" marB="0" anchor="b"/>
                </a:tc>
                <a:tc>
                  <a:txBody>
                    <a:bodyPr/>
                    <a:lstStyle/>
                    <a:p>
                      <a:pPr algn="l" fontAlgn="b"/>
                      <a:r>
                        <a:rPr lang="en-US" sz="1100" b="1" i="0" u="none" strike="noStrike" dirty="0">
                          <a:solidFill>
                            <a:srgbClr val="000000"/>
                          </a:solidFill>
                          <a:effectLst/>
                          <a:latin typeface="Calibri" panose="020F0502020204030204" pitchFamily="34" charset="0"/>
                        </a:rPr>
                        <a:t>          76,579 </a:t>
                      </a:r>
                    </a:p>
                  </a:txBody>
                  <a:tcPr marL="0" marR="0" marT="0" marB="0" anchor="b"/>
                </a:tc>
                <a:extLst>
                  <a:ext uri="{0D108BD9-81ED-4DB2-BD59-A6C34878D82A}">
                    <a16:rowId xmlns:a16="http://schemas.microsoft.com/office/drawing/2014/main" val="243379967"/>
                  </a:ext>
                </a:extLst>
              </a:tr>
              <a:tr h="309119">
                <a:tc>
                  <a:txBody>
                    <a:bodyPr/>
                    <a:lstStyle/>
                    <a:p>
                      <a:pPr algn="r" fontAlgn="b"/>
                      <a:r>
                        <a:rPr lang="en-US" sz="1100" b="1" i="0" u="none" strike="noStrike" dirty="0">
                          <a:solidFill>
                            <a:srgbClr val="000000"/>
                          </a:solidFill>
                          <a:effectLst/>
                          <a:latin typeface="Calibri" panose="020F0502020204030204" pitchFamily="34" charset="0"/>
                        </a:rPr>
                        <a:t>2030</a:t>
                      </a:r>
                    </a:p>
                  </a:txBody>
                  <a:tcPr marL="0" marR="0" marT="0"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7779</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1743</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35414</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2992</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12393</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31</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1567</a:t>
                      </a:r>
                    </a:p>
                  </a:txBody>
                  <a:tcPr marL="0" marR="0" marT="0" marB="0" anchor="b"/>
                </a:tc>
                <a:tc>
                  <a:txBody>
                    <a:bodyPr/>
                    <a:lstStyle/>
                    <a:p>
                      <a:pPr algn="r" fontAlgn="b"/>
                      <a:r>
                        <a:rPr lang="en-US" sz="1100" b="0" i="0" u="none" strike="noStrike">
                          <a:solidFill>
                            <a:srgbClr val="000000"/>
                          </a:solidFill>
                          <a:effectLst/>
                          <a:latin typeface="Calibri" panose="020F0502020204030204" pitchFamily="34" charset="0"/>
                        </a:rPr>
                        <a:t>19447</a:t>
                      </a:r>
                    </a:p>
                  </a:txBody>
                  <a:tcPr marL="0" marR="0" marT="0" marB="0" anchor="b"/>
                </a:tc>
                <a:tc>
                  <a:txBody>
                    <a:bodyPr/>
                    <a:lstStyle/>
                    <a:p>
                      <a:pPr algn="l" fontAlgn="b"/>
                      <a:r>
                        <a:rPr lang="en-US" sz="1100" b="1" i="0" u="none" strike="noStrike" dirty="0">
                          <a:solidFill>
                            <a:srgbClr val="000000"/>
                          </a:solidFill>
                          <a:effectLst/>
                          <a:latin typeface="Calibri" panose="020F0502020204030204" pitchFamily="34" charset="0"/>
                        </a:rPr>
                        <a:t>          81,365 </a:t>
                      </a:r>
                    </a:p>
                  </a:txBody>
                  <a:tcPr marL="0" marR="0" marT="0" marB="0" anchor="b"/>
                </a:tc>
                <a:extLst>
                  <a:ext uri="{0D108BD9-81ED-4DB2-BD59-A6C34878D82A}">
                    <a16:rowId xmlns:a16="http://schemas.microsoft.com/office/drawing/2014/main" val="2689790605"/>
                  </a:ext>
                </a:extLst>
              </a:tr>
              <a:tr h="309119">
                <a:tc>
                  <a:txBody>
                    <a:bodyPr/>
                    <a:lstStyle/>
                    <a:p>
                      <a:pPr algn="r" fontAlgn="b"/>
                      <a:r>
                        <a:rPr lang="en-US" sz="1100" b="1" i="0" u="none" strike="noStrike" dirty="0">
                          <a:solidFill>
                            <a:srgbClr val="000000"/>
                          </a:solidFill>
                          <a:effectLst/>
                          <a:latin typeface="Calibri" panose="020F0502020204030204" pitchFamily="34" charset="0"/>
                        </a:rPr>
                        <a:t>2036</a:t>
                      </a:r>
                    </a:p>
                  </a:txBody>
                  <a:tcPr marL="0" marR="0" marT="0" marB="0" anchor="b"/>
                </a:tc>
                <a:tc>
                  <a:txBody>
                    <a:bodyPr/>
                    <a:lstStyle/>
                    <a:p>
                      <a:pPr algn="r"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9152</a:t>
                      </a:r>
                    </a:p>
                  </a:txBody>
                  <a:tcPr marL="0" marR="0" marT="0" marB="0" anchor="b"/>
                </a:tc>
                <a:tc>
                  <a:txBody>
                    <a:bodyPr/>
                    <a:lstStyle/>
                    <a:p>
                      <a:pPr algn="r" fontAlgn="b"/>
                      <a:r>
                        <a:rPr lang="en-US" sz="1100" b="0" i="0" u="none" strike="noStrike" dirty="0">
                          <a:solidFill>
                            <a:srgbClr val="FF0000"/>
                          </a:solidFill>
                          <a:effectLst/>
                          <a:latin typeface="Calibri" panose="020F0502020204030204" pitchFamily="34" charset="0"/>
                        </a:rPr>
                        <a:t>2050</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41663</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3520</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14580</a:t>
                      </a:r>
                    </a:p>
                  </a:txBody>
                  <a:tcPr marL="0" marR="0" marT="0" marB="0" anchor="b"/>
                </a:tc>
                <a:tc>
                  <a:txBody>
                    <a:bodyPr/>
                    <a:lstStyle/>
                    <a:p>
                      <a:pPr algn="r" fontAlgn="b"/>
                      <a:r>
                        <a:rPr lang="en-US" sz="1100" b="0" i="0" u="none" strike="noStrike" dirty="0">
                          <a:solidFill>
                            <a:srgbClr val="FF0000"/>
                          </a:solidFill>
                          <a:effectLst/>
                          <a:latin typeface="Calibri" panose="020F0502020204030204" pitchFamily="34" charset="0"/>
                        </a:rPr>
                        <a:t>37</a:t>
                      </a:r>
                    </a:p>
                  </a:txBody>
                  <a:tcPr marL="0" marR="0" marT="0" marB="0" anchor="b"/>
                </a:tc>
                <a:tc>
                  <a:txBody>
                    <a:bodyPr/>
                    <a:lstStyle/>
                    <a:p>
                      <a:pPr algn="r" fontAlgn="b"/>
                      <a:r>
                        <a:rPr lang="en-US" sz="1100" b="0" i="0" u="none" strike="noStrike" dirty="0">
                          <a:solidFill>
                            <a:srgbClr val="FF0000"/>
                          </a:solidFill>
                          <a:effectLst/>
                          <a:latin typeface="Calibri" panose="020F0502020204030204" pitchFamily="34" charset="0"/>
                        </a:rPr>
                        <a:t>1843</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22879</a:t>
                      </a:r>
                    </a:p>
                  </a:txBody>
                  <a:tcPr marL="0" marR="0" marT="0" marB="0" anchor="b"/>
                </a:tc>
                <a:tc>
                  <a:txBody>
                    <a:bodyPr/>
                    <a:lstStyle/>
                    <a:p>
                      <a:pPr algn="l" fontAlgn="b"/>
                      <a:r>
                        <a:rPr lang="en-US" sz="1100" b="0" i="0" u="none" strike="noStrike"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95,724</a:t>
                      </a:r>
                      <a:r>
                        <a:rPr lang="en-US" sz="1100" b="0" i="0" u="none" strike="noStrike" dirty="0">
                          <a:solidFill>
                            <a:srgbClr val="000000"/>
                          </a:solidFill>
                          <a:effectLst/>
                          <a:latin typeface="Calibri" panose="020F0502020204030204" pitchFamily="34" charset="0"/>
                        </a:rPr>
                        <a:t> </a:t>
                      </a:r>
                    </a:p>
                  </a:txBody>
                  <a:tcPr marL="0" marR="0" marT="0" marB="0" anchor="b"/>
                </a:tc>
                <a:extLst>
                  <a:ext uri="{0D108BD9-81ED-4DB2-BD59-A6C34878D82A}">
                    <a16:rowId xmlns:a16="http://schemas.microsoft.com/office/drawing/2014/main" val="3871659231"/>
                  </a:ext>
                </a:extLst>
              </a:tr>
            </a:tbl>
          </a:graphicData>
        </a:graphic>
      </p:graphicFrame>
      <p:pic>
        <p:nvPicPr>
          <p:cNvPr id="6" name="Picture 5" descr="A logo with blue and green waves&#10;&#10;Description automatically generated">
            <a:extLst>
              <a:ext uri="{FF2B5EF4-FFF2-40B4-BE49-F238E27FC236}">
                <a16:creationId xmlns:a16="http://schemas.microsoft.com/office/drawing/2014/main" id="{7125B906-752F-25E9-6A7A-8D670EF57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8841" y="5783676"/>
            <a:ext cx="1177925" cy="533400"/>
          </a:xfrm>
          <a:prstGeom prst="rect">
            <a:avLst/>
          </a:prstGeom>
        </p:spPr>
      </p:pic>
      <p:sp>
        <p:nvSpPr>
          <p:cNvPr id="7" name="TextBox 6">
            <a:extLst>
              <a:ext uri="{FF2B5EF4-FFF2-40B4-BE49-F238E27FC236}">
                <a16:creationId xmlns:a16="http://schemas.microsoft.com/office/drawing/2014/main" id="{140D0EB6-AFE4-C6A9-83AC-410B9FB465B5}"/>
              </a:ext>
            </a:extLst>
          </p:cNvPr>
          <p:cNvSpPr txBox="1"/>
          <p:nvPr/>
        </p:nvSpPr>
        <p:spPr>
          <a:xfrm>
            <a:off x="2590800" y="1343184"/>
            <a:ext cx="1676400" cy="369332"/>
          </a:xfrm>
          <a:prstGeom prst="rect">
            <a:avLst/>
          </a:prstGeom>
          <a:noFill/>
        </p:spPr>
        <p:txBody>
          <a:bodyPr wrap="square" rtlCol="0">
            <a:spAutoFit/>
          </a:bodyPr>
          <a:lstStyle/>
          <a:p>
            <a:r>
              <a:rPr lang="en-US" dirty="0">
                <a:solidFill>
                  <a:schemeClr val="tx2">
                    <a:lumMod val="75000"/>
                  </a:schemeClr>
                </a:solidFill>
              </a:rPr>
              <a:t>TMDL Reach</a:t>
            </a:r>
          </a:p>
        </p:txBody>
      </p:sp>
      <p:pic>
        <p:nvPicPr>
          <p:cNvPr id="5" name="Picture 4" descr="A map of different states&#10;&#10;Description automatically generated">
            <a:extLst>
              <a:ext uri="{FF2B5EF4-FFF2-40B4-BE49-F238E27FC236}">
                <a16:creationId xmlns:a16="http://schemas.microsoft.com/office/drawing/2014/main" id="{D2366D95-DE11-AAED-1E9B-15A653275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044" y="209020"/>
            <a:ext cx="5137848" cy="6648980"/>
          </a:xfrm>
          <a:prstGeom prst="rect">
            <a:avLst/>
          </a:prstGeom>
        </p:spPr>
      </p:pic>
      <p:sp>
        <p:nvSpPr>
          <p:cNvPr id="10" name="TextBox 9">
            <a:extLst>
              <a:ext uri="{FF2B5EF4-FFF2-40B4-BE49-F238E27FC236}">
                <a16:creationId xmlns:a16="http://schemas.microsoft.com/office/drawing/2014/main" id="{CB4F8A4B-A5F8-CDF1-983A-4ADD68529E9C}"/>
              </a:ext>
            </a:extLst>
          </p:cNvPr>
          <p:cNvSpPr txBox="1"/>
          <p:nvPr/>
        </p:nvSpPr>
        <p:spPr>
          <a:xfrm>
            <a:off x="9098868" y="4969911"/>
            <a:ext cx="609600" cy="369332"/>
          </a:xfrm>
          <a:prstGeom prst="rect">
            <a:avLst/>
          </a:prstGeom>
          <a:noFill/>
        </p:spPr>
        <p:txBody>
          <a:bodyPr wrap="square" rtlCol="0">
            <a:spAutoFit/>
          </a:bodyPr>
          <a:lstStyle/>
          <a:p>
            <a:r>
              <a:rPr lang="en-US" b="1" dirty="0">
                <a:solidFill>
                  <a:srgbClr val="005BBB"/>
                </a:solidFill>
              </a:rPr>
              <a:t>10%</a:t>
            </a:r>
          </a:p>
        </p:txBody>
      </p:sp>
      <p:sp>
        <p:nvSpPr>
          <p:cNvPr id="18" name="Arrow: Up 17">
            <a:extLst>
              <a:ext uri="{FF2B5EF4-FFF2-40B4-BE49-F238E27FC236}">
                <a16:creationId xmlns:a16="http://schemas.microsoft.com/office/drawing/2014/main" id="{717D1243-8CE2-3A08-E523-2864F7280B20}"/>
              </a:ext>
            </a:extLst>
          </p:cNvPr>
          <p:cNvSpPr/>
          <p:nvPr/>
        </p:nvSpPr>
        <p:spPr>
          <a:xfrm>
            <a:off x="9011653" y="5046111"/>
            <a:ext cx="141859" cy="216932"/>
          </a:xfrm>
          <a:prstGeom prst="upArrow">
            <a:avLst/>
          </a:prstGeom>
          <a:solidFill>
            <a:srgbClr val="005BBB"/>
          </a:solidFill>
          <a:ln>
            <a:solidFill>
              <a:srgbClr val="005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C9DF0D88-9CCC-8840-BABE-B2160F3847BA}"/>
              </a:ext>
            </a:extLst>
          </p:cNvPr>
          <p:cNvSpPr/>
          <p:nvPr/>
        </p:nvSpPr>
        <p:spPr>
          <a:xfrm rot="10800000">
            <a:off x="9717858" y="3715992"/>
            <a:ext cx="141859" cy="216932"/>
          </a:xfrm>
          <a:prstGeom prst="upArrow">
            <a:avLst/>
          </a:prstGeom>
          <a:solidFill>
            <a:srgbClr val="005BBB"/>
          </a:solidFill>
          <a:ln>
            <a:solidFill>
              <a:srgbClr val="005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CCE81B-5C8B-F98C-9599-40F9E5AD1A0F}"/>
              </a:ext>
            </a:extLst>
          </p:cNvPr>
          <p:cNvSpPr txBox="1"/>
          <p:nvPr/>
        </p:nvSpPr>
        <p:spPr>
          <a:xfrm>
            <a:off x="9859717" y="3639791"/>
            <a:ext cx="609600" cy="369332"/>
          </a:xfrm>
          <a:prstGeom prst="rect">
            <a:avLst/>
          </a:prstGeom>
          <a:noFill/>
        </p:spPr>
        <p:txBody>
          <a:bodyPr wrap="square" rtlCol="0">
            <a:spAutoFit/>
          </a:bodyPr>
          <a:lstStyle/>
          <a:p>
            <a:r>
              <a:rPr lang="en-US" b="1" dirty="0">
                <a:solidFill>
                  <a:srgbClr val="005BBB"/>
                </a:solidFill>
              </a:rPr>
              <a:t>12%</a:t>
            </a:r>
          </a:p>
        </p:txBody>
      </p:sp>
      <p:sp>
        <p:nvSpPr>
          <p:cNvPr id="26" name="Arrow: Up 25">
            <a:extLst>
              <a:ext uri="{FF2B5EF4-FFF2-40B4-BE49-F238E27FC236}">
                <a16:creationId xmlns:a16="http://schemas.microsoft.com/office/drawing/2014/main" id="{02578DFB-6CB9-3FB1-0084-B4A9F035BDA0}"/>
              </a:ext>
            </a:extLst>
          </p:cNvPr>
          <p:cNvSpPr/>
          <p:nvPr/>
        </p:nvSpPr>
        <p:spPr>
          <a:xfrm>
            <a:off x="9079530" y="1557134"/>
            <a:ext cx="141859" cy="216932"/>
          </a:xfrm>
          <a:prstGeom prst="upArrow">
            <a:avLst/>
          </a:prstGeom>
          <a:solidFill>
            <a:srgbClr val="005BBB"/>
          </a:solidFill>
          <a:ln>
            <a:solidFill>
              <a:srgbClr val="005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0AF082B-675D-E8AF-B6F1-5AE1BF56A93B}"/>
              </a:ext>
            </a:extLst>
          </p:cNvPr>
          <p:cNvSpPr txBox="1"/>
          <p:nvPr/>
        </p:nvSpPr>
        <p:spPr>
          <a:xfrm>
            <a:off x="9179187" y="1449897"/>
            <a:ext cx="609600" cy="369332"/>
          </a:xfrm>
          <a:prstGeom prst="rect">
            <a:avLst/>
          </a:prstGeom>
          <a:noFill/>
        </p:spPr>
        <p:txBody>
          <a:bodyPr wrap="square" rtlCol="0">
            <a:spAutoFit/>
          </a:bodyPr>
          <a:lstStyle/>
          <a:p>
            <a:r>
              <a:rPr lang="en-US" b="1" dirty="0">
                <a:solidFill>
                  <a:srgbClr val="005BBB"/>
                </a:solidFill>
              </a:rPr>
              <a:t>5%</a:t>
            </a:r>
          </a:p>
        </p:txBody>
      </p:sp>
      <p:sp>
        <p:nvSpPr>
          <p:cNvPr id="28" name="Arrow: Up 27">
            <a:extLst>
              <a:ext uri="{FF2B5EF4-FFF2-40B4-BE49-F238E27FC236}">
                <a16:creationId xmlns:a16="http://schemas.microsoft.com/office/drawing/2014/main" id="{150A2BE6-AC64-59B5-18E6-8A16766BEDDC}"/>
              </a:ext>
            </a:extLst>
          </p:cNvPr>
          <p:cNvSpPr/>
          <p:nvPr/>
        </p:nvSpPr>
        <p:spPr>
          <a:xfrm>
            <a:off x="7844124" y="2927478"/>
            <a:ext cx="141859" cy="216932"/>
          </a:xfrm>
          <a:prstGeom prst="upArrow">
            <a:avLst/>
          </a:prstGeom>
          <a:solidFill>
            <a:srgbClr val="005BBB"/>
          </a:solidFill>
          <a:ln>
            <a:solidFill>
              <a:srgbClr val="005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916B4C2-7A16-C223-332F-B3682E597E84}"/>
              </a:ext>
            </a:extLst>
          </p:cNvPr>
          <p:cNvSpPr txBox="1"/>
          <p:nvPr/>
        </p:nvSpPr>
        <p:spPr>
          <a:xfrm>
            <a:off x="7915054" y="2900546"/>
            <a:ext cx="609600" cy="369332"/>
          </a:xfrm>
          <a:prstGeom prst="rect">
            <a:avLst/>
          </a:prstGeom>
          <a:noFill/>
        </p:spPr>
        <p:txBody>
          <a:bodyPr wrap="square" rtlCol="0">
            <a:spAutoFit/>
          </a:bodyPr>
          <a:lstStyle/>
          <a:p>
            <a:r>
              <a:rPr lang="en-US" b="1" dirty="0">
                <a:solidFill>
                  <a:srgbClr val="005BBB"/>
                </a:solidFill>
              </a:rPr>
              <a:t>16%</a:t>
            </a:r>
          </a:p>
        </p:txBody>
      </p:sp>
      <p:sp>
        <p:nvSpPr>
          <p:cNvPr id="31" name="Oval 30">
            <a:extLst>
              <a:ext uri="{FF2B5EF4-FFF2-40B4-BE49-F238E27FC236}">
                <a16:creationId xmlns:a16="http://schemas.microsoft.com/office/drawing/2014/main" id="{9431E317-21FE-1D8C-0C14-E842E6F3B53D}"/>
              </a:ext>
            </a:extLst>
          </p:cNvPr>
          <p:cNvSpPr/>
          <p:nvPr/>
        </p:nvSpPr>
        <p:spPr>
          <a:xfrm>
            <a:off x="11052794" y="4589069"/>
            <a:ext cx="604441" cy="3046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EE3E5D3-1744-F5F1-CFDB-703E43592F61}"/>
              </a:ext>
            </a:extLst>
          </p:cNvPr>
          <p:cNvSpPr/>
          <p:nvPr/>
        </p:nvSpPr>
        <p:spPr>
          <a:xfrm>
            <a:off x="7438343" y="2369956"/>
            <a:ext cx="604441" cy="3046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18F45DA-717C-93FC-0A36-F8EF99A4BD5F}"/>
              </a:ext>
            </a:extLst>
          </p:cNvPr>
          <p:cNvSpPr/>
          <p:nvPr/>
        </p:nvSpPr>
        <p:spPr>
          <a:xfrm>
            <a:off x="10901759" y="5441173"/>
            <a:ext cx="604441" cy="3046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8A0BB4BC-E9D7-596E-E651-C7B8B4CFB799}"/>
              </a:ext>
            </a:extLst>
          </p:cNvPr>
          <p:cNvSpPr/>
          <p:nvPr/>
        </p:nvSpPr>
        <p:spPr>
          <a:xfrm>
            <a:off x="8524654" y="3824458"/>
            <a:ext cx="141859" cy="216932"/>
          </a:xfrm>
          <a:prstGeom prst="upArrow">
            <a:avLst/>
          </a:prstGeom>
          <a:solidFill>
            <a:srgbClr val="005BBB"/>
          </a:solidFill>
          <a:ln>
            <a:solidFill>
              <a:srgbClr val="005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7235A1-08A7-8E4F-FD2C-7ECC568FAA59}"/>
              </a:ext>
            </a:extLst>
          </p:cNvPr>
          <p:cNvSpPr txBox="1"/>
          <p:nvPr/>
        </p:nvSpPr>
        <p:spPr>
          <a:xfrm>
            <a:off x="8653515" y="3748258"/>
            <a:ext cx="609600" cy="369332"/>
          </a:xfrm>
          <a:prstGeom prst="rect">
            <a:avLst/>
          </a:prstGeom>
          <a:noFill/>
        </p:spPr>
        <p:txBody>
          <a:bodyPr wrap="square" rtlCol="0">
            <a:spAutoFit/>
          </a:bodyPr>
          <a:lstStyle/>
          <a:p>
            <a:r>
              <a:rPr lang="en-US" b="1" dirty="0">
                <a:solidFill>
                  <a:srgbClr val="005BBB"/>
                </a:solidFill>
              </a:rPr>
              <a:t>5%</a:t>
            </a:r>
          </a:p>
        </p:txBody>
      </p:sp>
    </p:spTree>
    <p:extLst>
      <p:ext uri="{BB962C8B-B14F-4D97-AF65-F5344CB8AC3E}">
        <p14:creationId xmlns:p14="http://schemas.microsoft.com/office/powerpoint/2010/main" val="3039950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2" y="9258"/>
            <a:ext cx="12192712" cy="6858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pic>
        <p:nvPicPr>
          <p:cNvPr id="11" name="Picture 10">
            <a:extLst>
              <a:ext uri="{FF2B5EF4-FFF2-40B4-BE49-F238E27FC236}">
                <a16:creationId xmlns:a16="http://schemas.microsoft.com/office/drawing/2014/main" id="{4174A1D1-6D83-4561-840B-1FA56DB134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5577" y="488107"/>
            <a:ext cx="2094018" cy="361037"/>
          </a:xfrm>
          <a:prstGeom prst="rect">
            <a:avLst/>
          </a:prstGeom>
        </p:spPr>
      </p:pic>
      <p:pic>
        <p:nvPicPr>
          <p:cNvPr id="2" name="Picture 1" descr="A black and white logo&#10;&#10;Description automatically generated">
            <a:extLst>
              <a:ext uri="{FF2B5EF4-FFF2-40B4-BE49-F238E27FC236}">
                <a16:creationId xmlns:a16="http://schemas.microsoft.com/office/drawing/2014/main" id="{644384BB-7102-BE92-DBC1-A72A9D283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8670" y="421994"/>
            <a:ext cx="945332" cy="427150"/>
          </a:xfrm>
          <a:prstGeom prst="rect">
            <a:avLst/>
          </a:prstGeom>
        </p:spPr>
      </p:pic>
      <p:sp>
        <p:nvSpPr>
          <p:cNvPr id="4" name="TextBox 3">
            <a:extLst>
              <a:ext uri="{FF2B5EF4-FFF2-40B4-BE49-F238E27FC236}">
                <a16:creationId xmlns:a16="http://schemas.microsoft.com/office/drawing/2014/main" id="{9D3582E6-98DA-1189-FE38-6C51E35FFAAC}"/>
              </a:ext>
            </a:extLst>
          </p:cNvPr>
          <p:cNvSpPr txBox="1"/>
          <p:nvPr/>
        </p:nvSpPr>
        <p:spPr>
          <a:xfrm>
            <a:off x="3909536" y="828218"/>
            <a:ext cx="3694218" cy="369332"/>
          </a:xfrm>
          <a:prstGeom prst="rect">
            <a:avLst/>
          </a:prstGeom>
          <a:noFill/>
        </p:spPr>
        <p:txBody>
          <a:bodyPr wrap="square" rtlCol="0">
            <a:spAutoFit/>
          </a:bodyPr>
          <a:lstStyle/>
          <a:p>
            <a:pPr algn="ctr"/>
            <a:endParaRPr lang="en-US" dirty="0"/>
          </a:p>
        </p:txBody>
      </p:sp>
      <p:pic>
        <p:nvPicPr>
          <p:cNvPr id="9" name="Picture 8">
            <a:extLst>
              <a:ext uri="{FF2B5EF4-FFF2-40B4-BE49-F238E27FC236}">
                <a16:creationId xmlns:a16="http://schemas.microsoft.com/office/drawing/2014/main" id="{9617D99E-AC5F-DDCE-653C-9FA5334FAB93}"/>
              </a:ext>
            </a:extLst>
          </p:cNvPr>
          <p:cNvPicPr>
            <a:picLocks noChangeAspect="1"/>
          </p:cNvPicPr>
          <p:nvPr/>
        </p:nvPicPr>
        <p:blipFill>
          <a:blip r:embed="rId5"/>
          <a:stretch>
            <a:fillRect/>
          </a:stretch>
        </p:blipFill>
        <p:spPr>
          <a:xfrm>
            <a:off x="1066800" y="1371600"/>
            <a:ext cx="1668952" cy="1612335"/>
          </a:xfrm>
          <a:prstGeom prst="rect">
            <a:avLst/>
          </a:prstGeom>
        </p:spPr>
      </p:pic>
      <p:pic>
        <p:nvPicPr>
          <p:cNvPr id="12" name="Picture 11">
            <a:extLst>
              <a:ext uri="{FF2B5EF4-FFF2-40B4-BE49-F238E27FC236}">
                <a16:creationId xmlns:a16="http://schemas.microsoft.com/office/drawing/2014/main" id="{28128A90-B0BC-1632-B032-BEB6D0BEA29E}"/>
              </a:ext>
            </a:extLst>
          </p:cNvPr>
          <p:cNvPicPr>
            <a:picLocks noChangeAspect="1"/>
          </p:cNvPicPr>
          <p:nvPr/>
        </p:nvPicPr>
        <p:blipFill>
          <a:blip r:embed="rId6"/>
          <a:stretch>
            <a:fillRect/>
          </a:stretch>
        </p:blipFill>
        <p:spPr>
          <a:xfrm>
            <a:off x="4983981" y="1298446"/>
            <a:ext cx="1658567" cy="1676401"/>
          </a:xfrm>
          <a:prstGeom prst="rect">
            <a:avLst/>
          </a:prstGeom>
        </p:spPr>
      </p:pic>
      <p:pic>
        <p:nvPicPr>
          <p:cNvPr id="14" name="Picture 13">
            <a:extLst>
              <a:ext uri="{FF2B5EF4-FFF2-40B4-BE49-F238E27FC236}">
                <a16:creationId xmlns:a16="http://schemas.microsoft.com/office/drawing/2014/main" id="{050D640F-32A2-611B-008B-9D418C474DC3}"/>
              </a:ext>
            </a:extLst>
          </p:cNvPr>
          <p:cNvPicPr>
            <a:picLocks noChangeAspect="1"/>
          </p:cNvPicPr>
          <p:nvPr/>
        </p:nvPicPr>
        <p:blipFill>
          <a:blip r:embed="rId7"/>
          <a:stretch>
            <a:fillRect/>
          </a:stretch>
        </p:blipFill>
        <p:spPr>
          <a:xfrm>
            <a:off x="8746808" y="1247955"/>
            <a:ext cx="1658566" cy="1689860"/>
          </a:xfrm>
          <a:prstGeom prst="rect">
            <a:avLst/>
          </a:prstGeom>
        </p:spPr>
      </p:pic>
      <p:sp>
        <p:nvSpPr>
          <p:cNvPr id="15" name="TextBox 14">
            <a:extLst>
              <a:ext uri="{FF2B5EF4-FFF2-40B4-BE49-F238E27FC236}">
                <a16:creationId xmlns:a16="http://schemas.microsoft.com/office/drawing/2014/main" id="{40A78A4E-920C-AE95-F463-525D2471AFA6}"/>
              </a:ext>
            </a:extLst>
          </p:cNvPr>
          <p:cNvSpPr txBox="1"/>
          <p:nvPr/>
        </p:nvSpPr>
        <p:spPr>
          <a:xfrm>
            <a:off x="762000" y="3136880"/>
            <a:ext cx="2699138"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31,217 lbs. of P reduction</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29,034 acres in cropland conservation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78 farmers in their cost share program.</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Leveraged additional $583,216 for implementation</a:t>
            </a:r>
          </a:p>
          <a:p>
            <a:pPr marL="285750" indent="-285750">
              <a:buFont typeface="Arial" panose="020B0604020202020204" pitchFamily="34" charset="0"/>
              <a:buChar char="•"/>
            </a:pPr>
            <a:endParaRPr lang="en-US" dirty="0"/>
          </a:p>
          <a:p>
            <a:r>
              <a:rPr lang="en-US" dirty="0"/>
              <a:t> </a:t>
            </a:r>
          </a:p>
          <a:p>
            <a:endParaRPr lang="en-US" dirty="0"/>
          </a:p>
        </p:txBody>
      </p:sp>
      <p:sp>
        <p:nvSpPr>
          <p:cNvPr id="18" name="TextBox 17">
            <a:extLst>
              <a:ext uri="{FF2B5EF4-FFF2-40B4-BE49-F238E27FC236}">
                <a16:creationId xmlns:a16="http://schemas.microsoft.com/office/drawing/2014/main" id="{6C981708-594A-DE5E-ADBA-900AF2853C94}"/>
              </a:ext>
            </a:extLst>
          </p:cNvPr>
          <p:cNvSpPr txBox="1"/>
          <p:nvPr/>
        </p:nvSpPr>
        <p:spPr>
          <a:xfrm>
            <a:off x="4648200" y="3050290"/>
            <a:ext cx="2699138"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23,218 lbs. of P reduction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Over 60,000 ac. in Nutrient Management</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Assisted 237 landowners/producers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Allocated over $600,000 in cost sharing.</a:t>
            </a:r>
          </a:p>
          <a:p>
            <a:pPr marL="285750" indent="-285750">
              <a:buFont typeface="Arial" panose="020B0604020202020204" pitchFamily="34" charset="0"/>
              <a:buChar char="•"/>
            </a:pPr>
            <a:endParaRPr lang="en-US" dirty="0">
              <a:solidFill>
                <a:schemeClr val="bg1"/>
              </a:solidFill>
            </a:endParaRPr>
          </a:p>
          <a:p>
            <a:endParaRPr lang="en-US" dirty="0"/>
          </a:p>
        </p:txBody>
      </p:sp>
      <p:sp>
        <p:nvSpPr>
          <p:cNvPr id="19" name="TextBox 18">
            <a:extLst>
              <a:ext uri="{FF2B5EF4-FFF2-40B4-BE49-F238E27FC236}">
                <a16:creationId xmlns:a16="http://schemas.microsoft.com/office/drawing/2014/main" id="{D6FB2EEF-643E-6D94-4ED3-506CFB4A7DEC}"/>
              </a:ext>
            </a:extLst>
          </p:cNvPr>
          <p:cNvSpPr txBox="1"/>
          <p:nvPr/>
        </p:nvSpPr>
        <p:spPr>
          <a:xfrm>
            <a:off x="8291671" y="3050290"/>
            <a:ext cx="3245832"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Small area of the watershed (8%)</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Grassed waterways, harvestable buffers, perennial forage conversion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Effective partner with fewer opportunities</a:t>
            </a:r>
          </a:p>
          <a:p>
            <a:pPr marL="285750" indent="-285750">
              <a:buFont typeface="Arial" panose="020B0604020202020204" pitchFamily="34" charset="0"/>
              <a:buChar char="•"/>
            </a:pPr>
            <a:endParaRPr lang="en-US" dirty="0"/>
          </a:p>
          <a:p>
            <a:endParaRPr lang="en-US" dirty="0"/>
          </a:p>
        </p:txBody>
      </p:sp>
      <p:sp>
        <p:nvSpPr>
          <p:cNvPr id="20" name="Title 1">
            <a:extLst>
              <a:ext uri="{FF2B5EF4-FFF2-40B4-BE49-F238E27FC236}">
                <a16:creationId xmlns:a16="http://schemas.microsoft.com/office/drawing/2014/main" id="{F304731B-3870-9C15-0D85-3DCEE8B177B6}"/>
              </a:ext>
            </a:extLst>
          </p:cNvPr>
          <p:cNvSpPr txBox="1">
            <a:spLocks/>
          </p:cNvSpPr>
          <p:nvPr/>
        </p:nvSpPr>
        <p:spPr>
          <a:xfrm>
            <a:off x="575831" y="402766"/>
            <a:ext cx="11734800" cy="733647"/>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Implementing Partner Highlights</a:t>
            </a:r>
          </a:p>
        </p:txBody>
      </p:sp>
    </p:spTree>
    <p:extLst>
      <p:ext uri="{BB962C8B-B14F-4D97-AF65-F5344CB8AC3E}">
        <p14:creationId xmlns:p14="http://schemas.microsoft.com/office/powerpoint/2010/main" val="249709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2" y="-19228"/>
            <a:ext cx="12192712" cy="6858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pic>
        <p:nvPicPr>
          <p:cNvPr id="5" name="Picture 4">
            <a:extLst>
              <a:ext uri="{FF2B5EF4-FFF2-40B4-BE49-F238E27FC236}">
                <a16:creationId xmlns:a16="http://schemas.microsoft.com/office/drawing/2014/main" id="{41EC8299-5A1F-AD0B-BA7B-53FBEEE78026}"/>
              </a:ext>
            </a:extLst>
          </p:cNvPr>
          <p:cNvPicPr>
            <a:picLocks noChangeAspect="1"/>
          </p:cNvPicPr>
          <p:nvPr/>
        </p:nvPicPr>
        <p:blipFill>
          <a:blip r:embed="rId3"/>
          <a:stretch>
            <a:fillRect/>
          </a:stretch>
        </p:blipFill>
        <p:spPr>
          <a:xfrm>
            <a:off x="615781" y="1067558"/>
            <a:ext cx="4989001" cy="5460717"/>
          </a:xfrm>
          <a:prstGeom prst="rect">
            <a:avLst/>
          </a:prstGeom>
        </p:spPr>
      </p:pic>
      <p:pic>
        <p:nvPicPr>
          <p:cNvPr id="7" name="Picture 6">
            <a:extLst>
              <a:ext uri="{FF2B5EF4-FFF2-40B4-BE49-F238E27FC236}">
                <a16:creationId xmlns:a16="http://schemas.microsoft.com/office/drawing/2014/main" id="{0AA9C176-9123-4238-A83C-E60BCAC004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75755" y="1067558"/>
            <a:ext cx="2717723" cy="2714653"/>
          </a:xfrm>
          <a:prstGeom prst="rect">
            <a:avLst/>
          </a:prstGeom>
        </p:spPr>
      </p:pic>
      <p:pic>
        <p:nvPicPr>
          <p:cNvPr id="9" name="Picture 8">
            <a:extLst>
              <a:ext uri="{FF2B5EF4-FFF2-40B4-BE49-F238E27FC236}">
                <a16:creationId xmlns:a16="http://schemas.microsoft.com/office/drawing/2014/main" id="{BD656E6F-C19B-5B84-8188-E6FA4DAB39E5}"/>
              </a:ext>
            </a:extLst>
          </p:cNvPr>
          <p:cNvPicPr>
            <a:picLocks noChangeAspect="1"/>
          </p:cNvPicPr>
          <p:nvPr/>
        </p:nvPicPr>
        <p:blipFill>
          <a:blip r:embed="rId5"/>
          <a:stretch>
            <a:fillRect/>
          </a:stretch>
        </p:blipFill>
        <p:spPr>
          <a:xfrm>
            <a:off x="8833829" y="1060437"/>
            <a:ext cx="2696576" cy="2711977"/>
          </a:xfrm>
          <a:prstGeom prst="rect">
            <a:avLst/>
          </a:prstGeom>
        </p:spPr>
      </p:pic>
      <p:pic>
        <p:nvPicPr>
          <p:cNvPr id="12" name="Picture 11">
            <a:extLst>
              <a:ext uri="{FF2B5EF4-FFF2-40B4-BE49-F238E27FC236}">
                <a16:creationId xmlns:a16="http://schemas.microsoft.com/office/drawing/2014/main" id="{63BFD443-E144-46B5-874D-B86BF3DC24BC}"/>
              </a:ext>
            </a:extLst>
          </p:cNvPr>
          <p:cNvPicPr>
            <a:picLocks noChangeAspect="1"/>
          </p:cNvPicPr>
          <p:nvPr/>
        </p:nvPicPr>
        <p:blipFill>
          <a:blip r:embed="rId6"/>
          <a:stretch>
            <a:fillRect/>
          </a:stretch>
        </p:blipFill>
        <p:spPr>
          <a:xfrm>
            <a:off x="8830268" y="3841223"/>
            <a:ext cx="2697935" cy="2711977"/>
          </a:xfrm>
          <a:prstGeom prst="rect">
            <a:avLst/>
          </a:prstGeom>
        </p:spPr>
      </p:pic>
      <p:pic>
        <p:nvPicPr>
          <p:cNvPr id="13" name="Picture 12">
            <a:extLst>
              <a:ext uri="{FF2B5EF4-FFF2-40B4-BE49-F238E27FC236}">
                <a16:creationId xmlns:a16="http://schemas.microsoft.com/office/drawing/2014/main" id="{08E1BAD3-B7AA-2BDD-56AA-3BF4B1AA4AB9}"/>
              </a:ext>
            </a:extLst>
          </p:cNvPr>
          <p:cNvPicPr>
            <a:picLocks noChangeAspect="1"/>
          </p:cNvPicPr>
          <p:nvPr/>
        </p:nvPicPr>
        <p:blipFill>
          <a:blip r:embed="rId7"/>
          <a:stretch>
            <a:fillRect/>
          </a:stretch>
        </p:blipFill>
        <p:spPr>
          <a:xfrm>
            <a:off x="5869701" y="3858322"/>
            <a:ext cx="2729829" cy="2694878"/>
          </a:xfrm>
          <a:prstGeom prst="rect">
            <a:avLst/>
          </a:prstGeom>
        </p:spPr>
      </p:pic>
      <p:sp>
        <p:nvSpPr>
          <p:cNvPr id="18" name="Title 1">
            <a:extLst>
              <a:ext uri="{FF2B5EF4-FFF2-40B4-BE49-F238E27FC236}">
                <a16:creationId xmlns:a16="http://schemas.microsoft.com/office/drawing/2014/main" id="{F889779F-98BB-22B5-607B-9825A1FF6A8B}"/>
              </a:ext>
            </a:extLst>
          </p:cNvPr>
          <p:cNvSpPr txBox="1">
            <a:spLocks/>
          </p:cNvSpPr>
          <p:nvPr/>
        </p:nvSpPr>
        <p:spPr>
          <a:xfrm>
            <a:off x="479989" y="263777"/>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USGS Water Quality Monitoring</a:t>
            </a:r>
          </a:p>
        </p:txBody>
      </p:sp>
      <p:pic>
        <p:nvPicPr>
          <p:cNvPr id="19" name="Picture 18">
            <a:extLst>
              <a:ext uri="{FF2B5EF4-FFF2-40B4-BE49-F238E27FC236}">
                <a16:creationId xmlns:a16="http://schemas.microsoft.com/office/drawing/2014/main" id="{BD5F4B65-1179-AF97-CB82-BA868D97F5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83141" y="578956"/>
            <a:ext cx="2013186" cy="347100"/>
          </a:xfrm>
          <a:prstGeom prst="rect">
            <a:avLst/>
          </a:prstGeom>
        </p:spPr>
      </p:pic>
      <p:pic>
        <p:nvPicPr>
          <p:cNvPr id="20" name="Picture 19" descr="A black and white logo&#10;&#10;Description automatically generated">
            <a:extLst>
              <a:ext uri="{FF2B5EF4-FFF2-40B4-BE49-F238E27FC236}">
                <a16:creationId xmlns:a16="http://schemas.microsoft.com/office/drawing/2014/main" id="{C887927F-05F3-9C38-F625-B940315CC0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3791" y="554471"/>
            <a:ext cx="864412" cy="390586"/>
          </a:xfrm>
          <a:prstGeom prst="rect">
            <a:avLst/>
          </a:prstGeom>
        </p:spPr>
      </p:pic>
    </p:spTree>
    <p:extLst>
      <p:ext uri="{BB962C8B-B14F-4D97-AF65-F5344CB8AC3E}">
        <p14:creationId xmlns:p14="http://schemas.microsoft.com/office/powerpoint/2010/main" val="38030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99D3D01-FC88-4FAD-8FC4-1477ED7472A5}"/>
              </a:ext>
            </a:extLst>
          </p:cNvPr>
          <p:cNvSpPr txBox="1">
            <a:spLocks/>
          </p:cNvSpPr>
          <p:nvPr/>
        </p:nvSpPr>
        <p:spPr>
          <a:xfrm>
            <a:off x="479989" y="263777"/>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endParaRPr lang="en-US" sz="4000" b="1" dirty="0">
              <a:solidFill>
                <a:schemeClr val="bg1"/>
              </a:solidFill>
            </a:endParaRPr>
          </a:p>
        </p:txBody>
      </p:sp>
      <p:pic>
        <p:nvPicPr>
          <p:cNvPr id="22" name="Picture 21">
            <a:extLst>
              <a:ext uri="{FF2B5EF4-FFF2-40B4-BE49-F238E27FC236}">
                <a16:creationId xmlns:a16="http://schemas.microsoft.com/office/drawing/2014/main" id="{7A27C097-E671-88A7-E6BC-0ADB7742AD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2094" y="5792849"/>
            <a:ext cx="2651767" cy="457200"/>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B65F9A22-14BA-3762-4358-46EFCF5E5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5597773"/>
            <a:ext cx="1524000" cy="688622"/>
          </a:xfrm>
          <a:prstGeom prst="rect">
            <a:avLst/>
          </a:prstGeom>
        </p:spPr>
      </p:pic>
      <p:sp>
        <p:nvSpPr>
          <p:cNvPr id="30" name="Rectangle 29">
            <a:extLst>
              <a:ext uri="{FF2B5EF4-FFF2-40B4-BE49-F238E27FC236}">
                <a16:creationId xmlns:a16="http://schemas.microsoft.com/office/drawing/2014/main" id="{92355A5D-CEE9-3252-B837-7DB48A460ACB}"/>
              </a:ext>
            </a:extLst>
          </p:cNvPr>
          <p:cNvSpPr/>
          <p:nvPr/>
        </p:nvSpPr>
        <p:spPr>
          <a:xfrm>
            <a:off x="1" y="1"/>
            <a:ext cx="12192000" cy="6857999"/>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BBB"/>
              </a:solidFill>
            </a:endParaRPr>
          </a:p>
        </p:txBody>
      </p:sp>
      <p:sp>
        <p:nvSpPr>
          <p:cNvPr id="19" name="Title 1">
            <a:extLst>
              <a:ext uri="{FF2B5EF4-FFF2-40B4-BE49-F238E27FC236}">
                <a16:creationId xmlns:a16="http://schemas.microsoft.com/office/drawing/2014/main" id="{9298A485-4FF8-3FB0-C490-3F710AB2D7DE}"/>
              </a:ext>
            </a:extLst>
          </p:cNvPr>
          <p:cNvSpPr txBox="1">
            <a:spLocks/>
          </p:cNvSpPr>
          <p:nvPr/>
        </p:nvSpPr>
        <p:spPr>
          <a:xfrm>
            <a:off x="632389" y="416177"/>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Which way is P trending?</a:t>
            </a:r>
          </a:p>
        </p:txBody>
      </p:sp>
      <p:pic>
        <p:nvPicPr>
          <p:cNvPr id="17" name="Picture 16">
            <a:extLst>
              <a:ext uri="{FF2B5EF4-FFF2-40B4-BE49-F238E27FC236}">
                <a16:creationId xmlns:a16="http://schemas.microsoft.com/office/drawing/2014/main" id="{0E06F46C-65F6-34E1-4605-F6D6A3868F0D}"/>
              </a:ext>
            </a:extLst>
          </p:cNvPr>
          <p:cNvPicPr>
            <a:picLocks noChangeAspect="1"/>
          </p:cNvPicPr>
          <p:nvPr/>
        </p:nvPicPr>
        <p:blipFill>
          <a:blip r:embed="rId5"/>
          <a:stretch>
            <a:fillRect/>
          </a:stretch>
        </p:blipFill>
        <p:spPr>
          <a:xfrm>
            <a:off x="7047198" y="1657580"/>
            <a:ext cx="4611402" cy="4095750"/>
          </a:xfrm>
          <a:prstGeom prst="rect">
            <a:avLst/>
          </a:prstGeom>
        </p:spPr>
      </p:pic>
      <p:pic>
        <p:nvPicPr>
          <p:cNvPr id="9" name="Graphic 8">
            <a:extLst>
              <a:ext uri="{FF2B5EF4-FFF2-40B4-BE49-F238E27FC236}">
                <a16:creationId xmlns:a16="http://schemas.microsoft.com/office/drawing/2014/main" id="{D193C007-DF1A-8DC8-D5BB-8995AE95B7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400" y="1657580"/>
            <a:ext cx="6215607" cy="4232023"/>
          </a:xfrm>
          <a:prstGeom prst="rect">
            <a:avLst/>
          </a:prstGeom>
        </p:spPr>
      </p:pic>
      <p:pic>
        <p:nvPicPr>
          <p:cNvPr id="21" name="Picture 20">
            <a:extLst>
              <a:ext uri="{FF2B5EF4-FFF2-40B4-BE49-F238E27FC236}">
                <a16:creationId xmlns:a16="http://schemas.microsoft.com/office/drawing/2014/main" id="{12B07CC1-72D9-48BD-3072-82B67776649A}"/>
              </a:ext>
            </a:extLst>
          </p:cNvPr>
          <p:cNvPicPr>
            <a:picLocks noChangeAspect="1"/>
          </p:cNvPicPr>
          <p:nvPr/>
        </p:nvPicPr>
        <p:blipFill>
          <a:blip r:embed="rId8"/>
          <a:stretch>
            <a:fillRect/>
          </a:stretch>
        </p:blipFill>
        <p:spPr>
          <a:xfrm>
            <a:off x="8433861" y="460674"/>
            <a:ext cx="1674389" cy="643996"/>
          </a:xfrm>
          <a:prstGeom prst="rect">
            <a:avLst/>
          </a:prstGeom>
        </p:spPr>
      </p:pic>
      <p:pic>
        <p:nvPicPr>
          <p:cNvPr id="34" name="Picture 33">
            <a:extLst>
              <a:ext uri="{FF2B5EF4-FFF2-40B4-BE49-F238E27FC236}">
                <a16:creationId xmlns:a16="http://schemas.microsoft.com/office/drawing/2014/main" id="{463FB55C-710A-0D18-DB4A-7EC0F1E6A6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394" y="6018246"/>
            <a:ext cx="2034413" cy="350760"/>
          </a:xfrm>
          <a:prstGeom prst="rect">
            <a:avLst/>
          </a:prstGeom>
        </p:spPr>
      </p:pic>
      <p:pic>
        <p:nvPicPr>
          <p:cNvPr id="35" name="Picture 34" descr="A black and white logo&#10;&#10;Description automatically generated">
            <a:extLst>
              <a:ext uri="{FF2B5EF4-FFF2-40B4-BE49-F238E27FC236}">
                <a16:creationId xmlns:a16="http://schemas.microsoft.com/office/drawing/2014/main" id="{854FABA4-B51E-A036-EBD0-B5F1E56CB0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6207" y="5906055"/>
            <a:ext cx="1145294" cy="517503"/>
          </a:xfrm>
          <a:prstGeom prst="rect">
            <a:avLst/>
          </a:prstGeom>
        </p:spPr>
      </p:pic>
    </p:spTree>
    <p:extLst>
      <p:ext uri="{BB962C8B-B14F-4D97-AF65-F5344CB8AC3E}">
        <p14:creationId xmlns:p14="http://schemas.microsoft.com/office/powerpoint/2010/main" val="3254739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bridge over a river&#10;&#10;Description automatically generated">
            <a:extLst>
              <a:ext uri="{FF2B5EF4-FFF2-40B4-BE49-F238E27FC236}">
                <a16:creationId xmlns:a16="http://schemas.microsoft.com/office/drawing/2014/main" id="{D559382C-15BC-9F44-DAC9-A6B77F9799AA}"/>
              </a:ext>
            </a:extLst>
          </p:cNvPr>
          <p:cNvPicPr>
            <a:picLocks noChangeAspect="1"/>
          </p:cNvPicPr>
          <p:nvPr/>
        </p:nvPicPr>
        <p:blipFill>
          <a:blip r:embed="rId3"/>
          <a:stretch>
            <a:fillRect/>
          </a:stretch>
        </p:blipFill>
        <p:spPr>
          <a:xfrm>
            <a:off x="0" y="0"/>
            <a:ext cx="12192000" cy="6857999"/>
          </a:xfrm>
          <a:prstGeom prst="rect">
            <a:avLst/>
          </a:prstGeom>
        </p:spPr>
      </p:pic>
      <p:sp>
        <p:nvSpPr>
          <p:cNvPr id="2" name="Rectangle 1"/>
          <p:cNvSpPr/>
          <p:nvPr/>
        </p:nvSpPr>
        <p:spPr>
          <a:xfrm>
            <a:off x="0" y="0"/>
            <a:ext cx="12249150" cy="6857999"/>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BBB"/>
              </a:solidFill>
            </a:endParaRPr>
          </a:p>
        </p:txBody>
      </p:sp>
      <p:sp>
        <p:nvSpPr>
          <p:cNvPr id="3" name="Title 1"/>
          <p:cNvSpPr txBox="1">
            <a:spLocks/>
          </p:cNvSpPr>
          <p:nvPr/>
        </p:nvSpPr>
        <p:spPr>
          <a:xfrm>
            <a:off x="457200" y="304800"/>
            <a:ext cx="11353800" cy="765192"/>
          </a:xfrm>
          <a:prstGeom prst="rect">
            <a:avLst/>
          </a:prstGeom>
        </p:spPr>
        <p:txBody>
          <a:bodyPr anchor="t">
            <a:noAutofit/>
          </a:bodyPr>
          <a:lstStyle>
            <a:lvl1pPr algn="l" defTabSz="914400" rtl="0" eaLnBrk="1" latinLnBrk="0" hangingPunct="1">
              <a:spcBef>
                <a:spcPct val="0"/>
              </a:spcBef>
              <a:buNone/>
              <a:defRPr sz="4800" kern="1200" baseline="0">
                <a:solidFill>
                  <a:schemeClr val="bg1"/>
                </a:solidFill>
                <a:latin typeface="+mj-lt"/>
                <a:ea typeface="+mj-ea"/>
                <a:cs typeface="+mj-cs"/>
              </a:defRPr>
            </a:lvl1pPr>
          </a:lstStyle>
          <a:p>
            <a:r>
              <a:rPr lang="en-US" sz="4000" b="1" dirty="0"/>
              <a:t>Final AM Report for First Permit Term</a:t>
            </a:r>
          </a:p>
        </p:txBody>
      </p:sp>
      <p:sp>
        <p:nvSpPr>
          <p:cNvPr id="26" name="Content Placeholder 2">
            <a:extLst>
              <a:ext uri="{FF2B5EF4-FFF2-40B4-BE49-F238E27FC236}">
                <a16:creationId xmlns:a16="http://schemas.microsoft.com/office/drawing/2014/main" id="{18B459C5-7CDF-4D08-97F2-6F080838C37E}"/>
              </a:ext>
            </a:extLst>
          </p:cNvPr>
          <p:cNvSpPr txBox="1">
            <a:spLocks/>
          </p:cNvSpPr>
          <p:nvPr/>
        </p:nvSpPr>
        <p:spPr>
          <a:xfrm>
            <a:off x="457200" y="1423176"/>
            <a:ext cx="5943600" cy="49776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2800" dirty="0">
                <a:solidFill>
                  <a:schemeClr val="bg1"/>
                </a:solidFill>
                <a:latin typeface="+mj-lt"/>
              </a:rPr>
              <a:t>DNR audit of </a:t>
            </a:r>
            <a:r>
              <a:rPr lang="en-US" sz="2800" dirty="0" err="1">
                <a:solidFill>
                  <a:schemeClr val="bg1"/>
                </a:solidFill>
                <a:latin typeface="+mj-lt"/>
              </a:rPr>
              <a:t>Yahara</a:t>
            </a:r>
            <a:r>
              <a:rPr lang="en-US" sz="2800" dirty="0">
                <a:solidFill>
                  <a:schemeClr val="bg1"/>
                </a:solidFill>
                <a:latin typeface="+mj-lt"/>
              </a:rPr>
              <a:t> WINS</a:t>
            </a:r>
          </a:p>
          <a:p>
            <a:pPr>
              <a:spcBef>
                <a:spcPts val="0"/>
              </a:spcBef>
              <a:spcAft>
                <a:spcPts val="1200"/>
              </a:spcAft>
            </a:pPr>
            <a:r>
              <a:rPr lang="en-US" sz="2800" dirty="0">
                <a:solidFill>
                  <a:schemeClr val="bg1"/>
                </a:solidFill>
                <a:latin typeface="+mj-lt"/>
              </a:rPr>
              <a:t>Permit requirement, due every 5yr permit term.</a:t>
            </a:r>
          </a:p>
          <a:p>
            <a:pPr>
              <a:spcBef>
                <a:spcPts val="0"/>
              </a:spcBef>
              <a:spcAft>
                <a:spcPts val="1200"/>
              </a:spcAft>
            </a:pPr>
            <a:r>
              <a:rPr lang="en-US" sz="2800" dirty="0">
                <a:solidFill>
                  <a:schemeClr val="bg1"/>
                </a:solidFill>
                <a:latin typeface="+mj-lt"/>
              </a:rPr>
              <a:t>Verify implemented practices.</a:t>
            </a:r>
          </a:p>
          <a:p>
            <a:pPr>
              <a:spcBef>
                <a:spcPts val="0"/>
              </a:spcBef>
              <a:spcAft>
                <a:spcPts val="1200"/>
              </a:spcAft>
            </a:pPr>
            <a:r>
              <a:rPr lang="en-US" sz="2800" dirty="0">
                <a:solidFill>
                  <a:schemeClr val="bg1"/>
                </a:solidFill>
                <a:latin typeface="+mj-lt"/>
              </a:rPr>
              <a:t>Recognize efforts of implementing partners.</a:t>
            </a:r>
          </a:p>
          <a:p>
            <a:pPr>
              <a:spcBef>
                <a:spcPts val="0"/>
              </a:spcBef>
              <a:spcAft>
                <a:spcPts val="1200"/>
              </a:spcAft>
            </a:pPr>
            <a:r>
              <a:rPr lang="en-US" sz="2800" dirty="0">
                <a:solidFill>
                  <a:schemeClr val="bg1"/>
                </a:solidFill>
                <a:latin typeface="+mj-lt"/>
              </a:rPr>
              <a:t>Navigated unknowns as the first one in the state!</a:t>
            </a:r>
          </a:p>
          <a:p>
            <a:pPr>
              <a:spcBef>
                <a:spcPts val="0"/>
              </a:spcBef>
              <a:spcAft>
                <a:spcPts val="1200"/>
              </a:spcAft>
            </a:pPr>
            <a:endParaRPr lang="en-US" sz="2800" dirty="0">
              <a:solidFill>
                <a:srgbClr val="FF0000"/>
              </a:solidFill>
              <a:latin typeface="+mj-lt"/>
            </a:endParaRPr>
          </a:p>
          <a:p>
            <a:endParaRPr lang="en-US" dirty="0">
              <a:solidFill>
                <a:schemeClr val="bg1"/>
              </a:solidFill>
              <a:latin typeface="+mj-lt"/>
            </a:endParaRPr>
          </a:p>
        </p:txBody>
      </p:sp>
      <p:pic>
        <p:nvPicPr>
          <p:cNvPr id="13" name="Picture 12">
            <a:extLst>
              <a:ext uri="{FF2B5EF4-FFF2-40B4-BE49-F238E27FC236}">
                <a16:creationId xmlns:a16="http://schemas.microsoft.com/office/drawing/2014/main" id="{76D7359B-ACFA-42FC-8313-6618D08321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4632" y="5864578"/>
            <a:ext cx="2651767" cy="457200"/>
          </a:xfrm>
          <a:prstGeom prst="rect">
            <a:avLst/>
          </a:prstGeom>
        </p:spPr>
      </p:pic>
      <p:pic>
        <p:nvPicPr>
          <p:cNvPr id="6" name="Picture 5">
            <a:extLst>
              <a:ext uri="{FF2B5EF4-FFF2-40B4-BE49-F238E27FC236}">
                <a16:creationId xmlns:a16="http://schemas.microsoft.com/office/drawing/2014/main" id="{DBF9F3A7-9FFF-DE01-C157-032353FFCF02}"/>
              </a:ext>
            </a:extLst>
          </p:cNvPr>
          <p:cNvPicPr>
            <a:picLocks noChangeAspect="1"/>
          </p:cNvPicPr>
          <p:nvPr/>
        </p:nvPicPr>
        <p:blipFill>
          <a:blip r:embed="rId5"/>
          <a:stretch>
            <a:fillRect/>
          </a:stretch>
        </p:blipFill>
        <p:spPr>
          <a:xfrm>
            <a:off x="6310512" y="1605515"/>
            <a:ext cx="5239966" cy="3521341"/>
          </a:xfrm>
          <a:prstGeom prst="rect">
            <a:avLst/>
          </a:prstGeom>
        </p:spPr>
      </p:pic>
      <p:pic>
        <p:nvPicPr>
          <p:cNvPr id="8" name="Picture 7" descr="A black and white logo&#10;&#10;Description automatically generated">
            <a:extLst>
              <a:ext uri="{FF2B5EF4-FFF2-40B4-BE49-F238E27FC236}">
                <a16:creationId xmlns:a16="http://schemas.microsoft.com/office/drawing/2014/main" id="{0A802EAC-31D6-BC33-5826-3CEC02E0F1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6538" y="5669502"/>
            <a:ext cx="1524000" cy="688622"/>
          </a:xfrm>
          <a:prstGeom prst="rect">
            <a:avLst/>
          </a:prstGeom>
        </p:spPr>
      </p:pic>
    </p:spTree>
    <p:extLst>
      <p:ext uri="{BB962C8B-B14F-4D97-AF65-F5344CB8AC3E}">
        <p14:creationId xmlns:p14="http://schemas.microsoft.com/office/powerpoint/2010/main" val="3636500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2" y="-19228"/>
            <a:ext cx="5496256" cy="6858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pic>
        <p:nvPicPr>
          <p:cNvPr id="11" name="Picture 10">
            <a:extLst>
              <a:ext uri="{FF2B5EF4-FFF2-40B4-BE49-F238E27FC236}">
                <a16:creationId xmlns:a16="http://schemas.microsoft.com/office/drawing/2014/main" id="{4174A1D1-6D83-4561-840B-1FA56DB134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8391" y="6284784"/>
            <a:ext cx="2094018" cy="361037"/>
          </a:xfrm>
          <a:prstGeom prst="rect">
            <a:avLst/>
          </a:prstGeom>
        </p:spPr>
      </p:pic>
      <p:sp>
        <p:nvSpPr>
          <p:cNvPr id="16" name="TextBox 15">
            <a:extLst>
              <a:ext uri="{FF2B5EF4-FFF2-40B4-BE49-F238E27FC236}">
                <a16:creationId xmlns:a16="http://schemas.microsoft.com/office/drawing/2014/main" id="{E3EF2EDE-22D5-4115-BE69-9D9364984D54}"/>
              </a:ext>
            </a:extLst>
          </p:cNvPr>
          <p:cNvSpPr txBox="1"/>
          <p:nvPr/>
        </p:nvSpPr>
        <p:spPr>
          <a:xfrm>
            <a:off x="520452" y="3429000"/>
            <a:ext cx="5291772" cy="954107"/>
          </a:xfrm>
          <a:prstGeom prst="rect">
            <a:avLst/>
          </a:prstGeom>
          <a:noFill/>
        </p:spPr>
        <p:txBody>
          <a:bodyPr wrap="square" rtlCol="0">
            <a:spAutoFit/>
          </a:bodyPr>
          <a:lstStyle/>
          <a:p>
            <a:r>
              <a:rPr lang="en-US" sz="2800" b="1" dirty="0">
                <a:solidFill>
                  <a:schemeClr val="bg1"/>
                </a:solidFill>
              </a:rPr>
              <a:t>Committed to meeting program goals in the years ahead.</a:t>
            </a:r>
          </a:p>
        </p:txBody>
      </p:sp>
      <p:sp>
        <p:nvSpPr>
          <p:cNvPr id="17" name="TextBox 16">
            <a:extLst>
              <a:ext uri="{FF2B5EF4-FFF2-40B4-BE49-F238E27FC236}">
                <a16:creationId xmlns:a16="http://schemas.microsoft.com/office/drawing/2014/main" id="{E2CA7075-5714-4411-B289-EA97578257A7}"/>
              </a:ext>
            </a:extLst>
          </p:cNvPr>
          <p:cNvSpPr txBox="1"/>
          <p:nvPr/>
        </p:nvSpPr>
        <p:spPr>
          <a:xfrm>
            <a:off x="5830740" y="762000"/>
            <a:ext cx="5936819" cy="4955203"/>
          </a:xfrm>
          <a:prstGeom prst="rect">
            <a:avLst/>
          </a:prstGeom>
          <a:noFill/>
        </p:spPr>
        <p:txBody>
          <a:bodyPr wrap="square" rtlCol="0">
            <a:spAutoFit/>
          </a:bodyPr>
          <a:lstStyle/>
          <a:p>
            <a:pPr marL="514350" lvl="0" indent="-514350">
              <a:spcAft>
                <a:spcPts val="1200"/>
              </a:spcAft>
              <a:buFont typeface="+mj-lt"/>
              <a:buAutoNum type="arabicPeriod"/>
            </a:pPr>
            <a:r>
              <a:rPr lang="en-US" sz="3200" dirty="0"/>
              <a:t>Cost Model Update</a:t>
            </a:r>
          </a:p>
          <a:p>
            <a:pPr marL="514350" lvl="0" indent="-514350">
              <a:spcAft>
                <a:spcPts val="1200"/>
              </a:spcAft>
              <a:buFont typeface="+mj-lt"/>
              <a:buAutoNum type="arabicPeriod"/>
            </a:pPr>
            <a:r>
              <a:rPr lang="en-US" sz="3200" dirty="0"/>
              <a:t>Review/Modify Monitoring Strategy </a:t>
            </a:r>
          </a:p>
          <a:p>
            <a:pPr marL="514350" lvl="0" indent="-514350">
              <a:spcAft>
                <a:spcPts val="1200"/>
              </a:spcAft>
              <a:buFont typeface="+mj-lt"/>
              <a:buAutoNum type="arabicPeriod"/>
            </a:pPr>
            <a:r>
              <a:rPr lang="en-US" sz="3200" dirty="0"/>
              <a:t>Increase Program Resiliency</a:t>
            </a:r>
          </a:p>
          <a:p>
            <a:pPr marL="914400" lvl="1" indent="-457200">
              <a:spcAft>
                <a:spcPts val="1200"/>
              </a:spcAft>
              <a:buFontTx/>
              <a:buChar char="-"/>
            </a:pPr>
            <a:r>
              <a:rPr lang="en-US" sz="3200" dirty="0" err="1"/>
              <a:t>Metrogro</a:t>
            </a:r>
            <a:endParaRPr lang="en-US" sz="3200" dirty="0"/>
          </a:p>
          <a:p>
            <a:pPr marL="914400" lvl="1" indent="-457200">
              <a:spcAft>
                <a:spcPts val="1200"/>
              </a:spcAft>
              <a:buFontTx/>
              <a:buChar char="-"/>
            </a:pPr>
            <a:r>
              <a:rPr lang="en-US" sz="3200" dirty="0"/>
              <a:t>USDA Grant</a:t>
            </a:r>
          </a:p>
          <a:p>
            <a:pPr marL="514350" indent="-514350">
              <a:spcAft>
                <a:spcPts val="1200"/>
              </a:spcAft>
              <a:buFont typeface="+mj-lt"/>
              <a:buAutoNum type="arabicPeriod"/>
            </a:pPr>
            <a:r>
              <a:rPr lang="en-US" sz="3200" dirty="0"/>
              <a:t>Targeted Implementation</a:t>
            </a:r>
          </a:p>
          <a:p>
            <a:pPr lvl="1">
              <a:spcAft>
                <a:spcPts val="1200"/>
              </a:spcAft>
            </a:pPr>
            <a:endParaRPr lang="en-US" sz="3200" dirty="0"/>
          </a:p>
        </p:txBody>
      </p:sp>
      <p:pic>
        <p:nvPicPr>
          <p:cNvPr id="6" name="Picture 5">
            <a:extLst>
              <a:ext uri="{FF2B5EF4-FFF2-40B4-BE49-F238E27FC236}">
                <a16:creationId xmlns:a16="http://schemas.microsoft.com/office/drawing/2014/main" id="{9F323365-9825-43F9-A572-DDC7899CC3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5400" y="5943600"/>
            <a:ext cx="2651761" cy="4572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644384BB-7102-BE92-DBC1-A72A9D283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1066800"/>
            <a:ext cx="3204149" cy="1447800"/>
          </a:xfrm>
          <a:prstGeom prst="rect">
            <a:avLst/>
          </a:prstGeom>
        </p:spPr>
      </p:pic>
    </p:spTree>
    <p:extLst>
      <p:ext uri="{BB962C8B-B14F-4D97-AF65-F5344CB8AC3E}">
        <p14:creationId xmlns:p14="http://schemas.microsoft.com/office/powerpoint/2010/main" val="1791769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lake with trees and blue sky&#10;&#10;Description automatically generated">
            <a:extLst>
              <a:ext uri="{FF2B5EF4-FFF2-40B4-BE49-F238E27FC236}">
                <a16:creationId xmlns:a16="http://schemas.microsoft.com/office/drawing/2014/main" id="{039E9E7A-53D0-AABC-2EAF-4A1D361AB7DD}"/>
              </a:ext>
            </a:extLst>
          </p:cNvPr>
          <p:cNvPicPr>
            <a:picLocks noChangeAspect="1"/>
          </p:cNvPicPr>
          <p:nvPr/>
        </p:nvPicPr>
        <p:blipFill>
          <a:blip r:embed="rId3"/>
          <a:stretch>
            <a:fillRect/>
          </a:stretch>
        </p:blipFill>
        <p:spPr>
          <a:xfrm>
            <a:off x="0" y="-1"/>
            <a:ext cx="12192000" cy="7061201"/>
          </a:xfrm>
          <a:prstGeom prst="rect">
            <a:avLst/>
          </a:prstGeom>
        </p:spPr>
      </p:pic>
      <p:sp>
        <p:nvSpPr>
          <p:cNvPr id="9" name="Rectangle 8">
            <a:extLst>
              <a:ext uri="{FF2B5EF4-FFF2-40B4-BE49-F238E27FC236}">
                <a16:creationId xmlns:a16="http://schemas.microsoft.com/office/drawing/2014/main" id="{A0644C7D-72BD-469E-A712-0DF8E99E56B8}"/>
              </a:ext>
            </a:extLst>
          </p:cNvPr>
          <p:cNvSpPr/>
          <p:nvPr/>
        </p:nvSpPr>
        <p:spPr>
          <a:xfrm>
            <a:off x="0" y="0"/>
            <a:ext cx="12192000" cy="7061200"/>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sp>
        <p:nvSpPr>
          <p:cNvPr id="8" name="Title 1"/>
          <p:cNvSpPr txBox="1">
            <a:spLocks/>
          </p:cNvSpPr>
          <p:nvPr/>
        </p:nvSpPr>
        <p:spPr>
          <a:xfrm>
            <a:off x="1104141" y="2280613"/>
            <a:ext cx="4972809" cy="229677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7200" b="1" dirty="0">
                <a:solidFill>
                  <a:schemeClr val="bg1"/>
                </a:solidFill>
                <a:latin typeface="Calibri" panose="020F0502020204030204" pitchFamily="34" charset="0"/>
              </a:rPr>
              <a:t>Thank you</a:t>
            </a:r>
          </a:p>
        </p:txBody>
      </p:sp>
      <p:pic>
        <p:nvPicPr>
          <p:cNvPr id="13" name="Picture 12">
            <a:extLst>
              <a:ext uri="{FF2B5EF4-FFF2-40B4-BE49-F238E27FC236}">
                <a16:creationId xmlns:a16="http://schemas.microsoft.com/office/drawing/2014/main" id="{60EBEAEB-461F-49E4-86AD-1C98728C7B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6019800"/>
            <a:ext cx="3093728" cy="533400"/>
          </a:xfrm>
          <a:prstGeom prst="rect">
            <a:avLst/>
          </a:prstGeom>
        </p:spPr>
      </p:pic>
      <p:pic>
        <p:nvPicPr>
          <p:cNvPr id="5" name="Picture 4" descr="A black and white logo&#10;&#10;Description automatically generated">
            <a:extLst>
              <a:ext uri="{FF2B5EF4-FFF2-40B4-BE49-F238E27FC236}">
                <a16:creationId xmlns:a16="http://schemas.microsoft.com/office/drawing/2014/main" id="{EC80EA67-9718-F66B-B192-F1896FC1B3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7800" y="5734755"/>
            <a:ext cx="2111115" cy="953911"/>
          </a:xfrm>
          <a:prstGeom prst="rect">
            <a:avLst/>
          </a:prstGeom>
        </p:spPr>
      </p:pic>
    </p:spTree>
    <p:extLst>
      <p:ext uri="{BB962C8B-B14F-4D97-AF65-F5344CB8AC3E}">
        <p14:creationId xmlns:p14="http://schemas.microsoft.com/office/powerpoint/2010/main" val="996873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21DAEF-8E23-9596-EDE9-E325A9AFB5B1}"/>
              </a:ext>
            </a:extLst>
          </p:cNvPr>
          <p:cNvPicPr>
            <a:picLocks noChangeAspect="1"/>
          </p:cNvPicPr>
          <p:nvPr/>
        </p:nvPicPr>
        <p:blipFill>
          <a:blip r:embed="rId3"/>
          <a:stretch>
            <a:fillRect/>
          </a:stretch>
        </p:blipFill>
        <p:spPr>
          <a:xfrm>
            <a:off x="0" y="-12917"/>
            <a:ext cx="5956038" cy="6947117"/>
          </a:xfrm>
          <a:prstGeom prst="rect">
            <a:avLst/>
          </a:prstGeom>
        </p:spPr>
      </p:pic>
      <p:sp>
        <p:nvSpPr>
          <p:cNvPr id="4" name="Rectangle 3"/>
          <p:cNvSpPr/>
          <p:nvPr/>
        </p:nvSpPr>
        <p:spPr>
          <a:xfrm>
            <a:off x="5867400" y="-12917"/>
            <a:ext cx="6324600" cy="6870917"/>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6028194"/>
            <a:ext cx="2526794" cy="435653"/>
          </a:xfrm>
          <a:prstGeom prst="rect">
            <a:avLst/>
          </a:prstGeom>
        </p:spPr>
      </p:pic>
      <p:sp>
        <p:nvSpPr>
          <p:cNvPr id="9" name="Content Placeholder 2"/>
          <p:cNvSpPr txBox="1">
            <a:spLocks/>
          </p:cNvSpPr>
          <p:nvPr/>
        </p:nvSpPr>
        <p:spPr>
          <a:xfrm>
            <a:off x="6216508" y="1729223"/>
            <a:ext cx="5061091" cy="4126346"/>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spcBef>
                <a:spcPts val="0"/>
              </a:spcBef>
              <a:spcAft>
                <a:spcPts val="1200"/>
              </a:spcAft>
              <a:buFont typeface="+mj-lt"/>
              <a:buAutoNum type="arabicPeriod"/>
            </a:pPr>
            <a:r>
              <a:rPr lang="en-US" sz="2600" dirty="0">
                <a:solidFill>
                  <a:schemeClr val="bg1"/>
                </a:solidFill>
                <a:cs typeface="Calibri"/>
              </a:rPr>
              <a:t>YWINS Review</a:t>
            </a:r>
          </a:p>
          <a:p>
            <a:pPr marL="514350" indent="-514350">
              <a:spcBef>
                <a:spcPts val="0"/>
              </a:spcBef>
              <a:spcAft>
                <a:spcPts val="1200"/>
              </a:spcAft>
              <a:buFont typeface="+mj-lt"/>
              <a:buAutoNum type="arabicPeriod"/>
            </a:pPr>
            <a:r>
              <a:rPr lang="en-US" sz="2600" dirty="0">
                <a:solidFill>
                  <a:schemeClr val="bg1"/>
                </a:solidFill>
                <a:cs typeface="Calibri"/>
              </a:rPr>
              <a:t>2023 Annual Report</a:t>
            </a:r>
          </a:p>
          <a:p>
            <a:pPr marL="514350" indent="-514350">
              <a:spcBef>
                <a:spcPts val="0"/>
              </a:spcBef>
              <a:spcAft>
                <a:spcPts val="1200"/>
              </a:spcAft>
              <a:buFont typeface="+mj-lt"/>
              <a:buAutoNum type="arabicPeriod"/>
            </a:pPr>
            <a:r>
              <a:rPr lang="en-US" sz="2600" dirty="0">
                <a:solidFill>
                  <a:schemeClr val="bg1"/>
                </a:solidFill>
                <a:cs typeface="Calibri"/>
              </a:rPr>
              <a:t>Final </a:t>
            </a:r>
            <a:r>
              <a:rPr lang="en-US" sz="2600" dirty="0" err="1">
                <a:solidFill>
                  <a:schemeClr val="bg1"/>
                </a:solidFill>
                <a:cs typeface="Calibri"/>
              </a:rPr>
              <a:t>Adapative</a:t>
            </a:r>
            <a:r>
              <a:rPr lang="en-US" sz="2600" dirty="0">
                <a:solidFill>
                  <a:schemeClr val="bg1"/>
                </a:solidFill>
                <a:cs typeface="Calibri"/>
              </a:rPr>
              <a:t> Management Report for 1</a:t>
            </a:r>
            <a:r>
              <a:rPr lang="en-US" sz="2600" baseline="30000" dirty="0">
                <a:solidFill>
                  <a:schemeClr val="bg1"/>
                </a:solidFill>
                <a:cs typeface="Calibri"/>
              </a:rPr>
              <a:t>st</a:t>
            </a:r>
            <a:r>
              <a:rPr lang="en-US" sz="2600" dirty="0">
                <a:solidFill>
                  <a:schemeClr val="bg1"/>
                </a:solidFill>
                <a:cs typeface="Calibri"/>
              </a:rPr>
              <a:t> Permit Term</a:t>
            </a:r>
          </a:p>
          <a:p>
            <a:pPr marL="514350" indent="-514350">
              <a:spcBef>
                <a:spcPts val="0"/>
              </a:spcBef>
              <a:spcAft>
                <a:spcPts val="1200"/>
              </a:spcAft>
              <a:buFont typeface="+mj-lt"/>
              <a:buAutoNum type="arabicPeriod"/>
            </a:pPr>
            <a:r>
              <a:rPr lang="en-US" sz="2600" dirty="0">
                <a:solidFill>
                  <a:schemeClr val="bg1"/>
                </a:solidFill>
                <a:cs typeface="Calibri"/>
              </a:rPr>
              <a:t>Adaptively Managing Forward</a:t>
            </a:r>
          </a:p>
          <a:p>
            <a:pPr marL="514350" indent="-514350">
              <a:spcBef>
                <a:spcPts val="0"/>
              </a:spcBef>
              <a:spcAft>
                <a:spcPts val="1200"/>
              </a:spcAft>
              <a:buFont typeface="+mj-lt"/>
              <a:buAutoNum type="arabicPeriod"/>
            </a:pPr>
            <a:r>
              <a:rPr lang="en-US" sz="2600" dirty="0">
                <a:solidFill>
                  <a:schemeClr val="bg1"/>
                </a:solidFill>
                <a:cs typeface="Calibri"/>
              </a:rPr>
              <a:t>Close</a:t>
            </a:r>
          </a:p>
          <a:p>
            <a:pPr marL="514350" indent="-514350">
              <a:spcBef>
                <a:spcPts val="0"/>
              </a:spcBef>
              <a:spcAft>
                <a:spcPts val="1200"/>
              </a:spcAft>
              <a:buFont typeface="+mj-lt"/>
              <a:buAutoNum type="arabicPeriod"/>
            </a:pPr>
            <a:endParaRPr lang="en-US" sz="2600" dirty="0">
              <a:solidFill>
                <a:schemeClr val="bg1"/>
              </a:solidFill>
              <a:cs typeface="Calibri"/>
            </a:endParaRPr>
          </a:p>
        </p:txBody>
      </p:sp>
      <p:sp>
        <p:nvSpPr>
          <p:cNvPr id="10" name="Title 9">
            <a:extLst>
              <a:ext uri="{FF2B5EF4-FFF2-40B4-BE49-F238E27FC236}">
                <a16:creationId xmlns:a16="http://schemas.microsoft.com/office/drawing/2014/main" id="{A1E90EE2-4C26-4374-9736-A411A1A9623F}"/>
              </a:ext>
            </a:extLst>
          </p:cNvPr>
          <p:cNvSpPr>
            <a:spLocks noGrp="1"/>
          </p:cNvSpPr>
          <p:nvPr>
            <p:ph type="title" idx="4294967295"/>
          </p:nvPr>
        </p:nvSpPr>
        <p:spPr>
          <a:xfrm>
            <a:off x="6198675" y="285536"/>
            <a:ext cx="1981200" cy="1325563"/>
          </a:xfrm>
        </p:spPr>
        <p:txBody>
          <a:bodyPr>
            <a:normAutofit/>
          </a:bodyPr>
          <a:lstStyle/>
          <a:p>
            <a:pPr algn="l"/>
            <a:r>
              <a:rPr lang="en-US" sz="4000" b="1" dirty="0">
                <a:solidFill>
                  <a:schemeClr val="bg1"/>
                </a:solidFill>
                <a:latin typeface="+mn-lt"/>
              </a:rPr>
              <a:t>Agenda</a:t>
            </a:r>
          </a:p>
        </p:txBody>
      </p:sp>
      <p:pic>
        <p:nvPicPr>
          <p:cNvPr id="14" name="Picture 13" descr="A black and white logo&#10;&#10;Description automatically generated">
            <a:extLst>
              <a:ext uri="{FF2B5EF4-FFF2-40B4-BE49-F238E27FC236}">
                <a16:creationId xmlns:a16="http://schemas.microsoft.com/office/drawing/2014/main" id="{E462C0FC-4532-8B45-20FE-3B06BA48C4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4139" y="5701954"/>
            <a:ext cx="1728233" cy="780905"/>
          </a:xfrm>
          <a:prstGeom prst="rect">
            <a:avLst/>
          </a:prstGeom>
        </p:spPr>
      </p:pic>
    </p:spTree>
    <p:extLst>
      <p:ext uri="{BB962C8B-B14F-4D97-AF65-F5344CB8AC3E}">
        <p14:creationId xmlns:p14="http://schemas.microsoft.com/office/powerpoint/2010/main" val="87525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9F9E87-F3B3-8319-60B9-90254CFC000F}"/>
              </a:ext>
            </a:extLst>
          </p:cNvPr>
          <p:cNvPicPr>
            <a:picLocks noChangeAspect="1"/>
          </p:cNvPicPr>
          <p:nvPr/>
        </p:nvPicPr>
        <p:blipFill rotWithShape="1">
          <a:blip r:embed="rId3">
            <a:extLst>
              <a:ext uri="{28A0092B-C50C-407E-A947-70E740481C1C}">
                <a14:useLocalDpi xmlns:a14="http://schemas.microsoft.com/office/drawing/2010/main" val="0"/>
              </a:ext>
            </a:extLst>
          </a:blip>
          <a:srcRect l="2127" r="2127"/>
          <a:stretch/>
        </p:blipFill>
        <p:spPr>
          <a:xfrm>
            <a:off x="2362200" y="1"/>
            <a:ext cx="9829800" cy="6858000"/>
          </a:xfrm>
          <a:prstGeom prst="rect">
            <a:avLst/>
          </a:prstGeom>
        </p:spPr>
      </p:pic>
      <p:sp>
        <p:nvSpPr>
          <p:cNvPr id="8" name="Rectangle 7"/>
          <p:cNvSpPr/>
          <p:nvPr/>
        </p:nvSpPr>
        <p:spPr>
          <a:xfrm>
            <a:off x="-7926" y="-19228"/>
            <a:ext cx="5496256" cy="6877228"/>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pic>
        <p:nvPicPr>
          <p:cNvPr id="11" name="Picture 10">
            <a:extLst>
              <a:ext uri="{FF2B5EF4-FFF2-40B4-BE49-F238E27FC236}">
                <a16:creationId xmlns:a16="http://schemas.microsoft.com/office/drawing/2014/main" id="{4174A1D1-6D83-4561-840B-1FA56DB134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402" y="6085701"/>
            <a:ext cx="1752600" cy="302172"/>
          </a:xfrm>
          <a:prstGeom prst="rect">
            <a:avLst/>
          </a:prstGeom>
        </p:spPr>
      </p:pic>
      <p:pic>
        <p:nvPicPr>
          <p:cNvPr id="2" name="Picture 1" descr="A black and white logo&#10;&#10;Description automatically generated">
            <a:extLst>
              <a:ext uri="{FF2B5EF4-FFF2-40B4-BE49-F238E27FC236}">
                <a16:creationId xmlns:a16="http://schemas.microsoft.com/office/drawing/2014/main" id="{644384BB-7102-BE92-DBC1-A72A9D283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5708" y="6025976"/>
            <a:ext cx="933098" cy="421622"/>
          </a:xfrm>
          <a:prstGeom prst="rect">
            <a:avLst/>
          </a:prstGeom>
        </p:spPr>
      </p:pic>
      <p:sp>
        <p:nvSpPr>
          <p:cNvPr id="3" name="TextBox 2">
            <a:extLst>
              <a:ext uri="{FF2B5EF4-FFF2-40B4-BE49-F238E27FC236}">
                <a16:creationId xmlns:a16="http://schemas.microsoft.com/office/drawing/2014/main" id="{30ED05C6-4977-2A0B-6751-E7C462A573AA}"/>
              </a:ext>
            </a:extLst>
          </p:cNvPr>
          <p:cNvSpPr txBox="1"/>
          <p:nvPr/>
        </p:nvSpPr>
        <p:spPr>
          <a:xfrm>
            <a:off x="533400" y="311606"/>
            <a:ext cx="373322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Phosphorus is an Essential E</a:t>
            </a:r>
            <a:r>
              <a:rPr kumimoji="0" lang="en-US" sz="4800" b="1" i="0" u="none" strike="noStrike" kern="1200" cap="none" spc="0" normalizeH="0" baseline="0" noProof="0" dirty="0" err="1">
                <a:ln>
                  <a:noFill/>
                </a:ln>
                <a:solidFill>
                  <a:prstClr val="white"/>
                </a:solidFill>
                <a:effectLst/>
                <a:uLnTx/>
                <a:uFillTx/>
                <a:latin typeface="Calibri"/>
                <a:ea typeface="+mn-ea"/>
                <a:cs typeface="+mn-cs"/>
              </a:rPr>
              <a:t>lement</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For Plant &amp; Animal Growth</a:t>
            </a:r>
          </a:p>
        </p:txBody>
      </p:sp>
      <p:sp>
        <p:nvSpPr>
          <p:cNvPr id="5" name="TextBox 4">
            <a:extLst>
              <a:ext uri="{FF2B5EF4-FFF2-40B4-BE49-F238E27FC236}">
                <a16:creationId xmlns:a16="http://schemas.microsoft.com/office/drawing/2014/main" id="{8820A778-6089-67DB-E176-C80B64774703}"/>
              </a:ext>
            </a:extLst>
          </p:cNvPr>
          <p:cNvSpPr txBox="1"/>
          <p:nvPr/>
        </p:nvSpPr>
        <p:spPr>
          <a:xfrm>
            <a:off x="666362" y="3429000"/>
            <a:ext cx="335222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…but Excess Phosphorus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Can be a water resource </a:t>
            </a:r>
            <a:r>
              <a:rPr lang="en-US" sz="2400" dirty="0">
                <a:solidFill>
                  <a:prstClr val="white"/>
                </a:solidFill>
                <a:latin typeface="Calibri"/>
              </a:rPr>
              <a:t>c</a:t>
            </a:r>
            <a:r>
              <a:rPr kumimoji="0" lang="en-US" sz="2400" b="0" i="0" u="none" strike="noStrike" kern="1200" cap="none" spc="0" normalizeH="0" baseline="0" noProof="0" dirty="0" err="1">
                <a:ln>
                  <a:noFill/>
                </a:ln>
                <a:solidFill>
                  <a:prstClr val="white"/>
                </a:solidFill>
                <a:effectLst/>
                <a:uLnTx/>
                <a:uFillTx/>
                <a:latin typeface="Calibri"/>
                <a:ea typeface="+mn-ea"/>
                <a:cs typeface="+mn-cs"/>
              </a:rPr>
              <a:t>oncern</a:t>
            </a:r>
            <a:r>
              <a:rPr kumimoji="0" lang="en-US" sz="24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1160191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742" y="0"/>
            <a:ext cx="6136742" cy="6858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763" y="6085955"/>
            <a:ext cx="2156706" cy="371845"/>
          </a:xfrm>
          <a:prstGeom prst="rect">
            <a:avLst/>
          </a:prstGeom>
        </p:spPr>
      </p:pic>
      <p:sp>
        <p:nvSpPr>
          <p:cNvPr id="5" name="Title 1"/>
          <p:cNvSpPr txBox="1">
            <a:spLocks/>
          </p:cNvSpPr>
          <p:nvPr/>
        </p:nvSpPr>
        <p:spPr>
          <a:xfrm>
            <a:off x="428472" y="1339391"/>
            <a:ext cx="5638800" cy="432515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5570" algn="l">
              <a:spcAft>
                <a:spcPts val="1200"/>
              </a:spcAft>
            </a:pPr>
            <a:r>
              <a:rPr lang="en-US" sz="3200" b="1" dirty="0">
                <a:solidFill>
                  <a:schemeClr val="bg1"/>
                </a:solidFill>
                <a:latin typeface="Calibri"/>
                <a:cs typeface="Calibri"/>
              </a:rPr>
              <a:t>96,000 </a:t>
            </a:r>
            <a:r>
              <a:rPr lang="en-US" sz="3200" b="1" dirty="0" err="1">
                <a:solidFill>
                  <a:schemeClr val="bg1"/>
                </a:solidFill>
                <a:latin typeface="Calibri"/>
                <a:cs typeface="Calibri"/>
              </a:rPr>
              <a:t>lb</a:t>
            </a:r>
            <a:r>
              <a:rPr lang="en-US" sz="3200" b="1" dirty="0">
                <a:solidFill>
                  <a:schemeClr val="bg1"/>
                </a:solidFill>
                <a:latin typeface="Calibri"/>
                <a:cs typeface="Calibri"/>
              </a:rPr>
              <a:t>/</a:t>
            </a:r>
            <a:r>
              <a:rPr lang="en-US" sz="3200" b="1" dirty="0" err="1">
                <a:solidFill>
                  <a:schemeClr val="bg1"/>
                </a:solidFill>
                <a:latin typeface="Calibri"/>
                <a:cs typeface="Calibri"/>
              </a:rPr>
              <a:t>yr</a:t>
            </a:r>
            <a:r>
              <a:rPr lang="en-US" sz="3200" b="1" dirty="0">
                <a:solidFill>
                  <a:schemeClr val="bg1"/>
                </a:solidFill>
                <a:latin typeface="Calibri"/>
                <a:cs typeface="Calibri"/>
              </a:rPr>
              <a:t> required reduction</a:t>
            </a:r>
          </a:p>
          <a:p>
            <a:pPr marL="340995" indent="-225425" algn="l">
              <a:spcAft>
                <a:spcPts val="1200"/>
              </a:spcAft>
              <a:buFont typeface="Arial" charset="0"/>
              <a:buChar char="•"/>
            </a:pPr>
            <a:r>
              <a:rPr lang="en-US" sz="2600" dirty="0">
                <a:solidFill>
                  <a:schemeClr val="bg1"/>
                </a:solidFill>
                <a:latin typeface="Calibri"/>
                <a:cs typeface="Calibri"/>
              </a:rPr>
              <a:t>Developed after 2010 phosphorus rule.</a:t>
            </a:r>
          </a:p>
          <a:p>
            <a:pPr marL="340995" indent="-225425" algn="l">
              <a:spcAft>
                <a:spcPts val="1200"/>
              </a:spcAft>
              <a:buFont typeface="Arial" charset="0"/>
              <a:buChar char="•"/>
            </a:pPr>
            <a:r>
              <a:rPr lang="en-US" sz="2600" dirty="0">
                <a:solidFill>
                  <a:schemeClr val="bg1"/>
                </a:solidFill>
                <a:latin typeface="Calibri"/>
                <a:cs typeface="Calibri"/>
              </a:rPr>
              <a:t>P reductions from all sources</a:t>
            </a:r>
          </a:p>
          <a:p>
            <a:pPr marL="798195" lvl="1" indent="-225425">
              <a:spcAft>
                <a:spcPts val="1200"/>
              </a:spcAft>
              <a:buFont typeface="Arial" charset="0"/>
              <a:buChar char="•"/>
            </a:pPr>
            <a:r>
              <a:rPr lang="en-US" sz="2000" dirty="0">
                <a:solidFill>
                  <a:schemeClr val="bg1"/>
                </a:solidFill>
                <a:latin typeface="Calibri"/>
                <a:cs typeface="Calibri"/>
              </a:rPr>
              <a:t>Nonpoint, Urban Stormwater, Point Sources</a:t>
            </a:r>
          </a:p>
          <a:p>
            <a:pPr marL="115570" algn="l">
              <a:spcAft>
                <a:spcPts val="1200"/>
              </a:spcAft>
            </a:pPr>
            <a:endParaRPr lang="en-US" sz="2600" dirty="0">
              <a:solidFill>
                <a:schemeClr val="bg1"/>
              </a:solidFill>
              <a:latin typeface="Calibri"/>
              <a:cs typeface="Calibri"/>
            </a:endParaRPr>
          </a:p>
          <a:p>
            <a:pPr marL="287655" algn="l"/>
            <a:endParaRPr lang="en-US" dirty="0">
              <a:solidFill>
                <a:schemeClr val="bg1"/>
              </a:solidFill>
              <a:latin typeface="Calibri" panose="020F0502020204030204" pitchFamily="34" charset="0"/>
              <a:cs typeface="Calibri" panose="020F0502020204030204" pitchFamily="34" charset="0"/>
            </a:endParaRPr>
          </a:p>
        </p:txBody>
      </p:sp>
      <p:sp>
        <p:nvSpPr>
          <p:cNvPr id="14" name="Title 13">
            <a:extLst>
              <a:ext uri="{FF2B5EF4-FFF2-40B4-BE49-F238E27FC236}">
                <a16:creationId xmlns:a16="http://schemas.microsoft.com/office/drawing/2014/main" id="{D691B0A5-C72C-475B-95DD-D28E2DEDB858}"/>
              </a:ext>
            </a:extLst>
          </p:cNvPr>
          <p:cNvSpPr>
            <a:spLocks noGrp="1"/>
          </p:cNvSpPr>
          <p:nvPr>
            <p:ph type="title" idx="4294967295"/>
          </p:nvPr>
        </p:nvSpPr>
        <p:spPr>
          <a:xfrm>
            <a:off x="429426" y="90721"/>
            <a:ext cx="5824154" cy="943870"/>
          </a:xfrm>
        </p:spPr>
        <p:txBody>
          <a:bodyPr>
            <a:normAutofit/>
          </a:bodyPr>
          <a:lstStyle/>
          <a:p>
            <a:pPr algn="l"/>
            <a:r>
              <a:rPr lang="en-US" sz="4000" b="1" dirty="0">
                <a:solidFill>
                  <a:schemeClr val="bg1"/>
                </a:solidFill>
                <a:latin typeface="+mn-lt"/>
              </a:rPr>
              <a:t> Rock River Basin TMDL</a:t>
            </a:r>
          </a:p>
        </p:txBody>
      </p:sp>
      <p:pic>
        <p:nvPicPr>
          <p:cNvPr id="7" name="Picture 6" descr="A black and white logo&#10;&#10;Description automatically generated">
            <a:extLst>
              <a:ext uri="{FF2B5EF4-FFF2-40B4-BE49-F238E27FC236}">
                <a16:creationId xmlns:a16="http://schemas.microsoft.com/office/drawing/2014/main" id="{D81EC1B0-E1D2-5213-EA25-F51516F3E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5921853"/>
            <a:ext cx="1219200" cy="550898"/>
          </a:xfrm>
          <a:prstGeom prst="rect">
            <a:avLst/>
          </a:prstGeom>
        </p:spPr>
      </p:pic>
      <p:grpSp>
        <p:nvGrpSpPr>
          <p:cNvPr id="3" name="Group 2">
            <a:extLst>
              <a:ext uri="{FF2B5EF4-FFF2-40B4-BE49-F238E27FC236}">
                <a16:creationId xmlns:a16="http://schemas.microsoft.com/office/drawing/2014/main" id="{0B9A98C3-D97C-EB08-A13C-4AECF4056159}"/>
              </a:ext>
            </a:extLst>
          </p:cNvPr>
          <p:cNvGrpSpPr/>
          <p:nvPr/>
        </p:nvGrpSpPr>
        <p:grpSpPr>
          <a:xfrm>
            <a:off x="6353469" y="304800"/>
            <a:ext cx="5215951" cy="6172200"/>
            <a:chOff x="3859657" y="1548389"/>
            <a:chExt cx="3958701" cy="5182420"/>
          </a:xfrm>
        </p:grpSpPr>
        <p:pic>
          <p:nvPicPr>
            <p:cNvPr id="8" name="Picture 7">
              <a:extLst>
                <a:ext uri="{FF2B5EF4-FFF2-40B4-BE49-F238E27FC236}">
                  <a16:creationId xmlns:a16="http://schemas.microsoft.com/office/drawing/2014/main" id="{958954A7-7030-8B3D-934B-3735BB90E5F8}"/>
                </a:ext>
              </a:extLst>
            </p:cNvPr>
            <p:cNvPicPr>
              <a:picLocks noChangeAspect="1"/>
            </p:cNvPicPr>
            <p:nvPr/>
          </p:nvPicPr>
          <p:blipFill>
            <a:blip r:embed="rId5"/>
            <a:stretch>
              <a:fillRect/>
            </a:stretch>
          </p:blipFill>
          <p:spPr>
            <a:xfrm>
              <a:off x="3859657" y="1548389"/>
              <a:ext cx="3958701" cy="5182420"/>
            </a:xfrm>
            <a:prstGeom prst="rect">
              <a:avLst/>
            </a:prstGeom>
          </p:spPr>
        </p:pic>
        <p:sp>
          <p:nvSpPr>
            <p:cNvPr id="9" name="Rectangle 8">
              <a:extLst>
                <a:ext uri="{FF2B5EF4-FFF2-40B4-BE49-F238E27FC236}">
                  <a16:creationId xmlns:a16="http://schemas.microsoft.com/office/drawing/2014/main" id="{89198C97-FEED-194A-998A-0C7763D482F6}"/>
                </a:ext>
              </a:extLst>
            </p:cNvPr>
            <p:cNvSpPr/>
            <p:nvPr/>
          </p:nvSpPr>
          <p:spPr>
            <a:xfrm>
              <a:off x="5058376" y="6159938"/>
              <a:ext cx="1524000"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BBB"/>
                  </a:solidFill>
                  <a:effectLst/>
                  <a:uLnTx/>
                  <a:uFillTx/>
                  <a:latin typeface="Calibri"/>
                  <a:ea typeface="+mn-ea"/>
                  <a:cs typeface="+mn-cs"/>
                </a:rPr>
                <a:t>Rock River Basin</a:t>
              </a:r>
            </a:p>
          </p:txBody>
        </p:sp>
      </p:grpSp>
      <p:grpSp>
        <p:nvGrpSpPr>
          <p:cNvPr id="10" name="Group 9">
            <a:extLst>
              <a:ext uri="{FF2B5EF4-FFF2-40B4-BE49-F238E27FC236}">
                <a16:creationId xmlns:a16="http://schemas.microsoft.com/office/drawing/2014/main" id="{2D73CC95-0A53-4932-98CB-3CEBF8F05A97}"/>
              </a:ext>
            </a:extLst>
          </p:cNvPr>
          <p:cNvGrpSpPr/>
          <p:nvPr/>
        </p:nvGrpSpPr>
        <p:grpSpPr>
          <a:xfrm>
            <a:off x="6536486" y="2070152"/>
            <a:ext cx="1828799" cy="2819400"/>
            <a:chOff x="5275647" y="2743200"/>
            <a:chExt cx="1600200" cy="2400300"/>
          </a:xfrm>
        </p:grpSpPr>
        <p:sp>
          <p:nvSpPr>
            <p:cNvPr id="11" name="Freeform 8">
              <a:extLst>
                <a:ext uri="{FF2B5EF4-FFF2-40B4-BE49-F238E27FC236}">
                  <a16:creationId xmlns:a16="http://schemas.microsoft.com/office/drawing/2014/main" id="{C955BDAD-6E5E-3FF3-E6C2-DE642F6484A7}"/>
                </a:ext>
              </a:extLst>
            </p:cNvPr>
            <p:cNvSpPr/>
            <p:nvPr/>
          </p:nvSpPr>
          <p:spPr>
            <a:xfrm>
              <a:off x="5275647" y="2743200"/>
              <a:ext cx="1600200" cy="2400300"/>
            </a:xfrm>
            <a:custGeom>
              <a:avLst/>
              <a:gdLst>
                <a:gd name="connsiteX0" fmla="*/ 465827 w 1932523"/>
                <a:gd name="connsiteY0" fmla="*/ 1673525 h 3080878"/>
                <a:gd name="connsiteX1" fmla="*/ 491706 w 1932523"/>
                <a:gd name="connsiteY1" fmla="*/ 1716657 h 3080878"/>
                <a:gd name="connsiteX2" fmla="*/ 517585 w 1932523"/>
                <a:gd name="connsiteY2" fmla="*/ 1725283 h 3080878"/>
                <a:gd name="connsiteX3" fmla="*/ 552091 w 1932523"/>
                <a:gd name="connsiteY3" fmla="*/ 1802921 h 3080878"/>
                <a:gd name="connsiteX4" fmla="*/ 577970 w 1932523"/>
                <a:gd name="connsiteY4" fmla="*/ 1820174 h 3080878"/>
                <a:gd name="connsiteX5" fmla="*/ 612476 w 1932523"/>
                <a:gd name="connsiteY5" fmla="*/ 1871932 h 3080878"/>
                <a:gd name="connsiteX6" fmla="*/ 621102 w 1932523"/>
                <a:gd name="connsiteY6" fmla="*/ 1897812 h 3080878"/>
                <a:gd name="connsiteX7" fmla="*/ 638355 w 1932523"/>
                <a:gd name="connsiteY7" fmla="*/ 1923691 h 3080878"/>
                <a:gd name="connsiteX8" fmla="*/ 629729 w 1932523"/>
                <a:gd name="connsiteY8" fmla="*/ 1958196 h 3080878"/>
                <a:gd name="connsiteX9" fmla="*/ 603849 w 1932523"/>
                <a:gd name="connsiteY9" fmla="*/ 1966823 h 3080878"/>
                <a:gd name="connsiteX10" fmla="*/ 577970 w 1932523"/>
                <a:gd name="connsiteY10" fmla="*/ 1984076 h 3080878"/>
                <a:gd name="connsiteX11" fmla="*/ 577970 w 1932523"/>
                <a:gd name="connsiteY11" fmla="*/ 2182483 h 3080878"/>
                <a:gd name="connsiteX12" fmla="*/ 612476 w 1932523"/>
                <a:gd name="connsiteY12" fmla="*/ 2191110 h 3080878"/>
                <a:gd name="connsiteX13" fmla="*/ 664234 w 1932523"/>
                <a:gd name="connsiteY13" fmla="*/ 2191110 h 3080878"/>
                <a:gd name="connsiteX14" fmla="*/ 672861 w 1932523"/>
                <a:gd name="connsiteY14" fmla="*/ 2216989 h 3080878"/>
                <a:gd name="connsiteX15" fmla="*/ 707366 w 1932523"/>
                <a:gd name="connsiteY15" fmla="*/ 2268747 h 3080878"/>
                <a:gd name="connsiteX16" fmla="*/ 698740 w 1932523"/>
                <a:gd name="connsiteY16" fmla="*/ 2294627 h 3080878"/>
                <a:gd name="connsiteX17" fmla="*/ 672861 w 1932523"/>
                <a:gd name="connsiteY17" fmla="*/ 2346385 h 3080878"/>
                <a:gd name="connsiteX18" fmla="*/ 698740 w 1932523"/>
                <a:gd name="connsiteY18" fmla="*/ 2372264 h 3080878"/>
                <a:gd name="connsiteX19" fmla="*/ 733246 w 1932523"/>
                <a:gd name="connsiteY19" fmla="*/ 2380891 h 3080878"/>
                <a:gd name="connsiteX20" fmla="*/ 759125 w 1932523"/>
                <a:gd name="connsiteY20" fmla="*/ 2389517 h 3080878"/>
                <a:gd name="connsiteX21" fmla="*/ 785004 w 1932523"/>
                <a:gd name="connsiteY21" fmla="*/ 2441276 h 3080878"/>
                <a:gd name="connsiteX22" fmla="*/ 793630 w 1932523"/>
                <a:gd name="connsiteY22" fmla="*/ 2467155 h 3080878"/>
                <a:gd name="connsiteX23" fmla="*/ 845389 w 1932523"/>
                <a:gd name="connsiteY23" fmla="*/ 2501661 h 3080878"/>
                <a:gd name="connsiteX24" fmla="*/ 862642 w 1932523"/>
                <a:gd name="connsiteY24" fmla="*/ 2587925 h 3080878"/>
                <a:gd name="connsiteX25" fmla="*/ 871268 w 1932523"/>
                <a:gd name="connsiteY25" fmla="*/ 2613804 h 3080878"/>
                <a:gd name="connsiteX26" fmla="*/ 923027 w 1932523"/>
                <a:gd name="connsiteY26" fmla="*/ 2639683 h 3080878"/>
                <a:gd name="connsiteX27" fmla="*/ 948906 w 1932523"/>
                <a:gd name="connsiteY27" fmla="*/ 2665562 h 3080878"/>
                <a:gd name="connsiteX28" fmla="*/ 974785 w 1932523"/>
                <a:gd name="connsiteY28" fmla="*/ 2682815 h 3080878"/>
                <a:gd name="connsiteX29" fmla="*/ 992038 w 1932523"/>
                <a:gd name="connsiteY29" fmla="*/ 2708695 h 3080878"/>
                <a:gd name="connsiteX30" fmla="*/ 1069676 w 1932523"/>
                <a:gd name="connsiteY30" fmla="*/ 2700068 h 3080878"/>
                <a:gd name="connsiteX31" fmla="*/ 1138687 w 1932523"/>
                <a:gd name="connsiteY31" fmla="*/ 2691442 h 3080878"/>
                <a:gd name="connsiteX32" fmla="*/ 1155940 w 1932523"/>
                <a:gd name="connsiteY32" fmla="*/ 2743200 h 3080878"/>
                <a:gd name="connsiteX33" fmla="*/ 1190446 w 1932523"/>
                <a:gd name="connsiteY33" fmla="*/ 2794959 h 3080878"/>
                <a:gd name="connsiteX34" fmla="*/ 1199072 w 1932523"/>
                <a:gd name="connsiteY34" fmla="*/ 2829464 h 3080878"/>
                <a:gd name="connsiteX35" fmla="*/ 1207698 w 1932523"/>
                <a:gd name="connsiteY35" fmla="*/ 2898476 h 3080878"/>
                <a:gd name="connsiteX36" fmla="*/ 1250830 w 1932523"/>
                <a:gd name="connsiteY36" fmla="*/ 2889849 h 3080878"/>
                <a:gd name="connsiteX37" fmla="*/ 1276710 w 1932523"/>
                <a:gd name="connsiteY37" fmla="*/ 2872596 h 3080878"/>
                <a:gd name="connsiteX38" fmla="*/ 1319842 w 1932523"/>
                <a:gd name="connsiteY38" fmla="*/ 2812212 h 3080878"/>
                <a:gd name="connsiteX39" fmla="*/ 1337095 w 1932523"/>
                <a:gd name="connsiteY39" fmla="*/ 2838091 h 3080878"/>
                <a:gd name="connsiteX40" fmla="*/ 1345721 w 1932523"/>
                <a:gd name="connsiteY40" fmla="*/ 2863970 h 3080878"/>
                <a:gd name="connsiteX41" fmla="*/ 1423359 w 1932523"/>
                <a:gd name="connsiteY41" fmla="*/ 2829464 h 3080878"/>
                <a:gd name="connsiteX42" fmla="*/ 1449238 w 1932523"/>
                <a:gd name="connsiteY42" fmla="*/ 2838091 h 3080878"/>
                <a:gd name="connsiteX43" fmla="*/ 1457864 w 1932523"/>
                <a:gd name="connsiteY43" fmla="*/ 2863970 h 3080878"/>
                <a:gd name="connsiteX44" fmla="*/ 1466491 w 1932523"/>
                <a:gd name="connsiteY44" fmla="*/ 3019246 h 3080878"/>
                <a:gd name="connsiteX45" fmla="*/ 1492370 w 1932523"/>
                <a:gd name="connsiteY45" fmla="*/ 3027872 h 3080878"/>
                <a:gd name="connsiteX46" fmla="*/ 1570008 w 1932523"/>
                <a:gd name="connsiteY46" fmla="*/ 3036498 h 3080878"/>
                <a:gd name="connsiteX47" fmla="*/ 1604514 w 1932523"/>
                <a:gd name="connsiteY47" fmla="*/ 3079630 h 3080878"/>
                <a:gd name="connsiteX48" fmla="*/ 1621766 w 1932523"/>
                <a:gd name="connsiteY48" fmla="*/ 3045125 h 3080878"/>
                <a:gd name="connsiteX49" fmla="*/ 1639019 w 1932523"/>
                <a:gd name="connsiteY49" fmla="*/ 2993366 h 3080878"/>
                <a:gd name="connsiteX50" fmla="*/ 1682151 w 1932523"/>
                <a:gd name="connsiteY50" fmla="*/ 2950234 h 3080878"/>
                <a:gd name="connsiteX51" fmla="*/ 1708030 w 1932523"/>
                <a:gd name="connsiteY51" fmla="*/ 2941608 h 3080878"/>
                <a:gd name="connsiteX52" fmla="*/ 1733910 w 1932523"/>
                <a:gd name="connsiteY52" fmla="*/ 2915729 h 3080878"/>
                <a:gd name="connsiteX53" fmla="*/ 1742536 w 1932523"/>
                <a:gd name="connsiteY53" fmla="*/ 2889849 h 3080878"/>
                <a:gd name="connsiteX54" fmla="*/ 1768415 w 1932523"/>
                <a:gd name="connsiteY54" fmla="*/ 2872596 h 3080878"/>
                <a:gd name="connsiteX55" fmla="*/ 1794295 w 1932523"/>
                <a:gd name="connsiteY55" fmla="*/ 2846717 h 3080878"/>
                <a:gd name="connsiteX56" fmla="*/ 1846053 w 1932523"/>
                <a:gd name="connsiteY56" fmla="*/ 2812212 h 3080878"/>
                <a:gd name="connsiteX57" fmla="*/ 1889185 w 1932523"/>
                <a:gd name="connsiteY57" fmla="*/ 2760453 h 3080878"/>
                <a:gd name="connsiteX58" fmla="*/ 1915064 w 1932523"/>
                <a:gd name="connsiteY58" fmla="*/ 2751827 h 3080878"/>
                <a:gd name="connsiteX59" fmla="*/ 1932317 w 1932523"/>
                <a:gd name="connsiteY59" fmla="*/ 2725947 h 3080878"/>
                <a:gd name="connsiteX60" fmla="*/ 1906438 w 1932523"/>
                <a:gd name="connsiteY60" fmla="*/ 2708695 h 3080878"/>
                <a:gd name="connsiteX61" fmla="*/ 1802921 w 1932523"/>
                <a:gd name="connsiteY61" fmla="*/ 2717321 h 3080878"/>
                <a:gd name="connsiteX62" fmla="*/ 1708030 w 1932523"/>
                <a:gd name="connsiteY62" fmla="*/ 2682815 h 3080878"/>
                <a:gd name="connsiteX63" fmla="*/ 1699404 w 1932523"/>
                <a:gd name="connsiteY63" fmla="*/ 2656936 h 3080878"/>
                <a:gd name="connsiteX64" fmla="*/ 1733910 w 1932523"/>
                <a:gd name="connsiteY64" fmla="*/ 2579298 h 3080878"/>
                <a:gd name="connsiteX65" fmla="*/ 1751163 w 1932523"/>
                <a:gd name="connsiteY65" fmla="*/ 2527540 h 3080878"/>
                <a:gd name="connsiteX66" fmla="*/ 1733910 w 1932523"/>
                <a:gd name="connsiteY66" fmla="*/ 2501661 h 3080878"/>
                <a:gd name="connsiteX67" fmla="*/ 1682151 w 1932523"/>
                <a:gd name="connsiteY67" fmla="*/ 2475781 h 3080878"/>
                <a:gd name="connsiteX68" fmla="*/ 1664898 w 1932523"/>
                <a:gd name="connsiteY68" fmla="*/ 2441276 h 3080878"/>
                <a:gd name="connsiteX69" fmla="*/ 1673525 w 1932523"/>
                <a:gd name="connsiteY69" fmla="*/ 2372264 h 3080878"/>
                <a:gd name="connsiteX70" fmla="*/ 1699404 w 1932523"/>
                <a:gd name="connsiteY70" fmla="*/ 2286000 h 3080878"/>
                <a:gd name="connsiteX71" fmla="*/ 1716657 w 1932523"/>
                <a:gd name="connsiteY71" fmla="*/ 2260121 h 3080878"/>
                <a:gd name="connsiteX72" fmla="*/ 1708030 w 1932523"/>
                <a:gd name="connsiteY72" fmla="*/ 2208362 h 3080878"/>
                <a:gd name="connsiteX73" fmla="*/ 1673525 w 1932523"/>
                <a:gd name="connsiteY73" fmla="*/ 2191110 h 3080878"/>
                <a:gd name="connsiteX74" fmla="*/ 1682151 w 1932523"/>
                <a:gd name="connsiteY74" fmla="*/ 2156604 h 3080878"/>
                <a:gd name="connsiteX75" fmla="*/ 1699404 w 1932523"/>
                <a:gd name="connsiteY75" fmla="*/ 2096219 h 3080878"/>
                <a:gd name="connsiteX76" fmla="*/ 1716657 w 1932523"/>
                <a:gd name="connsiteY76" fmla="*/ 2009955 h 3080878"/>
                <a:gd name="connsiteX77" fmla="*/ 1682151 w 1932523"/>
                <a:gd name="connsiteY77" fmla="*/ 1958196 h 3080878"/>
                <a:gd name="connsiteX78" fmla="*/ 1656272 w 1932523"/>
                <a:gd name="connsiteY78" fmla="*/ 1949570 h 3080878"/>
                <a:gd name="connsiteX79" fmla="*/ 1656272 w 1932523"/>
                <a:gd name="connsiteY79" fmla="*/ 1794295 h 3080878"/>
                <a:gd name="connsiteX80" fmla="*/ 1664898 w 1932523"/>
                <a:gd name="connsiteY80" fmla="*/ 1768415 h 3080878"/>
                <a:gd name="connsiteX81" fmla="*/ 1699404 w 1932523"/>
                <a:gd name="connsiteY81" fmla="*/ 1716657 h 3080878"/>
                <a:gd name="connsiteX82" fmla="*/ 1673525 w 1932523"/>
                <a:gd name="connsiteY82" fmla="*/ 1699404 h 3080878"/>
                <a:gd name="connsiteX83" fmla="*/ 1621766 w 1932523"/>
                <a:gd name="connsiteY83" fmla="*/ 1682151 h 3080878"/>
                <a:gd name="connsiteX84" fmla="*/ 1595887 w 1932523"/>
                <a:gd name="connsiteY84" fmla="*/ 1656272 h 3080878"/>
                <a:gd name="connsiteX85" fmla="*/ 1570008 w 1932523"/>
                <a:gd name="connsiteY85" fmla="*/ 1639019 h 3080878"/>
                <a:gd name="connsiteX86" fmla="*/ 1526876 w 1932523"/>
                <a:gd name="connsiteY86" fmla="*/ 1595887 h 3080878"/>
                <a:gd name="connsiteX87" fmla="*/ 1483744 w 1932523"/>
                <a:gd name="connsiteY87" fmla="*/ 1544129 h 3080878"/>
                <a:gd name="connsiteX88" fmla="*/ 1449238 w 1932523"/>
                <a:gd name="connsiteY88" fmla="*/ 1492370 h 3080878"/>
                <a:gd name="connsiteX89" fmla="*/ 1466491 w 1932523"/>
                <a:gd name="connsiteY89" fmla="*/ 1457864 h 3080878"/>
                <a:gd name="connsiteX90" fmla="*/ 1483744 w 1932523"/>
                <a:gd name="connsiteY90" fmla="*/ 1431985 h 3080878"/>
                <a:gd name="connsiteX91" fmla="*/ 1483744 w 1932523"/>
                <a:gd name="connsiteY91" fmla="*/ 1337095 h 3080878"/>
                <a:gd name="connsiteX92" fmla="*/ 1354347 w 1932523"/>
                <a:gd name="connsiteY92" fmla="*/ 1311215 h 3080878"/>
                <a:gd name="connsiteX93" fmla="*/ 1319842 w 1932523"/>
                <a:gd name="connsiteY93" fmla="*/ 1293962 h 3080878"/>
                <a:gd name="connsiteX94" fmla="*/ 1293963 w 1932523"/>
                <a:gd name="connsiteY94" fmla="*/ 1285336 h 3080878"/>
                <a:gd name="connsiteX95" fmla="*/ 1268083 w 1932523"/>
                <a:gd name="connsiteY95" fmla="*/ 1233578 h 3080878"/>
                <a:gd name="connsiteX96" fmla="*/ 1259457 w 1932523"/>
                <a:gd name="connsiteY96" fmla="*/ 1130061 h 3080878"/>
                <a:gd name="connsiteX97" fmla="*/ 1173193 w 1932523"/>
                <a:gd name="connsiteY97" fmla="*/ 1086929 h 3080878"/>
                <a:gd name="connsiteX98" fmla="*/ 1147314 w 1932523"/>
                <a:gd name="connsiteY98" fmla="*/ 1078302 h 3080878"/>
                <a:gd name="connsiteX99" fmla="*/ 1207698 w 1932523"/>
                <a:gd name="connsiteY99" fmla="*/ 1009291 h 3080878"/>
                <a:gd name="connsiteX100" fmla="*/ 1259457 w 1932523"/>
                <a:gd name="connsiteY100" fmla="*/ 992038 h 3080878"/>
                <a:gd name="connsiteX101" fmla="*/ 1285336 w 1932523"/>
                <a:gd name="connsiteY101" fmla="*/ 974785 h 3080878"/>
                <a:gd name="connsiteX102" fmla="*/ 1293963 w 1932523"/>
                <a:gd name="connsiteY102" fmla="*/ 948906 h 3080878"/>
                <a:gd name="connsiteX103" fmla="*/ 1345721 w 1932523"/>
                <a:gd name="connsiteY103" fmla="*/ 905774 h 3080878"/>
                <a:gd name="connsiteX104" fmla="*/ 1406106 w 1932523"/>
                <a:gd name="connsiteY104" fmla="*/ 897147 h 3080878"/>
                <a:gd name="connsiteX105" fmla="*/ 1457864 w 1932523"/>
                <a:gd name="connsiteY105" fmla="*/ 871268 h 3080878"/>
                <a:gd name="connsiteX106" fmla="*/ 1466491 w 1932523"/>
                <a:gd name="connsiteY106" fmla="*/ 845389 h 3080878"/>
                <a:gd name="connsiteX107" fmla="*/ 1449238 w 1932523"/>
                <a:gd name="connsiteY107" fmla="*/ 819510 h 3080878"/>
                <a:gd name="connsiteX108" fmla="*/ 1397480 w 1932523"/>
                <a:gd name="connsiteY108" fmla="*/ 785004 h 3080878"/>
                <a:gd name="connsiteX109" fmla="*/ 1388853 w 1932523"/>
                <a:gd name="connsiteY109" fmla="*/ 759125 h 3080878"/>
                <a:gd name="connsiteX110" fmla="*/ 1371600 w 1932523"/>
                <a:gd name="connsiteY110" fmla="*/ 733246 h 3080878"/>
                <a:gd name="connsiteX111" fmla="*/ 1362974 w 1932523"/>
                <a:gd name="connsiteY111" fmla="*/ 690113 h 3080878"/>
                <a:gd name="connsiteX112" fmla="*/ 1345721 w 1932523"/>
                <a:gd name="connsiteY112" fmla="*/ 655608 h 3080878"/>
                <a:gd name="connsiteX113" fmla="*/ 1311215 w 1932523"/>
                <a:gd name="connsiteY113" fmla="*/ 577970 h 3080878"/>
                <a:gd name="connsiteX114" fmla="*/ 1285336 w 1932523"/>
                <a:gd name="connsiteY114" fmla="*/ 526212 h 3080878"/>
                <a:gd name="connsiteX115" fmla="*/ 1259457 w 1932523"/>
                <a:gd name="connsiteY115" fmla="*/ 474453 h 3080878"/>
                <a:gd name="connsiteX116" fmla="*/ 1224951 w 1932523"/>
                <a:gd name="connsiteY116" fmla="*/ 465827 h 3080878"/>
                <a:gd name="connsiteX117" fmla="*/ 1112808 w 1932523"/>
                <a:gd name="connsiteY117" fmla="*/ 448574 h 3080878"/>
                <a:gd name="connsiteX118" fmla="*/ 1086929 w 1932523"/>
                <a:gd name="connsiteY118" fmla="*/ 422695 h 3080878"/>
                <a:gd name="connsiteX119" fmla="*/ 1061049 w 1932523"/>
                <a:gd name="connsiteY119" fmla="*/ 336430 h 3080878"/>
                <a:gd name="connsiteX120" fmla="*/ 1052423 w 1932523"/>
                <a:gd name="connsiteY120" fmla="*/ 310551 h 3080878"/>
                <a:gd name="connsiteX121" fmla="*/ 1026544 w 1932523"/>
                <a:gd name="connsiteY121" fmla="*/ 284672 h 3080878"/>
                <a:gd name="connsiteX122" fmla="*/ 1095555 w 1932523"/>
                <a:gd name="connsiteY122" fmla="*/ 241540 h 3080878"/>
                <a:gd name="connsiteX123" fmla="*/ 1121434 w 1932523"/>
                <a:gd name="connsiteY123" fmla="*/ 232913 h 3080878"/>
                <a:gd name="connsiteX124" fmla="*/ 1155940 w 1932523"/>
                <a:gd name="connsiteY124" fmla="*/ 172529 h 3080878"/>
                <a:gd name="connsiteX125" fmla="*/ 1164566 w 1932523"/>
                <a:gd name="connsiteY125" fmla="*/ 146649 h 3080878"/>
                <a:gd name="connsiteX126" fmla="*/ 1147314 w 1932523"/>
                <a:gd name="connsiteY126" fmla="*/ 60385 h 3080878"/>
                <a:gd name="connsiteX127" fmla="*/ 1121434 w 1932523"/>
                <a:gd name="connsiteY127" fmla="*/ 34506 h 3080878"/>
                <a:gd name="connsiteX128" fmla="*/ 1069676 w 1932523"/>
                <a:gd name="connsiteY128" fmla="*/ 0 h 3080878"/>
                <a:gd name="connsiteX129" fmla="*/ 1009291 w 1932523"/>
                <a:gd name="connsiteY129" fmla="*/ 60385 h 3080878"/>
                <a:gd name="connsiteX130" fmla="*/ 957532 w 1932523"/>
                <a:gd name="connsiteY130" fmla="*/ 138023 h 3080878"/>
                <a:gd name="connsiteX131" fmla="*/ 931653 w 1932523"/>
                <a:gd name="connsiteY131" fmla="*/ 155276 h 3080878"/>
                <a:gd name="connsiteX132" fmla="*/ 836763 w 1932523"/>
                <a:gd name="connsiteY132" fmla="*/ 129396 h 3080878"/>
                <a:gd name="connsiteX133" fmla="*/ 776378 w 1932523"/>
                <a:gd name="connsiteY133" fmla="*/ 155276 h 3080878"/>
                <a:gd name="connsiteX134" fmla="*/ 741872 w 1932523"/>
                <a:gd name="connsiteY134" fmla="*/ 189781 h 3080878"/>
                <a:gd name="connsiteX135" fmla="*/ 707366 w 1932523"/>
                <a:gd name="connsiteY135" fmla="*/ 198408 h 3080878"/>
                <a:gd name="connsiteX136" fmla="*/ 655608 w 1932523"/>
                <a:gd name="connsiteY136" fmla="*/ 215661 h 3080878"/>
                <a:gd name="connsiteX137" fmla="*/ 664234 w 1932523"/>
                <a:gd name="connsiteY137" fmla="*/ 250166 h 3080878"/>
                <a:gd name="connsiteX138" fmla="*/ 698740 w 1932523"/>
                <a:gd name="connsiteY138" fmla="*/ 293298 h 3080878"/>
                <a:gd name="connsiteX139" fmla="*/ 690114 w 1932523"/>
                <a:gd name="connsiteY139" fmla="*/ 327804 h 3080878"/>
                <a:gd name="connsiteX140" fmla="*/ 664234 w 1932523"/>
                <a:gd name="connsiteY140" fmla="*/ 336430 h 3080878"/>
                <a:gd name="connsiteX141" fmla="*/ 586597 w 1932523"/>
                <a:gd name="connsiteY141" fmla="*/ 353683 h 3080878"/>
                <a:gd name="connsiteX142" fmla="*/ 560717 w 1932523"/>
                <a:gd name="connsiteY142" fmla="*/ 379562 h 3080878"/>
                <a:gd name="connsiteX143" fmla="*/ 552091 w 1932523"/>
                <a:gd name="connsiteY143" fmla="*/ 439947 h 3080878"/>
                <a:gd name="connsiteX144" fmla="*/ 422695 w 1932523"/>
                <a:gd name="connsiteY144" fmla="*/ 448574 h 3080878"/>
                <a:gd name="connsiteX145" fmla="*/ 431321 w 1932523"/>
                <a:gd name="connsiteY145" fmla="*/ 474453 h 3080878"/>
                <a:gd name="connsiteX146" fmla="*/ 457200 w 1932523"/>
                <a:gd name="connsiteY146" fmla="*/ 491706 h 3080878"/>
                <a:gd name="connsiteX147" fmla="*/ 448574 w 1932523"/>
                <a:gd name="connsiteY147" fmla="*/ 534838 h 3080878"/>
                <a:gd name="connsiteX148" fmla="*/ 422695 w 1932523"/>
                <a:gd name="connsiteY148" fmla="*/ 586596 h 3080878"/>
                <a:gd name="connsiteX149" fmla="*/ 362310 w 1932523"/>
                <a:gd name="connsiteY149" fmla="*/ 603849 h 3080878"/>
                <a:gd name="connsiteX150" fmla="*/ 284672 w 1932523"/>
                <a:gd name="connsiteY150" fmla="*/ 629729 h 3080878"/>
                <a:gd name="connsiteX151" fmla="*/ 258793 w 1932523"/>
                <a:gd name="connsiteY151" fmla="*/ 638355 h 3080878"/>
                <a:gd name="connsiteX152" fmla="*/ 232914 w 1932523"/>
                <a:gd name="connsiteY152" fmla="*/ 646981 h 3080878"/>
                <a:gd name="connsiteX153" fmla="*/ 181155 w 1932523"/>
                <a:gd name="connsiteY153" fmla="*/ 698740 h 3080878"/>
                <a:gd name="connsiteX154" fmla="*/ 129397 w 1932523"/>
                <a:gd name="connsiteY154" fmla="*/ 741872 h 3080878"/>
                <a:gd name="connsiteX155" fmla="*/ 94891 w 1932523"/>
                <a:gd name="connsiteY155" fmla="*/ 750498 h 3080878"/>
                <a:gd name="connsiteX156" fmla="*/ 43132 w 1932523"/>
                <a:gd name="connsiteY156" fmla="*/ 767751 h 3080878"/>
                <a:gd name="connsiteX157" fmla="*/ 0 w 1932523"/>
                <a:gd name="connsiteY157" fmla="*/ 854015 h 3080878"/>
                <a:gd name="connsiteX158" fmla="*/ 34506 w 1932523"/>
                <a:gd name="connsiteY158" fmla="*/ 966159 h 3080878"/>
                <a:gd name="connsiteX159" fmla="*/ 60385 w 1932523"/>
                <a:gd name="connsiteY159" fmla="*/ 974785 h 3080878"/>
                <a:gd name="connsiteX160" fmla="*/ 86264 w 1932523"/>
                <a:gd name="connsiteY160" fmla="*/ 1000664 h 3080878"/>
                <a:gd name="connsiteX161" fmla="*/ 86264 w 1932523"/>
                <a:gd name="connsiteY161" fmla="*/ 1112808 h 3080878"/>
                <a:gd name="connsiteX162" fmla="*/ 69012 w 1932523"/>
                <a:gd name="connsiteY162" fmla="*/ 1164566 h 3080878"/>
                <a:gd name="connsiteX163" fmla="*/ 51759 w 1932523"/>
                <a:gd name="connsiteY163" fmla="*/ 1224951 h 3080878"/>
                <a:gd name="connsiteX164" fmla="*/ 60385 w 1932523"/>
                <a:gd name="connsiteY164" fmla="*/ 1293962 h 3080878"/>
                <a:gd name="connsiteX165" fmla="*/ 112144 w 1932523"/>
                <a:gd name="connsiteY165" fmla="*/ 1337095 h 3080878"/>
                <a:gd name="connsiteX166" fmla="*/ 129397 w 1932523"/>
                <a:gd name="connsiteY166" fmla="*/ 1362974 h 3080878"/>
                <a:gd name="connsiteX167" fmla="*/ 207034 w 1932523"/>
                <a:gd name="connsiteY167" fmla="*/ 1362974 h 3080878"/>
                <a:gd name="connsiteX168" fmla="*/ 241540 w 1932523"/>
                <a:gd name="connsiteY168" fmla="*/ 1371600 h 3080878"/>
                <a:gd name="connsiteX169" fmla="*/ 207034 w 1932523"/>
                <a:gd name="connsiteY169" fmla="*/ 1440612 h 3080878"/>
                <a:gd name="connsiteX170" fmla="*/ 181155 w 1932523"/>
                <a:gd name="connsiteY170" fmla="*/ 1449238 h 3080878"/>
                <a:gd name="connsiteX171" fmla="*/ 172529 w 1932523"/>
                <a:gd name="connsiteY171" fmla="*/ 1526876 h 3080878"/>
                <a:gd name="connsiteX172" fmla="*/ 198408 w 1932523"/>
                <a:gd name="connsiteY172" fmla="*/ 1544129 h 3080878"/>
                <a:gd name="connsiteX173" fmla="*/ 224287 w 1932523"/>
                <a:gd name="connsiteY173" fmla="*/ 1552755 h 3080878"/>
                <a:gd name="connsiteX174" fmla="*/ 250166 w 1932523"/>
                <a:gd name="connsiteY174" fmla="*/ 1578634 h 3080878"/>
                <a:gd name="connsiteX175" fmla="*/ 284672 w 1932523"/>
                <a:gd name="connsiteY175" fmla="*/ 1630393 h 3080878"/>
                <a:gd name="connsiteX176" fmla="*/ 293298 w 1932523"/>
                <a:gd name="connsiteY176" fmla="*/ 1656272 h 3080878"/>
                <a:gd name="connsiteX177" fmla="*/ 388189 w 1932523"/>
                <a:gd name="connsiteY177" fmla="*/ 1664898 h 3080878"/>
                <a:gd name="connsiteX178" fmla="*/ 414068 w 1932523"/>
                <a:gd name="connsiteY178" fmla="*/ 1639019 h 3080878"/>
                <a:gd name="connsiteX179" fmla="*/ 439947 w 1932523"/>
                <a:gd name="connsiteY179" fmla="*/ 1630393 h 3080878"/>
                <a:gd name="connsiteX180" fmla="*/ 457200 w 1932523"/>
                <a:gd name="connsiteY180" fmla="*/ 1656272 h 3080878"/>
                <a:gd name="connsiteX181" fmla="*/ 465827 w 1932523"/>
                <a:gd name="connsiteY181" fmla="*/ 1682151 h 3080878"/>
                <a:gd name="connsiteX182" fmla="*/ 465827 w 1932523"/>
                <a:gd name="connsiteY182" fmla="*/ 1673525 h 308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932523" h="3080878">
                  <a:moveTo>
                    <a:pt x="465827" y="1673525"/>
                  </a:moveTo>
                  <a:cubicBezTo>
                    <a:pt x="470140" y="1679276"/>
                    <a:pt x="479850" y="1704801"/>
                    <a:pt x="491706" y="1716657"/>
                  </a:cubicBezTo>
                  <a:cubicBezTo>
                    <a:pt x="498136" y="1723087"/>
                    <a:pt x="512300" y="1717884"/>
                    <a:pt x="517585" y="1725283"/>
                  </a:cubicBezTo>
                  <a:cubicBezTo>
                    <a:pt x="560296" y="1785078"/>
                    <a:pt x="512106" y="1762936"/>
                    <a:pt x="552091" y="1802921"/>
                  </a:cubicBezTo>
                  <a:cubicBezTo>
                    <a:pt x="559422" y="1810252"/>
                    <a:pt x="569344" y="1814423"/>
                    <a:pt x="577970" y="1820174"/>
                  </a:cubicBezTo>
                  <a:cubicBezTo>
                    <a:pt x="598484" y="1881713"/>
                    <a:pt x="569395" y="1807308"/>
                    <a:pt x="612476" y="1871932"/>
                  </a:cubicBezTo>
                  <a:cubicBezTo>
                    <a:pt x="617520" y="1879498"/>
                    <a:pt x="617035" y="1889679"/>
                    <a:pt x="621102" y="1897812"/>
                  </a:cubicBezTo>
                  <a:cubicBezTo>
                    <a:pt x="625738" y="1907085"/>
                    <a:pt x="632604" y="1915065"/>
                    <a:pt x="638355" y="1923691"/>
                  </a:cubicBezTo>
                  <a:cubicBezTo>
                    <a:pt x="635480" y="1935193"/>
                    <a:pt x="637135" y="1948938"/>
                    <a:pt x="629729" y="1958196"/>
                  </a:cubicBezTo>
                  <a:cubicBezTo>
                    <a:pt x="624048" y="1965297"/>
                    <a:pt x="611982" y="1962756"/>
                    <a:pt x="603849" y="1966823"/>
                  </a:cubicBezTo>
                  <a:cubicBezTo>
                    <a:pt x="594576" y="1971460"/>
                    <a:pt x="586596" y="1978325"/>
                    <a:pt x="577970" y="1984076"/>
                  </a:cubicBezTo>
                  <a:cubicBezTo>
                    <a:pt x="577428" y="1992213"/>
                    <a:pt x="558820" y="2148013"/>
                    <a:pt x="577970" y="2182483"/>
                  </a:cubicBezTo>
                  <a:cubicBezTo>
                    <a:pt x="583728" y="2192847"/>
                    <a:pt x="600974" y="2188234"/>
                    <a:pt x="612476" y="2191110"/>
                  </a:cubicBezTo>
                  <a:cubicBezTo>
                    <a:pt x="629730" y="2185358"/>
                    <a:pt x="646980" y="2173856"/>
                    <a:pt x="664234" y="2191110"/>
                  </a:cubicBezTo>
                  <a:cubicBezTo>
                    <a:pt x="670664" y="2197540"/>
                    <a:pt x="668445" y="2209040"/>
                    <a:pt x="672861" y="2216989"/>
                  </a:cubicBezTo>
                  <a:cubicBezTo>
                    <a:pt x="682931" y="2235115"/>
                    <a:pt x="707366" y="2268747"/>
                    <a:pt x="707366" y="2268747"/>
                  </a:cubicBezTo>
                  <a:cubicBezTo>
                    <a:pt x="704491" y="2277374"/>
                    <a:pt x="702807" y="2286494"/>
                    <a:pt x="698740" y="2294627"/>
                  </a:cubicBezTo>
                  <a:cubicBezTo>
                    <a:pt x="665294" y="2361520"/>
                    <a:pt x="694544" y="2281334"/>
                    <a:pt x="672861" y="2346385"/>
                  </a:cubicBezTo>
                  <a:cubicBezTo>
                    <a:pt x="681487" y="2355011"/>
                    <a:pt x="688148" y="2366211"/>
                    <a:pt x="698740" y="2372264"/>
                  </a:cubicBezTo>
                  <a:cubicBezTo>
                    <a:pt x="709034" y="2378146"/>
                    <a:pt x="721846" y="2377634"/>
                    <a:pt x="733246" y="2380891"/>
                  </a:cubicBezTo>
                  <a:cubicBezTo>
                    <a:pt x="741989" y="2383389"/>
                    <a:pt x="750499" y="2386642"/>
                    <a:pt x="759125" y="2389517"/>
                  </a:cubicBezTo>
                  <a:cubicBezTo>
                    <a:pt x="780806" y="2454564"/>
                    <a:pt x="751559" y="2374386"/>
                    <a:pt x="785004" y="2441276"/>
                  </a:cubicBezTo>
                  <a:cubicBezTo>
                    <a:pt x="789070" y="2449409"/>
                    <a:pt x="788586" y="2459589"/>
                    <a:pt x="793630" y="2467155"/>
                  </a:cubicBezTo>
                  <a:cubicBezTo>
                    <a:pt x="812092" y="2494847"/>
                    <a:pt x="818258" y="2492617"/>
                    <a:pt x="845389" y="2501661"/>
                  </a:cubicBezTo>
                  <a:cubicBezTo>
                    <a:pt x="864877" y="2560128"/>
                    <a:pt x="842817" y="2488802"/>
                    <a:pt x="862642" y="2587925"/>
                  </a:cubicBezTo>
                  <a:cubicBezTo>
                    <a:pt x="864425" y="2596841"/>
                    <a:pt x="865588" y="2606704"/>
                    <a:pt x="871268" y="2613804"/>
                  </a:cubicBezTo>
                  <a:cubicBezTo>
                    <a:pt x="883431" y="2629008"/>
                    <a:pt x="905978" y="2634000"/>
                    <a:pt x="923027" y="2639683"/>
                  </a:cubicBezTo>
                  <a:cubicBezTo>
                    <a:pt x="931653" y="2648309"/>
                    <a:pt x="939534" y="2657752"/>
                    <a:pt x="948906" y="2665562"/>
                  </a:cubicBezTo>
                  <a:cubicBezTo>
                    <a:pt x="956871" y="2672199"/>
                    <a:pt x="967454" y="2675484"/>
                    <a:pt x="974785" y="2682815"/>
                  </a:cubicBezTo>
                  <a:cubicBezTo>
                    <a:pt x="982116" y="2690146"/>
                    <a:pt x="986287" y="2700068"/>
                    <a:pt x="992038" y="2708695"/>
                  </a:cubicBezTo>
                  <a:cubicBezTo>
                    <a:pt x="1017917" y="2705819"/>
                    <a:pt x="1044415" y="2706383"/>
                    <a:pt x="1069676" y="2700068"/>
                  </a:cubicBezTo>
                  <a:cubicBezTo>
                    <a:pt x="1143011" y="2681734"/>
                    <a:pt x="1035528" y="2670809"/>
                    <a:pt x="1138687" y="2691442"/>
                  </a:cubicBezTo>
                  <a:lnTo>
                    <a:pt x="1155940" y="2743200"/>
                  </a:lnTo>
                  <a:cubicBezTo>
                    <a:pt x="1162497" y="2762871"/>
                    <a:pt x="1190446" y="2794959"/>
                    <a:pt x="1190446" y="2794959"/>
                  </a:cubicBezTo>
                  <a:cubicBezTo>
                    <a:pt x="1193321" y="2806461"/>
                    <a:pt x="1197123" y="2817770"/>
                    <a:pt x="1199072" y="2829464"/>
                  </a:cubicBezTo>
                  <a:cubicBezTo>
                    <a:pt x="1202883" y="2852332"/>
                    <a:pt x="1192611" y="2880874"/>
                    <a:pt x="1207698" y="2898476"/>
                  </a:cubicBezTo>
                  <a:cubicBezTo>
                    <a:pt x="1217240" y="2909608"/>
                    <a:pt x="1236453" y="2892725"/>
                    <a:pt x="1250830" y="2889849"/>
                  </a:cubicBezTo>
                  <a:cubicBezTo>
                    <a:pt x="1259457" y="2884098"/>
                    <a:pt x="1271215" y="2881388"/>
                    <a:pt x="1276710" y="2872596"/>
                  </a:cubicBezTo>
                  <a:cubicBezTo>
                    <a:pt x="1319086" y="2804796"/>
                    <a:pt x="1265587" y="2830296"/>
                    <a:pt x="1319842" y="2812212"/>
                  </a:cubicBezTo>
                  <a:cubicBezTo>
                    <a:pt x="1325593" y="2820838"/>
                    <a:pt x="1332458" y="2828818"/>
                    <a:pt x="1337095" y="2838091"/>
                  </a:cubicBezTo>
                  <a:cubicBezTo>
                    <a:pt x="1341161" y="2846224"/>
                    <a:pt x="1336719" y="2862684"/>
                    <a:pt x="1345721" y="2863970"/>
                  </a:cubicBezTo>
                  <a:cubicBezTo>
                    <a:pt x="1371084" y="2867593"/>
                    <a:pt x="1403003" y="2843035"/>
                    <a:pt x="1423359" y="2829464"/>
                  </a:cubicBezTo>
                  <a:cubicBezTo>
                    <a:pt x="1431985" y="2832340"/>
                    <a:pt x="1442808" y="2831661"/>
                    <a:pt x="1449238" y="2838091"/>
                  </a:cubicBezTo>
                  <a:cubicBezTo>
                    <a:pt x="1455668" y="2844521"/>
                    <a:pt x="1457002" y="2854918"/>
                    <a:pt x="1457864" y="2863970"/>
                  </a:cubicBezTo>
                  <a:cubicBezTo>
                    <a:pt x="1462779" y="2915575"/>
                    <a:pt x="1455812" y="2968519"/>
                    <a:pt x="1466491" y="3019246"/>
                  </a:cubicBezTo>
                  <a:cubicBezTo>
                    <a:pt x="1468364" y="3028144"/>
                    <a:pt x="1483401" y="3026377"/>
                    <a:pt x="1492370" y="3027872"/>
                  </a:cubicBezTo>
                  <a:cubicBezTo>
                    <a:pt x="1518054" y="3032153"/>
                    <a:pt x="1544129" y="3033623"/>
                    <a:pt x="1570008" y="3036498"/>
                  </a:cubicBezTo>
                  <a:cubicBezTo>
                    <a:pt x="1572710" y="3044606"/>
                    <a:pt x="1581560" y="3088812"/>
                    <a:pt x="1604514" y="3079630"/>
                  </a:cubicBezTo>
                  <a:cubicBezTo>
                    <a:pt x="1616453" y="3074854"/>
                    <a:pt x="1616990" y="3057064"/>
                    <a:pt x="1621766" y="3045125"/>
                  </a:cubicBezTo>
                  <a:cubicBezTo>
                    <a:pt x="1628520" y="3028239"/>
                    <a:pt x="1633268" y="3010619"/>
                    <a:pt x="1639019" y="2993366"/>
                  </a:cubicBezTo>
                  <a:cubicBezTo>
                    <a:pt x="1645920" y="2972664"/>
                    <a:pt x="1663749" y="2959435"/>
                    <a:pt x="1682151" y="2950234"/>
                  </a:cubicBezTo>
                  <a:cubicBezTo>
                    <a:pt x="1690284" y="2946168"/>
                    <a:pt x="1699404" y="2944483"/>
                    <a:pt x="1708030" y="2941608"/>
                  </a:cubicBezTo>
                  <a:cubicBezTo>
                    <a:pt x="1716657" y="2932982"/>
                    <a:pt x="1727143" y="2925880"/>
                    <a:pt x="1733910" y="2915729"/>
                  </a:cubicBezTo>
                  <a:cubicBezTo>
                    <a:pt x="1738954" y="2908163"/>
                    <a:pt x="1736856" y="2896950"/>
                    <a:pt x="1742536" y="2889849"/>
                  </a:cubicBezTo>
                  <a:cubicBezTo>
                    <a:pt x="1749012" y="2881753"/>
                    <a:pt x="1760450" y="2879233"/>
                    <a:pt x="1768415" y="2872596"/>
                  </a:cubicBezTo>
                  <a:cubicBezTo>
                    <a:pt x="1777787" y="2864786"/>
                    <a:pt x="1784665" y="2854207"/>
                    <a:pt x="1794295" y="2846717"/>
                  </a:cubicBezTo>
                  <a:cubicBezTo>
                    <a:pt x="1810662" y="2833987"/>
                    <a:pt x="1846053" y="2812212"/>
                    <a:pt x="1846053" y="2812212"/>
                  </a:cubicBezTo>
                  <a:cubicBezTo>
                    <a:pt x="1858784" y="2793116"/>
                    <a:pt x="1869259" y="2773737"/>
                    <a:pt x="1889185" y="2760453"/>
                  </a:cubicBezTo>
                  <a:cubicBezTo>
                    <a:pt x="1896751" y="2755409"/>
                    <a:pt x="1906438" y="2754702"/>
                    <a:pt x="1915064" y="2751827"/>
                  </a:cubicBezTo>
                  <a:cubicBezTo>
                    <a:pt x="1920815" y="2743200"/>
                    <a:pt x="1934350" y="2736114"/>
                    <a:pt x="1932317" y="2725947"/>
                  </a:cubicBezTo>
                  <a:cubicBezTo>
                    <a:pt x="1930284" y="2715781"/>
                    <a:pt x="1916782" y="2709385"/>
                    <a:pt x="1906438" y="2708695"/>
                  </a:cubicBezTo>
                  <a:cubicBezTo>
                    <a:pt x="1871889" y="2706392"/>
                    <a:pt x="1837427" y="2714446"/>
                    <a:pt x="1802921" y="2717321"/>
                  </a:cubicBezTo>
                  <a:cubicBezTo>
                    <a:pt x="1736050" y="2709891"/>
                    <a:pt x="1731336" y="2729428"/>
                    <a:pt x="1708030" y="2682815"/>
                  </a:cubicBezTo>
                  <a:cubicBezTo>
                    <a:pt x="1703964" y="2674682"/>
                    <a:pt x="1702279" y="2665562"/>
                    <a:pt x="1699404" y="2656936"/>
                  </a:cubicBezTo>
                  <a:cubicBezTo>
                    <a:pt x="1720479" y="2530480"/>
                    <a:pt x="1688378" y="2661255"/>
                    <a:pt x="1733910" y="2579298"/>
                  </a:cubicBezTo>
                  <a:cubicBezTo>
                    <a:pt x="1742742" y="2563401"/>
                    <a:pt x="1751163" y="2527540"/>
                    <a:pt x="1751163" y="2527540"/>
                  </a:cubicBezTo>
                  <a:cubicBezTo>
                    <a:pt x="1745412" y="2518914"/>
                    <a:pt x="1741241" y="2508992"/>
                    <a:pt x="1733910" y="2501661"/>
                  </a:cubicBezTo>
                  <a:cubicBezTo>
                    <a:pt x="1717188" y="2484939"/>
                    <a:pt x="1703199" y="2482797"/>
                    <a:pt x="1682151" y="2475781"/>
                  </a:cubicBezTo>
                  <a:cubicBezTo>
                    <a:pt x="1676400" y="2464279"/>
                    <a:pt x="1665966" y="2454091"/>
                    <a:pt x="1664898" y="2441276"/>
                  </a:cubicBezTo>
                  <a:cubicBezTo>
                    <a:pt x="1662973" y="2418173"/>
                    <a:pt x="1669714" y="2395132"/>
                    <a:pt x="1673525" y="2372264"/>
                  </a:cubicBezTo>
                  <a:cubicBezTo>
                    <a:pt x="1677871" y="2346187"/>
                    <a:pt x="1691733" y="2309013"/>
                    <a:pt x="1699404" y="2286000"/>
                  </a:cubicBezTo>
                  <a:cubicBezTo>
                    <a:pt x="1702683" y="2276164"/>
                    <a:pt x="1710906" y="2268747"/>
                    <a:pt x="1716657" y="2260121"/>
                  </a:cubicBezTo>
                  <a:cubicBezTo>
                    <a:pt x="1713781" y="2242868"/>
                    <a:pt x="1717300" y="2223194"/>
                    <a:pt x="1708030" y="2208362"/>
                  </a:cubicBezTo>
                  <a:cubicBezTo>
                    <a:pt x="1701215" y="2197457"/>
                    <a:pt x="1679276" y="2202612"/>
                    <a:pt x="1673525" y="2191110"/>
                  </a:cubicBezTo>
                  <a:cubicBezTo>
                    <a:pt x="1668223" y="2180506"/>
                    <a:pt x="1678894" y="2168004"/>
                    <a:pt x="1682151" y="2156604"/>
                  </a:cubicBezTo>
                  <a:cubicBezTo>
                    <a:pt x="1691393" y="2124258"/>
                    <a:pt x="1692660" y="2133313"/>
                    <a:pt x="1699404" y="2096219"/>
                  </a:cubicBezTo>
                  <a:cubicBezTo>
                    <a:pt x="1715262" y="2008995"/>
                    <a:pt x="1698941" y="2063100"/>
                    <a:pt x="1716657" y="2009955"/>
                  </a:cubicBezTo>
                  <a:cubicBezTo>
                    <a:pt x="1707613" y="1982824"/>
                    <a:pt x="1709843" y="1976658"/>
                    <a:pt x="1682151" y="1958196"/>
                  </a:cubicBezTo>
                  <a:cubicBezTo>
                    <a:pt x="1674585" y="1953152"/>
                    <a:pt x="1664898" y="1952445"/>
                    <a:pt x="1656272" y="1949570"/>
                  </a:cubicBezTo>
                  <a:cubicBezTo>
                    <a:pt x="1643651" y="1873840"/>
                    <a:pt x="1642834" y="1895085"/>
                    <a:pt x="1656272" y="1794295"/>
                  </a:cubicBezTo>
                  <a:cubicBezTo>
                    <a:pt x="1657474" y="1785282"/>
                    <a:pt x="1660482" y="1776364"/>
                    <a:pt x="1664898" y="1768415"/>
                  </a:cubicBezTo>
                  <a:cubicBezTo>
                    <a:pt x="1674968" y="1750289"/>
                    <a:pt x="1699404" y="1716657"/>
                    <a:pt x="1699404" y="1716657"/>
                  </a:cubicBezTo>
                  <a:cubicBezTo>
                    <a:pt x="1690778" y="1710906"/>
                    <a:pt x="1682999" y="1703615"/>
                    <a:pt x="1673525" y="1699404"/>
                  </a:cubicBezTo>
                  <a:cubicBezTo>
                    <a:pt x="1656906" y="1692018"/>
                    <a:pt x="1621766" y="1682151"/>
                    <a:pt x="1621766" y="1682151"/>
                  </a:cubicBezTo>
                  <a:cubicBezTo>
                    <a:pt x="1613140" y="1673525"/>
                    <a:pt x="1605259" y="1664082"/>
                    <a:pt x="1595887" y="1656272"/>
                  </a:cubicBezTo>
                  <a:cubicBezTo>
                    <a:pt x="1587922" y="1649635"/>
                    <a:pt x="1577339" y="1646350"/>
                    <a:pt x="1570008" y="1639019"/>
                  </a:cubicBezTo>
                  <a:cubicBezTo>
                    <a:pt x="1512499" y="1581510"/>
                    <a:pt x="1595887" y="1641895"/>
                    <a:pt x="1526876" y="1595887"/>
                  </a:cubicBezTo>
                  <a:cubicBezTo>
                    <a:pt x="1465219" y="1503403"/>
                    <a:pt x="1561241" y="1643768"/>
                    <a:pt x="1483744" y="1544129"/>
                  </a:cubicBezTo>
                  <a:cubicBezTo>
                    <a:pt x="1471014" y="1527761"/>
                    <a:pt x="1449238" y="1492370"/>
                    <a:pt x="1449238" y="1492370"/>
                  </a:cubicBezTo>
                  <a:cubicBezTo>
                    <a:pt x="1433499" y="1445153"/>
                    <a:pt x="1436223" y="1482079"/>
                    <a:pt x="1466491" y="1457864"/>
                  </a:cubicBezTo>
                  <a:cubicBezTo>
                    <a:pt x="1474587" y="1451387"/>
                    <a:pt x="1477993" y="1440611"/>
                    <a:pt x="1483744" y="1431985"/>
                  </a:cubicBezTo>
                  <a:cubicBezTo>
                    <a:pt x="1490806" y="1403734"/>
                    <a:pt x="1505185" y="1364661"/>
                    <a:pt x="1483744" y="1337095"/>
                  </a:cubicBezTo>
                  <a:cubicBezTo>
                    <a:pt x="1469279" y="1318497"/>
                    <a:pt x="1361296" y="1311987"/>
                    <a:pt x="1354347" y="1311215"/>
                  </a:cubicBezTo>
                  <a:cubicBezTo>
                    <a:pt x="1342845" y="1305464"/>
                    <a:pt x="1331662" y="1299028"/>
                    <a:pt x="1319842" y="1293962"/>
                  </a:cubicBezTo>
                  <a:cubicBezTo>
                    <a:pt x="1311484" y="1290380"/>
                    <a:pt x="1301063" y="1291016"/>
                    <a:pt x="1293963" y="1285336"/>
                  </a:cubicBezTo>
                  <a:cubicBezTo>
                    <a:pt x="1278761" y="1273175"/>
                    <a:pt x="1273766" y="1250626"/>
                    <a:pt x="1268083" y="1233578"/>
                  </a:cubicBezTo>
                  <a:cubicBezTo>
                    <a:pt x="1265208" y="1199072"/>
                    <a:pt x="1273335" y="1161783"/>
                    <a:pt x="1259457" y="1130061"/>
                  </a:cubicBezTo>
                  <a:cubicBezTo>
                    <a:pt x="1246013" y="1099331"/>
                    <a:pt x="1200268" y="1094665"/>
                    <a:pt x="1173193" y="1086929"/>
                  </a:cubicBezTo>
                  <a:cubicBezTo>
                    <a:pt x="1164450" y="1084431"/>
                    <a:pt x="1155940" y="1081178"/>
                    <a:pt x="1147314" y="1078302"/>
                  </a:cubicBezTo>
                  <a:cubicBezTo>
                    <a:pt x="1157766" y="1036492"/>
                    <a:pt x="1151677" y="1027965"/>
                    <a:pt x="1207698" y="1009291"/>
                  </a:cubicBezTo>
                  <a:lnTo>
                    <a:pt x="1259457" y="992038"/>
                  </a:lnTo>
                  <a:cubicBezTo>
                    <a:pt x="1268083" y="986287"/>
                    <a:pt x="1278859" y="982881"/>
                    <a:pt x="1285336" y="974785"/>
                  </a:cubicBezTo>
                  <a:cubicBezTo>
                    <a:pt x="1291016" y="967685"/>
                    <a:pt x="1288919" y="956472"/>
                    <a:pt x="1293963" y="948906"/>
                  </a:cubicBezTo>
                  <a:cubicBezTo>
                    <a:pt x="1300381" y="939279"/>
                    <a:pt x="1332460" y="909752"/>
                    <a:pt x="1345721" y="905774"/>
                  </a:cubicBezTo>
                  <a:cubicBezTo>
                    <a:pt x="1365196" y="899931"/>
                    <a:pt x="1385978" y="900023"/>
                    <a:pt x="1406106" y="897147"/>
                  </a:cubicBezTo>
                  <a:cubicBezTo>
                    <a:pt x="1423155" y="891464"/>
                    <a:pt x="1445701" y="886471"/>
                    <a:pt x="1457864" y="871268"/>
                  </a:cubicBezTo>
                  <a:cubicBezTo>
                    <a:pt x="1463544" y="864168"/>
                    <a:pt x="1463615" y="854015"/>
                    <a:pt x="1466491" y="845389"/>
                  </a:cubicBezTo>
                  <a:cubicBezTo>
                    <a:pt x="1460740" y="836763"/>
                    <a:pt x="1457040" y="826337"/>
                    <a:pt x="1449238" y="819510"/>
                  </a:cubicBezTo>
                  <a:cubicBezTo>
                    <a:pt x="1433633" y="805856"/>
                    <a:pt x="1397480" y="785004"/>
                    <a:pt x="1397480" y="785004"/>
                  </a:cubicBezTo>
                  <a:cubicBezTo>
                    <a:pt x="1394604" y="776378"/>
                    <a:pt x="1392920" y="767258"/>
                    <a:pt x="1388853" y="759125"/>
                  </a:cubicBezTo>
                  <a:cubicBezTo>
                    <a:pt x="1384216" y="749852"/>
                    <a:pt x="1375240" y="742954"/>
                    <a:pt x="1371600" y="733246"/>
                  </a:cubicBezTo>
                  <a:cubicBezTo>
                    <a:pt x="1366452" y="719517"/>
                    <a:pt x="1367611" y="704023"/>
                    <a:pt x="1362974" y="690113"/>
                  </a:cubicBezTo>
                  <a:cubicBezTo>
                    <a:pt x="1358908" y="677914"/>
                    <a:pt x="1350497" y="667548"/>
                    <a:pt x="1345721" y="655608"/>
                  </a:cubicBezTo>
                  <a:cubicBezTo>
                    <a:pt x="1314923" y="578614"/>
                    <a:pt x="1344409" y="627760"/>
                    <a:pt x="1311215" y="577970"/>
                  </a:cubicBezTo>
                  <a:cubicBezTo>
                    <a:pt x="1289532" y="512919"/>
                    <a:pt x="1318782" y="593105"/>
                    <a:pt x="1285336" y="526212"/>
                  </a:cubicBezTo>
                  <a:cubicBezTo>
                    <a:pt x="1276724" y="508988"/>
                    <a:pt x="1278000" y="486815"/>
                    <a:pt x="1259457" y="474453"/>
                  </a:cubicBezTo>
                  <a:cubicBezTo>
                    <a:pt x="1249592" y="467877"/>
                    <a:pt x="1236577" y="468152"/>
                    <a:pt x="1224951" y="465827"/>
                  </a:cubicBezTo>
                  <a:cubicBezTo>
                    <a:pt x="1195008" y="459838"/>
                    <a:pt x="1141833" y="452720"/>
                    <a:pt x="1112808" y="448574"/>
                  </a:cubicBezTo>
                  <a:cubicBezTo>
                    <a:pt x="1104182" y="439948"/>
                    <a:pt x="1092854" y="433359"/>
                    <a:pt x="1086929" y="422695"/>
                  </a:cubicBezTo>
                  <a:cubicBezTo>
                    <a:pt x="1074872" y="400993"/>
                    <a:pt x="1068255" y="361652"/>
                    <a:pt x="1061049" y="336430"/>
                  </a:cubicBezTo>
                  <a:cubicBezTo>
                    <a:pt x="1058551" y="327687"/>
                    <a:pt x="1057467" y="318117"/>
                    <a:pt x="1052423" y="310551"/>
                  </a:cubicBezTo>
                  <a:cubicBezTo>
                    <a:pt x="1045656" y="300400"/>
                    <a:pt x="1035170" y="293298"/>
                    <a:pt x="1026544" y="284672"/>
                  </a:cubicBezTo>
                  <a:cubicBezTo>
                    <a:pt x="1053885" y="243661"/>
                    <a:pt x="1033961" y="262072"/>
                    <a:pt x="1095555" y="241540"/>
                  </a:cubicBezTo>
                  <a:lnTo>
                    <a:pt x="1121434" y="232913"/>
                  </a:lnTo>
                  <a:cubicBezTo>
                    <a:pt x="1138760" y="206925"/>
                    <a:pt x="1142808" y="203171"/>
                    <a:pt x="1155940" y="172529"/>
                  </a:cubicBezTo>
                  <a:cubicBezTo>
                    <a:pt x="1159522" y="164171"/>
                    <a:pt x="1161691" y="155276"/>
                    <a:pt x="1164566" y="146649"/>
                  </a:cubicBezTo>
                  <a:cubicBezTo>
                    <a:pt x="1163836" y="141538"/>
                    <a:pt x="1158263" y="76809"/>
                    <a:pt x="1147314" y="60385"/>
                  </a:cubicBezTo>
                  <a:cubicBezTo>
                    <a:pt x="1140547" y="50234"/>
                    <a:pt x="1131064" y="41996"/>
                    <a:pt x="1121434" y="34506"/>
                  </a:cubicBezTo>
                  <a:cubicBezTo>
                    <a:pt x="1105067" y="21776"/>
                    <a:pt x="1069676" y="0"/>
                    <a:pt x="1069676" y="0"/>
                  </a:cubicBezTo>
                  <a:cubicBezTo>
                    <a:pt x="1024126" y="15185"/>
                    <a:pt x="1048841" y="1061"/>
                    <a:pt x="1009291" y="60385"/>
                  </a:cubicBezTo>
                  <a:lnTo>
                    <a:pt x="957532" y="138023"/>
                  </a:lnTo>
                  <a:cubicBezTo>
                    <a:pt x="951781" y="146649"/>
                    <a:pt x="940279" y="149525"/>
                    <a:pt x="931653" y="155276"/>
                  </a:cubicBezTo>
                  <a:cubicBezTo>
                    <a:pt x="853820" y="135818"/>
                    <a:pt x="885137" y="145522"/>
                    <a:pt x="836763" y="129396"/>
                  </a:cubicBezTo>
                  <a:cubicBezTo>
                    <a:pt x="816042" y="134576"/>
                    <a:pt x="791272" y="136659"/>
                    <a:pt x="776378" y="155276"/>
                  </a:cubicBezTo>
                  <a:cubicBezTo>
                    <a:pt x="745706" y="193616"/>
                    <a:pt x="795547" y="174445"/>
                    <a:pt x="741872" y="189781"/>
                  </a:cubicBezTo>
                  <a:cubicBezTo>
                    <a:pt x="730472" y="193038"/>
                    <a:pt x="718722" y="195001"/>
                    <a:pt x="707366" y="198408"/>
                  </a:cubicBezTo>
                  <a:cubicBezTo>
                    <a:pt x="689947" y="203634"/>
                    <a:pt x="655608" y="215661"/>
                    <a:pt x="655608" y="215661"/>
                  </a:cubicBezTo>
                  <a:cubicBezTo>
                    <a:pt x="658483" y="227163"/>
                    <a:pt x="657658" y="240302"/>
                    <a:pt x="664234" y="250166"/>
                  </a:cubicBezTo>
                  <a:cubicBezTo>
                    <a:pt x="716259" y="328201"/>
                    <a:pt x="670541" y="208699"/>
                    <a:pt x="698740" y="293298"/>
                  </a:cubicBezTo>
                  <a:cubicBezTo>
                    <a:pt x="695865" y="304800"/>
                    <a:pt x="697520" y="318546"/>
                    <a:pt x="690114" y="327804"/>
                  </a:cubicBezTo>
                  <a:cubicBezTo>
                    <a:pt x="684433" y="334905"/>
                    <a:pt x="673111" y="334457"/>
                    <a:pt x="664234" y="336430"/>
                  </a:cubicBezTo>
                  <a:cubicBezTo>
                    <a:pt x="573146" y="356672"/>
                    <a:pt x="644853" y="334265"/>
                    <a:pt x="586597" y="353683"/>
                  </a:cubicBezTo>
                  <a:cubicBezTo>
                    <a:pt x="577970" y="362309"/>
                    <a:pt x="565248" y="368235"/>
                    <a:pt x="560717" y="379562"/>
                  </a:cubicBezTo>
                  <a:cubicBezTo>
                    <a:pt x="553166" y="398440"/>
                    <a:pt x="570277" y="430854"/>
                    <a:pt x="552091" y="439947"/>
                  </a:cubicBezTo>
                  <a:cubicBezTo>
                    <a:pt x="513427" y="459279"/>
                    <a:pt x="465827" y="445698"/>
                    <a:pt x="422695" y="448574"/>
                  </a:cubicBezTo>
                  <a:cubicBezTo>
                    <a:pt x="425570" y="457200"/>
                    <a:pt x="425641" y="467353"/>
                    <a:pt x="431321" y="474453"/>
                  </a:cubicBezTo>
                  <a:cubicBezTo>
                    <a:pt x="437798" y="482549"/>
                    <a:pt x="454352" y="481737"/>
                    <a:pt x="457200" y="491706"/>
                  </a:cubicBezTo>
                  <a:cubicBezTo>
                    <a:pt x="461228" y="505804"/>
                    <a:pt x="452130" y="520614"/>
                    <a:pt x="448574" y="534838"/>
                  </a:cubicBezTo>
                  <a:cubicBezTo>
                    <a:pt x="444668" y="550463"/>
                    <a:pt x="435870" y="576056"/>
                    <a:pt x="422695" y="586596"/>
                  </a:cubicBezTo>
                  <a:cubicBezTo>
                    <a:pt x="416895" y="591236"/>
                    <a:pt x="364793" y="603104"/>
                    <a:pt x="362310" y="603849"/>
                  </a:cubicBezTo>
                  <a:cubicBezTo>
                    <a:pt x="362248" y="603867"/>
                    <a:pt x="297642" y="625405"/>
                    <a:pt x="284672" y="629729"/>
                  </a:cubicBezTo>
                  <a:lnTo>
                    <a:pt x="258793" y="638355"/>
                  </a:lnTo>
                  <a:lnTo>
                    <a:pt x="232914" y="646981"/>
                  </a:lnTo>
                  <a:lnTo>
                    <a:pt x="181155" y="698740"/>
                  </a:lnTo>
                  <a:cubicBezTo>
                    <a:pt x="165611" y="714284"/>
                    <a:pt x="150413" y="732865"/>
                    <a:pt x="129397" y="741872"/>
                  </a:cubicBezTo>
                  <a:cubicBezTo>
                    <a:pt x="118500" y="746542"/>
                    <a:pt x="106247" y="747091"/>
                    <a:pt x="94891" y="750498"/>
                  </a:cubicBezTo>
                  <a:cubicBezTo>
                    <a:pt x="77472" y="755724"/>
                    <a:pt x="43132" y="767751"/>
                    <a:pt x="43132" y="767751"/>
                  </a:cubicBezTo>
                  <a:cubicBezTo>
                    <a:pt x="2051" y="829375"/>
                    <a:pt x="13656" y="799394"/>
                    <a:pt x="0" y="854015"/>
                  </a:cubicBezTo>
                  <a:cubicBezTo>
                    <a:pt x="5922" y="913235"/>
                    <a:pt x="-10152" y="936386"/>
                    <a:pt x="34506" y="966159"/>
                  </a:cubicBezTo>
                  <a:cubicBezTo>
                    <a:pt x="42072" y="971203"/>
                    <a:pt x="51759" y="971910"/>
                    <a:pt x="60385" y="974785"/>
                  </a:cubicBezTo>
                  <a:cubicBezTo>
                    <a:pt x="69011" y="983411"/>
                    <a:pt x="79497" y="990513"/>
                    <a:pt x="86264" y="1000664"/>
                  </a:cubicBezTo>
                  <a:cubicBezTo>
                    <a:pt x="105881" y="1030090"/>
                    <a:pt x="89912" y="1093351"/>
                    <a:pt x="86264" y="1112808"/>
                  </a:cubicBezTo>
                  <a:cubicBezTo>
                    <a:pt x="82913" y="1130682"/>
                    <a:pt x="74763" y="1147313"/>
                    <a:pt x="69012" y="1164566"/>
                  </a:cubicBezTo>
                  <a:cubicBezTo>
                    <a:pt x="56634" y="1201701"/>
                    <a:pt x="62593" y="1181614"/>
                    <a:pt x="51759" y="1224951"/>
                  </a:cubicBezTo>
                  <a:cubicBezTo>
                    <a:pt x="54634" y="1247955"/>
                    <a:pt x="52463" y="1272175"/>
                    <a:pt x="60385" y="1293962"/>
                  </a:cubicBezTo>
                  <a:cubicBezTo>
                    <a:pt x="65699" y="1308576"/>
                    <a:pt x="99820" y="1328879"/>
                    <a:pt x="112144" y="1337095"/>
                  </a:cubicBezTo>
                  <a:cubicBezTo>
                    <a:pt x="117895" y="1345721"/>
                    <a:pt x="121301" y="1356497"/>
                    <a:pt x="129397" y="1362974"/>
                  </a:cubicBezTo>
                  <a:cubicBezTo>
                    <a:pt x="151365" y="1380548"/>
                    <a:pt x="185747" y="1366522"/>
                    <a:pt x="207034" y="1362974"/>
                  </a:cubicBezTo>
                  <a:cubicBezTo>
                    <a:pt x="218536" y="1365849"/>
                    <a:pt x="236870" y="1360703"/>
                    <a:pt x="241540" y="1371600"/>
                  </a:cubicBezTo>
                  <a:cubicBezTo>
                    <a:pt x="257582" y="1409031"/>
                    <a:pt x="231835" y="1428212"/>
                    <a:pt x="207034" y="1440612"/>
                  </a:cubicBezTo>
                  <a:cubicBezTo>
                    <a:pt x="198901" y="1444678"/>
                    <a:pt x="189781" y="1446363"/>
                    <a:pt x="181155" y="1449238"/>
                  </a:cubicBezTo>
                  <a:cubicBezTo>
                    <a:pt x="172866" y="1474105"/>
                    <a:pt x="152231" y="1501503"/>
                    <a:pt x="172529" y="1526876"/>
                  </a:cubicBezTo>
                  <a:cubicBezTo>
                    <a:pt x="179006" y="1534972"/>
                    <a:pt x="189135" y="1539492"/>
                    <a:pt x="198408" y="1544129"/>
                  </a:cubicBezTo>
                  <a:cubicBezTo>
                    <a:pt x="206541" y="1548195"/>
                    <a:pt x="215661" y="1549880"/>
                    <a:pt x="224287" y="1552755"/>
                  </a:cubicBezTo>
                  <a:cubicBezTo>
                    <a:pt x="232913" y="1561381"/>
                    <a:pt x="242676" y="1569004"/>
                    <a:pt x="250166" y="1578634"/>
                  </a:cubicBezTo>
                  <a:cubicBezTo>
                    <a:pt x="262896" y="1595002"/>
                    <a:pt x="284672" y="1630393"/>
                    <a:pt x="284672" y="1630393"/>
                  </a:cubicBezTo>
                  <a:cubicBezTo>
                    <a:pt x="287547" y="1639019"/>
                    <a:pt x="287618" y="1649172"/>
                    <a:pt x="293298" y="1656272"/>
                  </a:cubicBezTo>
                  <a:cubicBezTo>
                    <a:pt x="319305" y="1688780"/>
                    <a:pt x="351738" y="1669455"/>
                    <a:pt x="388189" y="1664898"/>
                  </a:cubicBezTo>
                  <a:cubicBezTo>
                    <a:pt x="396815" y="1656272"/>
                    <a:pt x="403917" y="1645786"/>
                    <a:pt x="414068" y="1639019"/>
                  </a:cubicBezTo>
                  <a:cubicBezTo>
                    <a:pt x="421634" y="1633975"/>
                    <a:pt x="431504" y="1627016"/>
                    <a:pt x="439947" y="1630393"/>
                  </a:cubicBezTo>
                  <a:cubicBezTo>
                    <a:pt x="449573" y="1634243"/>
                    <a:pt x="452563" y="1646999"/>
                    <a:pt x="457200" y="1656272"/>
                  </a:cubicBezTo>
                  <a:cubicBezTo>
                    <a:pt x="461267" y="1664405"/>
                    <a:pt x="462450" y="1673708"/>
                    <a:pt x="465827" y="1682151"/>
                  </a:cubicBezTo>
                  <a:cubicBezTo>
                    <a:pt x="468215" y="1688121"/>
                    <a:pt x="461514" y="1667774"/>
                    <a:pt x="465827" y="1673525"/>
                  </a:cubicBezTo>
                  <a:close/>
                </a:path>
              </a:pathLst>
            </a:custGeom>
            <a:solidFill>
              <a:schemeClr val="accent6">
                <a:lumMod val="75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54F79BC8-3A54-16F1-1AC0-F09FCF949196}"/>
                </a:ext>
              </a:extLst>
            </p:cNvPr>
            <p:cNvSpPr/>
            <p:nvPr/>
          </p:nvSpPr>
          <p:spPr>
            <a:xfrm rot="3331868">
              <a:off x="5429415" y="3620184"/>
              <a:ext cx="133317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BBB"/>
                  </a:solidFill>
                  <a:effectLst/>
                  <a:uLnTx/>
                  <a:uFillTx/>
                  <a:latin typeface="Calibri"/>
                  <a:ea typeface="+mn-ea"/>
                  <a:cs typeface="+mn-cs"/>
                </a:rPr>
                <a:t>540 square miles</a:t>
              </a:r>
            </a:p>
          </p:txBody>
        </p:sp>
      </p:grpSp>
    </p:spTree>
    <p:extLst>
      <p:ext uri="{BB962C8B-B14F-4D97-AF65-F5344CB8AC3E}">
        <p14:creationId xmlns:p14="http://schemas.microsoft.com/office/powerpoint/2010/main" val="234275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7999"/>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pic>
        <p:nvPicPr>
          <p:cNvPr id="4" name="Picture 3">
            <a:extLst>
              <a:ext uri="{FF2B5EF4-FFF2-40B4-BE49-F238E27FC236}">
                <a16:creationId xmlns:a16="http://schemas.microsoft.com/office/drawing/2014/main" id="{7E3A9D85-265B-41CC-8BCC-DD2542EEEE05}"/>
              </a:ext>
            </a:extLst>
          </p:cNvPr>
          <p:cNvPicPr>
            <a:picLocks noChangeAspect="1"/>
          </p:cNvPicPr>
          <p:nvPr/>
        </p:nvPicPr>
        <p:blipFill rotWithShape="1">
          <a:blip r:embed="rId3">
            <a:extLst>
              <a:ext uri="{28A0092B-C50C-407E-A947-70E740481C1C}">
                <a14:useLocalDpi xmlns:a14="http://schemas.microsoft.com/office/drawing/2010/main" val="0"/>
              </a:ext>
            </a:extLst>
          </a:blip>
          <a:srcRect t="7398" b="7398"/>
          <a:stretch/>
        </p:blipFill>
        <p:spPr>
          <a:xfrm>
            <a:off x="438338" y="301704"/>
            <a:ext cx="11234211" cy="6315157"/>
          </a:xfrm>
          <a:prstGeom prst="rect">
            <a:avLst/>
          </a:prstGeom>
        </p:spPr>
      </p:pic>
      <p:sp>
        <p:nvSpPr>
          <p:cNvPr id="2" name="TextBox 1">
            <a:extLst>
              <a:ext uri="{FF2B5EF4-FFF2-40B4-BE49-F238E27FC236}">
                <a16:creationId xmlns:a16="http://schemas.microsoft.com/office/drawing/2014/main" id="{B923286F-A2C6-41A0-A966-E72152E62040}"/>
              </a:ext>
            </a:extLst>
          </p:cNvPr>
          <p:cNvSpPr txBox="1"/>
          <p:nvPr/>
        </p:nvSpPr>
        <p:spPr>
          <a:xfrm>
            <a:off x="438338" y="5535841"/>
            <a:ext cx="112530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Phosphorus Reductions From All Sources</a:t>
            </a:r>
          </a:p>
        </p:txBody>
      </p:sp>
      <p:grpSp>
        <p:nvGrpSpPr>
          <p:cNvPr id="3" name="Group 2">
            <a:extLst>
              <a:ext uri="{FF2B5EF4-FFF2-40B4-BE49-F238E27FC236}">
                <a16:creationId xmlns:a16="http://schemas.microsoft.com/office/drawing/2014/main" id="{310B168C-7B8D-4AC8-8B2B-AF81CEBEC7AF}"/>
              </a:ext>
            </a:extLst>
          </p:cNvPr>
          <p:cNvGrpSpPr/>
          <p:nvPr/>
        </p:nvGrpSpPr>
        <p:grpSpPr>
          <a:xfrm>
            <a:off x="685800" y="1395260"/>
            <a:ext cx="10986749" cy="4216060"/>
            <a:chOff x="1812341" y="2008710"/>
            <a:chExt cx="8813455" cy="3511214"/>
          </a:xfrm>
        </p:grpSpPr>
        <p:pic>
          <p:nvPicPr>
            <p:cNvPr id="10" name="Picture 3">
              <a:extLst>
                <a:ext uri="{FF2B5EF4-FFF2-40B4-BE49-F238E27FC236}">
                  <a16:creationId xmlns:a16="http://schemas.microsoft.com/office/drawing/2014/main" id="{82B5E7F0-78FD-4EAE-B8AA-4CA5224338C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12341" y="2722719"/>
              <a:ext cx="2091109" cy="182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41C6360D-FB1C-4EB6-9A7D-7D0761C050A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97062" y="2719513"/>
              <a:ext cx="209073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a:extLst>
                <a:ext uri="{FF2B5EF4-FFF2-40B4-BE49-F238E27FC236}">
                  <a16:creationId xmlns:a16="http://schemas.microsoft.com/office/drawing/2014/main" id="{882E365C-3C5A-43ED-BF4F-1B9B5FDAB07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1426" y="2777763"/>
              <a:ext cx="209073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B7A29968-7596-46F1-BF7D-AFBDE3420449}"/>
                </a:ext>
              </a:extLst>
            </p:cNvPr>
            <p:cNvSpPr txBox="1"/>
            <p:nvPr/>
          </p:nvSpPr>
          <p:spPr>
            <a:xfrm>
              <a:off x="2195950" y="3386353"/>
              <a:ext cx="1389611"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Treatment Plants</a:t>
              </a:r>
            </a:p>
          </p:txBody>
        </p:sp>
        <p:sp>
          <p:nvSpPr>
            <p:cNvPr id="15" name="TextBox 14">
              <a:extLst>
                <a:ext uri="{FF2B5EF4-FFF2-40B4-BE49-F238E27FC236}">
                  <a16:creationId xmlns:a16="http://schemas.microsoft.com/office/drawing/2014/main" id="{AE89B351-219D-4C75-8C0F-41EA816E72A6}"/>
                </a:ext>
              </a:extLst>
            </p:cNvPr>
            <p:cNvSpPr txBox="1"/>
            <p:nvPr/>
          </p:nvSpPr>
          <p:spPr>
            <a:xfrm>
              <a:off x="5163653" y="3594721"/>
              <a:ext cx="1527915" cy="5895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Urban Stormwater</a:t>
              </a:r>
            </a:p>
          </p:txBody>
        </p:sp>
        <p:sp>
          <p:nvSpPr>
            <p:cNvPr id="16" name="TextBox 15">
              <a:extLst>
                <a:ext uri="{FF2B5EF4-FFF2-40B4-BE49-F238E27FC236}">
                  <a16:creationId xmlns:a16="http://schemas.microsoft.com/office/drawing/2014/main" id="{469C89B2-1B8C-4684-A225-3FE21247C43A}"/>
                </a:ext>
              </a:extLst>
            </p:cNvPr>
            <p:cNvSpPr txBox="1"/>
            <p:nvPr/>
          </p:nvSpPr>
          <p:spPr>
            <a:xfrm>
              <a:off x="8338214" y="3626858"/>
              <a:ext cx="149367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Agricultural Runoff</a:t>
              </a:r>
            </a:p>
          </p:txBody>
        </p:sp>
        <p:sp>
          <p:nvSpPr>
            <p:cNvPr id="17" name="TextBox 16">
              <a:extLst>
                <a:ext uri="{FF2B5EF4-FFF2-40B4-BE49-F238E27FC236}">
                  <a16:creationId xmlns:a16="http://schemas.microsoft.com/office/drawing/2014/main" id="{D7F546E0-4114-4681-8267-6D5E0C9579E3}"/>
                </a:ext>
              </a:extLst>
            </p:cNvPr>
            <p:cNvSpPr txBox="1"/>
            <p:nvPr/>
          </p:nvSpPr>
          <p:spPr>
            <a:xfrm>
              <a:off x="8079082" y="2059868"/>
              <a:ext cx="2546714" cy="3844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Nonpoint Sources</a:t>
              </a:r>
            </a:p>
          </p:txBody>
        </p:sp>
        <p:sp>
          <p:nvSpPr>
            <p:cNvPr id="18" name="TextBox 17">
              <a:extLst>
                <a:ext uri="{FF2B5EF4-FFF2-40B4-BE49-F238E27FC236}">
                  <a16:creationId xmlns:a16="http://schemas.microsoft.com/office/drawing/2014/main" id="{1C7D4371-4911-4FBF-ACB6-9B486CADC340}"/>
                </a:ext>
              </a:extLst>
            </p:cNvPr>
            <p:cNvSpPr txBox="1"/>
            <p:nvPr/>
          </p:nvSpPr>
          <p:spPr>
            <a:xfrm>
              <a:off x="1881424" y="2052605"/>
              <a:ext cx="1920875" cy="3844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Point Sources</a:t>
              </a:r>
            </a:p>
          </p:txBody>
        </p:sp>
        <p:sp>
          <p:nvSpPr>
            <p:cNvPr id="19" name="Left-Right Arrow 3">
              <a:extLst>
                <a:ext uri="{FF2B5EF4-FFF2-40B4-BE49-F238E27FC236}">
                  <a16:creationId xmlns:a16="http://schemas.microsoft.com/office/drawing/2014/main" id="{BF7F611E-FA05-461D-8DE0-5E29C8D03238}"/>
                </a:ext>
              </a:extLst>
            </p:cNvPr>
            <p:cNvSpPr/>
            <p:nvPr/>
          </p:nvSpPr>
          <p:spPr>
            <a:xfrm>
              <a:off x="3903450" y="2008710"/>
              <a:ext cx="3880673" cy="561483"/>
            </a:xfrm>
            <a:prstGeom prst="leftRightArrow">
              <a:avLst/>
            </a:prstGeom>
            <a:solidFill>
              <a:srgbClr val="3FB0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04800EC-E20D-4CBD-ABDB-1AC84F84829B}"/>
                </a:ext>
              </a:extLst>
            </p:cNvPr>
            <p:cNvSpPr txBox="1"/>
            <p:nvPr/>
          </p:nvSpPr>
          <p:spPr>
            <a:xfrm>
              <a:off x="2358291" y="5086145"/>
              <a:ext cx="1834358" cy="3844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Permits</a:t>
              </a:r>
            </a:p>
          </p:txBody>
        </p:sp>
        <p:sp>
          <p:nvSpPr>
            <p:cNvPr id="21" name="TextBox 20">
              <a:extLst>
                <a:ext uri="{FF2B5EF4-FFF2-40B4-BE49-F238E27FC236}">
                  <a16:creationId xmlns:a16="http://schemas.microsoft.com/office/drawing/2014/main" id="{4BBEE01D-D0FF-45D1-BA17-8D24D3C3DF6C}"/>
                </a:ext>
              </a:extLst>
            </p:cNvPr>
            <p:cNvSpPr txBox="1"/>
            <p:nvPr/>
          </p:nvSpPr>
          <p:spPr>
            <a:xfrm>
              <a:off x="8294276" y="5115171"/>
              <a:ext cx="2155396" cy="3844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white"/>
                  </a:solidFill>
                  <a:effectLst/>
                  <a:uLnTx/>
                  <a:uFillTx/>
                  <a:latin typeface="Calibri"/>
                  <a:ea typeface="+mn-ea"/>
                  <a:cs typeface="+mn-cs"/>
                </a:rPr>
                <a:t>No</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white"/>
                  </a:solidFill>
                  <a:effectLst/>
                  <a:uLnTx/>
                  <a:uFillTx/>
                  <a:latin typeface="Calibri"/>
                  <a:ea typeface="+mn-ea"/>
                  <a:cs typeface="+mn-cs"/>
                </a:rPr>
                <a:t>Permits</a:t>
              </a:r>
            </a:p>
          </p:txBody>
        </p:sp>
        <p:sp>
          <p:nvSpPr>
            <p:cNvPr id="22" name="Rectangle 21">
              <a:extLst>
                <a:ext uri="{FF2B5EF4-FFF2-40B4-BE49-F238E27FC236}">
                  <a16:creationId xmlns:a16="http://schemas.microsoft.com/office/drawing/2014/main" id="{5DD54A6D-A9E0-4FF7-ADAE-49B72D6C0C18}"/>
                </a:ext>
              </a:extLst>
            </p:cNvPr>
            <p:cNvSpPr/>
            <p:nvPr/>
          </p:nvSpPr>
          <p:spPr>
            <a:xfrm>
              <a:off x="2193833" y="4514512"/>
              <a:ext cx="139172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75000"/>
                    </a:srgbClr>
                  </a:solidFill>
                  <a:effectLst/>
                  <a:uLnTx/>
                  <a:uFillTx/>
                  <a:latin typeface="Calibri"/>
                  <a:ea typeface="+mn-ea"/>
                  <a:cs typeface="+mn-cs"/>
                </a:rPr>
                <a:t>20%</a:t>
              </a:r>
            </a:p>
          </p:txBody>
        </p:sp>
        <p:sp>
          <p:nvSpPr>
            <p:cNvPr id="23" name="Rectangle 22">
              <a:extLst>
                <a:ext uri="{FF2B5EF4-FFF2-40B4-BE49-F238E27FC236}">
                  <a16:creationId xmlns:a16="http://schemas.microsoft.com/office/drawing/2014/main" id="{48DAD9A6-76C0-4CF1-BC2F-7FA996AD4797}"/>
                </a:ext>
              </a:extLst>
            </p:cNvPr>
            <p:cNvSpPr/>
            <p:nvPr/>
          </p:nvSpPr>
          <p:spPr>
            <a:xfrm>
              <a:off x="5267357" y="4514511"/>
              <a:ext cx="139172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75000"/>
                    </a:srgbClr>
                  </a:solidFill>
                  <a:effectLst/>
                  <a:uLnTx/>
                  <a:uFillTx/>
                  <a:latin typeface="Calibri"/>
                  <a:ea typeface="+mn-ea"/>
                  <a:cs typeface="+mn-cs"/>
                </a:rPr>
                <a:t>30%</a:t>
              </a:r>
            </a:p>
          </p:txBody>
        </p:sp>
        <p:sp>
          <p:nvSpPr>
            <p:cNvPr id="24" name="Rectangle 23">
              <a:extLst>
                <a:ext uri="{FF2B5EF4-FFF2-40B4-BE49-F238E27FC236}">
                  <a16:creationId xmlns:a16="http://schemas.microsoft.com/office/drawing/2014/main" id="{EF7FEFD3-CECC-44A1-A9E2-49763889F840}"/>
                </a:ext>
              </a:extLst>
            </p:cNvPr>
            <p:cNvSpPr/>
            <p:nvPr/>
          </p:nvSpPr>
          <p:spPr>
            <a:xfrm>
              <a:off x="8358576" y="4496899"/>
              <a:ext cx="139172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75000"/>
                    </a:srgbClr>
                  </a:solidFill>
                  <a:effectLst/>
                  <a:uLnTx/>
                  <a:uFillTx/>
                  <a:latin typeface="Calibri"/>
                  <a:ea typeface="+mn-ea"/>
                  <a:cs typeface="+mn-cs"/>
                </a:rPr>
                <a:t>50%</a:t>
              </a:r>
            </a:p>
          </p:txBody>
        </p:sp>
        <p:sp>
          <p:nvSpPr>
            <p:cNvPr id="25" name="TextBox 24">
              <a:extLst>
                <a:ext uri="{FF2B5EF4-FFF2-40B4-BE49-F238E27FC236}">
                  <a16:creationId xmlns:a16="http://schemas.microsoft.com/office/drawing/2014/main" id="{159ABED1-81E9-45DE-B081-A8F897FDE121}"/>
                </a:ext>
              </a:extLst>
            </p:cNvPr>
            <p:cNvSpPr txBox="1"/>
            <p:nvPr/>
          </p:nvSpPr>
          <p:spPr>
            <a:xfrm>
              <a:off x="5470898" y="5135441"/>
              <a:ext cx="1834358" cy="3844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Permits</a:t>
              </a:r>
            </a:p>
          </p:txBody>
        </p:sp>
      </p:grpSp>
      <p:pic>
        <p:nvPicPr>
          <p:cNvPr id="5" name="Picture 4">
            <a:extLst>
              <a:ext uri="{FF2B5EF4-FFF2-40B4-BE49-F238E27FC236}">
                <a16:creationId xmlns:a16="http://schemas.microsoft.com/office/drawing/2014/main" id="{E07A1D12-6ADB-0670-3131-3FA00F7A54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800" y="564163"/>
            <a:ext cx="2270430" cy="391452"/>
          </a:xfrm>
          <a:prstGeom prst="rect">
            <a:avLst/>
          </a:prstGeom>
        </p:spPr>
      </p:pic>
      <p:sp>
        <p:nvSpPr>
          <p:cNvPr id="6" name="Slide Number Placeholder 5">
            <a:extLst>
              <a:ext uri="{FF2B5EF4-FFF2-40B4-BE49-F238E27FC236}">
                <a16:creationId xmlns:a16="http://schemas.microsoft.com/office/drawing/2014/main" id="{11C09621-8C65-4D8C-795F-21DE2129D06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0705FB-A753-4172-9785-0B4B231F30F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descr="A black and white logo&#10;&#10;Description automatically generated">
            <a:extLst>
              <a:ext uri="{FF2B5EF4-FFF2-40B4-BE49-F238E27FC236}">
                <a16:creationId xmlns:a16="http://schemas.microsoft.com/office/drawing/2014/main" id="{4158CC01-365A-7D58-7572-B6ED47838E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2682" y="506602"/>
            <a:ext cx="1219200" cy="550898"/>
          </a:xfrm>
          <a:prstGeom prst="rect">
            <a:avLst/>
          </a:prstGeom>
        </p:spPr>
      </p:pic>
    </p:spTree>
    <p:extLst>
      <p:ext uri="{BB962C8B-B14F-4D97-AF65-F5344CB8AC3E}">
        <p14:creationId xmlns:p14="http://schemas.microsoft.com/office/powerpoint/2010/main" val="1600860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626" y="6010675"/>
            <a:ext cx="2651767" cy="457200"/>
          </a:xfrm>
          <a:prstGeom prst="rect">
            <a:avLst/>
          </a:prstGeom>
        </p:spPr>
      </p:pic>
      <p:sp>
        <p:nvSpPr>
          <p:cNvPr id="5" name="Title 1"/>
          <p:cNvSpPr txBox="1">
            <a:spLocks/>
          </p:cNvSpPr>
          <p:nvPr/>
        </p:nvSpPr>
        <p:spPr>
          <a:xfrm>
            <a:off x="244287" y="1295400"/>
            <a:ext cx="5638800" cy="432515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5570" algn="l">
              <a:spcAft>
                <a:spcPts val="1200"/>
              </a:spcAft>
            </a:pPr>
            <a:endParaRPr lang="en-US" sz="2600" dirty="0">
              <a:solidFill>
                <a:schemeClr val="bg1"/>
              </a:solidFill>
              <a:latin typeface="Calibri"/>
              <a:cs typeface="Calibri"/>
            </a:endParaRPr>
          </a:p>
          <a:p>
            <a:pPr marL="287655" algn="l"/>
            <a:endParaRPr lang="en-US" dirty="0">
              <a:solidFill>
                <a:schemeClr val="bg1"/>
              </a:solidFill>
              <a:latin typeface="Calibri" panose="020F0502020204030204" pitchFamily="34" charset="0"/>
              <a:cs typeface="Calibri" panose="020F0502020204030204" pitchFamily="34" charset="0"/>
            </a:endParaRPr>
          </a:p>
        </p:txBody>
      </p:sp>
      <p:sp>
        <p:nvSpPr>
          <p:cNvPr id="14" name="Title 13">
            <a:extLst>
              <a:ext uri="{FF2B5EF4-FFF2-40B4-BE49-F238E27FC236}">
                <a16:creationId xmlns:a16="http://schemas.microsoft.com/office/drawing/2014/main" id="{D691B0A5-C72C-475B-95DD-D28E2DEDB858}"/>
              </a:ext>
            </a:extLst>
          </p:cNvPr>
          <p:cNvSpPr>
            <a:spLocks noGrp="1"/>
          </p:cNvSpPr>
          <p:nvPr>
            <p:ph type="title" idx="4294967295"/>
          </p:nvPr>
        </p:nvSpPr>
        <p:spPr>
          <a:xfrm>
            <a:off x="244287" y="81063"/>
            <a:ext cx="5824154" cy="943870"/>
          </a:xfrm>
        </p:spPr>
        <p:txBody>
          <a:bodyPr>
            <a:normAutofit/>
          </a:bodyPr>
          <a:lstStyle/>
          <a:p>
            <a:pPr algn="l"/>
            <a:r>
              <a:rPr lang="en-US" sz="4000" b="1" dirty="0">
                <a:solidFill>
                  <a:schemeClr val="bg1"/>
                </a:solidFill>
                <a:latin typeface="+mn-lt"/>
              </a:rPr>
              <a:t> </a:t>
            </a:r>
          </a:p>
        </p:txBody>
      </p:sp>
      <p:pic>
        <p:nvPicPr>
          <p:cNvPr id="7" name="Picture 6" descr="A black and white logo&#10;&#10;Description automatically generated">
            <a:extLst>
              <a:ext uri="{FF2B5EF4-FFF2-40B4-BE49-F238E27FC236}">
                <a16:creationId xmlns:a16="http://schemas.microsoft.com/office/drawing/2014/main" id="{D81EC1B0-E1D2-5213-EA25-F51516F3E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5773220"/>
            <a:ext cx="1524000" cy="688622"/>
          </a:xfrm>
          <a:prstGeom prst="rect">
            <a:avLst/>
          </a:prstGeom>
        </p:spPr>
      </p:pic>
      <p:sp>
        <p:nvSpPr>
          <p:cNvPr id="13" name="TextBox 12">
            <a:extLst>
              <a:ext uri="{FF2B5EF4-FFF2-40B4-BE49-F238E27FC236}">
                <a16:creationId xmlns:a16="http://schemas.microsoft.com/office/drawing/2014/main" id="{34A2AA50-C5A8-8E50-63B4-25949ABB30BC}"/>
              </a:ext>
            </a:extLst>
          </p:cNvPr>
          <p:cNvSpPr txBox="1"/>
          <p:nvPr/>
        </p:nvSpPr>
        <p:spPr>
          <a:xfrm>
            <a:off x="496102" y="1600200"/>
            <a:ext cx="5075573"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white"/>
                </a:solidFill>
                <a:effectLst/>
                <a:uLnTx/>
                <a:uFillTx/>
                <a:latin typeface="Calibri"/>
                <a:ea typeface="+mn-ea"/>
                <a:cs typeface="+mn-cs"/>
              </a:rPr>
              <a:t>Minimal water quality benefit downstream.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white"/>
              </a:solidFill>
              <a:latin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white"/>
                </a:solidFill>
                <a:latin typeface="Calibri"/>
              </a:rPr>
              <a:t>High cost, low public benefit.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white"/>
                </a:solidFill>
                <a:latin typeface="Calibri"/>
              </a:rPr>
              <a:t>Missed opportunity to be a partner in </a:t>
            </a:r>
            <a:r>
              <a:rPr lang="en-US" sz="2800" dirty="0" err="1">
                <a:solidFill>
                  <a:prstClr val="white"/>
                </a:solidFill>
                <a:latin typeface="Calibri"/>
              </a:rPr>
              <a:t>Yahara</a:t>
            </a:r>
            <a:r>
              <a:rPr lang="en-US" sz="2800" dirty="0">
                <a:solidFill>
                  <a:prstClr val="white"/>
                </a:solidFill>
                <a:latin typeface="Calibri"/>
              </a:rPr>
              <a:t> chain of lakes improvements.</a:t>
            </a:r>
            <a:endParaRPr kumimoji="0" lang="en-US" sz="2800"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914AFBF-315B-D4A2-72AC-07D4EC646E76}"/>
              </a:ext>
            </a:extLst>
          </p:cNvPr>
          <p:cNvSpPr txBox="1"/>
          <p:nvPr/>
        </p:nvSpPr>
        <p:spPr>
          <a:xfrm>
            <a:off x="457200" y="318092"/>
            <a:ext cx="5754511" cy="646331"/>
          </a:xfrm>
          <a:prstGeom prst="rect">
            <a:avLst/>
          </a:prstGeom>
          <a:noFill/>
        </p:spPr>
        <p:txBody>
          <a:bodyPr wrap="square" rtlCol="0">
            <a:spAutoFit/>
          </a:bodyPr>
          <a:lstStyle/>
          <a:p>
            <a:r>
              <a:rPr lang="en-US" sz="3600" b="1" dirty="0">
                <a:solidFill>
                  <a:schemeClr val="bg1"/>
                </a:solidFill>
              </a:rPr>
              <a:t>Cost of Additional Treatment</a:t>
            </a:r>
          </a:p>
        </p:txBody>
      </p:sp>
      <p:pic>
        <p:nvPicPr>
          <p:cNvPr id="8" name="Picture 7">
            <a:extLst>
              <a:ext uri="{FF2B5EF4-FFF2-40B4-BE49-F238E27FC236}">
                <a16:creationId xmlns:a16="http://schemas.microsoft.com/office/drawing/2014/main" id="{F3FBD6EA-8552-B12E-52FE-617879E688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43800" y="1143000"/>
            <a:ext cx="4062493" cy="4649351"/>
          </a:xfrm>
          <a:prstGeom prst="rect">
            <a:avLst/>
          </a:prstGeom>
        </p:spPr>
      </p:pic>
      <p:sp>
        <p:nvSpPr>
          <p:cNvPr id="10" name="TextBox 9">
            <a:extLst>
              <a:ext uri="{FF2B5EF4-FFF2-40B4-BE49-F238E27FC236}">
                <a16:creationId xmlns:a16="http://schemas.microsoft.com/office/drawing/2014/main" id="{9411E2E0-4D68-E91D-DA79-949840ECE335}"/>
              </a:ext>
            </a:extLst>
          </p:cNvPr>
          <p:cNvSpPr txBox="1"/>
          <p:nvPr/>
        </p:nvSpPr>
        <p:spPr>
          <a:xfrm>
            <a:off x="6097679" y="1749815"/>
            <a:ext cx="164143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Urban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Cropland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Natural Vegetation</a:t>
            </a:r>
          </a:p>
        </p:txBody>
      </p:sp>
      <p:cxnSp>
        <p:nvCxnSpPr>
          <p:cNvPr id="11" name="Straight Connector 10">
            <a:extLst>
              <a:ext uri="{FF2B5EF4-FFF2-40B4-BE49-F238E27FC236}">
                <a16:creationId xmlns:a16="http://schemas.microsoft.com/office/drawing/2014/main" id="{6938363C-5F7C-1A60-2940-64CD567900E7}"/>
              </a:ext>
            </a:extLst>
          </p:cNvPr>
          <p:cNvCxnSpPr>
            <a:cxnSpLocks/>
          </p:cNvCxnSpPr>
          <p:nvPr/>
        </p:nvCxnSpPr>
        <p:spPr>
          <a:xfrm>
            <a:off x="6081183" y="1825414"/>
            <a:ext cx="37772" cy="3265121"/>
          </a:xfrm>
          <a:prstGeom prst="line">
            <a:avLst/>
          </a:prstGeom>
          <a:ln w="57150">
            <a:solidFill>
              <a:srgbClr val="00A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414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F681785-B09D-4580-80CA-D553754C5B38}"/>
              </a:ext>
            </a:extLst>
          </p:cNvPr>
          <p:cNvSpPr txBox="1"/>
          <p:nvPr/>
        </p:nvSpPr>
        <p:spPr>
          <a:xfrm>
            <a:off x="8777591" y="2297457"/>
            <a:ext cx="251459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BBB"/>
                </a:solidFill>
                <a:effectLst/>
                <a:uLnTx/>
                <a:uFillTx/>
                <a:latin typeface="Calibri"/>
                <a:ea typeface="+mn-ea"/>
                <a:cs typeface="+mn-cs"/>
              </a:rPr>
              <a:t>$140M (NPV)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BBB"/>
                </a:solidFill>
                <a:effectLst/>
                <a:uLnTx/>
                <a:uFillTx/>
                <a:latin typeface="Calibri"/>
                <a:ea typeface="+mn-ea"/>
                <a:cs typeface="+mn-cs"/>
              </a:rPr>
              <a:t>$240M (actual)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libri"/>
                <a:ea typeface="+mn-ea"/>
                <a:cs typeface="+mn-cs"/>
              </a:rPr>
              <a:t>Very expensive for point sources and MS4s.</a:t>
            </a:r>
          </a:p>
        </p:txBody>
      </p:sp>
      <p:sp>
        <p:nvSpPr>
          <p:cNvPr id="11" name="Rectangle 10">
            <a:extLst>
              <a:ext uri="{FF2B5EF4-FFF2-40B4-BE49-F238E27FC236}">
                <a16:creationId xmlns:a16="http://schemas.microsoft.com/office/drawing/2014/main" id="{302E994F-05A1-4658-A43A-3585A55B2040}"/>
              </a:ext>
            </a:extLst>
          </p:cNvPr>
          <p:cNvSpPr/>
          <p:nvPr/>
        </p:nvSpPr>
        <p:spPr>
          <a:xfrm>
            <a:off x="0" y="-10886"/>
            <a:ext cx="12192000"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BE1884A8-C591-4FE8-B016-86FA240503E3}"/>
              </a:ext>
            </a:extLst>
          </p:cNvPr>
          <p:cNvSpPr/>
          <p:nvPr/>
        </p:nvSpPr>
        <p:spPr>
          <a:xfrm>
            <a:off x="0" y="-10884"/>
            <a:ext cx="192024"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BEF21735-1D2E-421A-A8EF-DC9003172EEA}"/>
              </a:ext>
            </a:extLst>
          </p:cNvPr>
          <p:cNvSpPr txBox="1">
            <a:spLocks/>
          </p:cNvSpPr>
          <p:nvPr/>
        </p:nvSpPr>
        <p:spPr>
          <a:xfrm>
            <a:off x="457200" y="304800"/>
            <a:ext cx="11734800" cy="733647"/>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Cost of Additional Treatment</a:t>
            </a:r>
          </a:p>
        </p:txBody>
      </p:sp>
      <p:graphicFrame>
        <p:nvGraphicFramePr>
          <p:cNvPr id="2" name="Chart 1">
            <a:extLst>
              <a:ext uri="{FF2B5EF4-FFF2-40B4-BE49-F238E27FC236}">
                <a16:creationId xmlns:a16="http://schemas.microsoft.com/office/drawing/2014/main" id="{8AFBF256-8FF8-6FB5-FC66-C93EC84BCC1F}"/>
              </a:ext>
            </a:extLst>
          </p:cNvPr>
          <p:cNvGraphicFramePr>
            <a:graphicFrameLocks/>
          </p:cNvGraphicFramePr>
          <p:nvPr>
            <p:extLst>
              <p:ext uri="{D42A27DB-BD31-4B8C-83A1-F6EECF244321}">
                <p14:modId xmlns:p14="http://schemas.microsoft.com/office/powerpoint/2010/main" val="1838045622"/>
              </p:ext>
            </p:extLst>
          </p:nvPr>
        </p:nvGraphicFramePr>
        <p:xfrm>
          <a:off x="2790336" y="1524000"/>
          <a:ext cx="8991600" cy="44997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A90F967-D069-CA03-9C07-B53C0C202017}"/>
              </a:ext>
            </a:extLst>
          </p:cNvPr>
          <p:cNvSpPr txBox="1"/>
          <p:nvPr/>
        </p:nvSpPr>
        <p:spPr>
          <a:xfrm>
            <a:off x="5638800" y="3830534"/>
            <a:ext cx="60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95%</a:t>
            </a:r>
          </a:p>
        </p:txBody>
      </p:sp>
      <p:sp>
        <p:nvSpPr>
          <p:cNvPr id="5" name="TextBox 4">
            <a:extLst>
              <a:ext uri="{FF2B5EF4-FFF2-40B4-BE49-F238E27FC236}">
                <a16:creationId xmlns:a16="http://schemas.microsoft.com/office/drawing/2014/main" id="{193C5C70-7442-60D7-C7C6-2E228CA88DE3}"/>
              </a:ext>
            </a:extLst>
          </p:cNvPr>
          <p:cNvSpPr txBox="1"/>
          <p:nvPr/>
        </p:nvSpPr>
        <p:spPr>
          <a:xfrm>
            <a:off x="8534400" y="4835475"/>
            <a:ext cx="6096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70%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583F8CE-A213-A052-D4BB-0E150D3A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382" y="2076476"/>
            <a:ext cx="2034167" cy="1144219"/>
          </a:xfrm>
          <a:prstGeom prst="rect">
            <a:avLst/>
          </a:prstGeom>
        </p:spPr>
      </p:pic>
      <p:grpSp>
        <p:nvGrpSpPr>
          <p:cNvPr id="7" name="Group 6">
            <a:extLst>
              <a:ext uri="{FF2B5EF4-FFF2-40B4-BE49-F238E27FC236}">
                <a16:creationId xmlns:a16="http://schemas.microsoft.com/office/drawing/2014/main" id="{2D4611FE-8C65-409E-087C-20201A56A5F5}"/>
              </a:ext>
            </a:extLst>
          </p:cNvPr>
          <p:cNvGrpSpPr/>
          <p:nvPr/>
        </p:nvGrpSpPr>
        <p:grpSpPr>
          <a:xfrm>
            <a:off x="791776" y="4165058"/>
            <a:ext cx="2062388" cy="1340834"/>
            <a:chOff x="7981950" y="2667000"/>
            <a:chExt cx="2381250" cy="1789652"/>
          </a:xfrm>
        </p:grpSpPr>
        <p:pic>
          <p:nvPicPr>
            <p:cNvPr id="8" name="Picture 7">
              <a:extLst>
                <a:ext uri="{FF2B5EF4-FFF2-40B4-BE49-F238E27FC236}">
                  <a16:creationId xmlns:a16="http://schemas.microsoft.com/office/drawing/2014/main" id="{6FFBFCB6-C368-F06F-7EB6-1BD76FEA7D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00" y="2667000"/>
              <a:ext cx="2270280" cy="1789652"/>
            </a:xfrm>
            <a:prstGeom prst="rect">
              <a:avLst/>
            </a:prstGeom>
          </p:spPr>
        </p:pic>
        <p:pic>
          <p:nvPicPr>
            <p:cNvPr id="9" name="Picture 2" descr="Crystal Green">
              <a:extLst>
                <a:ext uri="{FF2B5EF4-FFF2-40B4-BE49-F238E27FC236}">
                  <a16:creationId xmlns:a16="http://schemas.microsoft.com/office/drawing/2014/main" id="{082DE96E-BBFD-0D43-A95B-33041AF471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950" y="2963636"/>
              <a:ext cx="2381250" cy="762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B6298EC1-075F-C00C-D094-E034B5E732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6984" y="560614"/>
            <a:ext cx="2156706" cy="371845"/>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E2E6C039-E1D5-AED4-460D-F2A52EF594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3447" y="461621"/>
            <a:ext cx="1219200" cy="550898"/>
          </a:xfrm>
          <a:prstGeom prst="rect">
            <a:avLst/>
          </a:prstGeom>
        </p:spPr>
      </p:pic>
    </p:spTree>
    <p:extLst>
      <p:ext uri="{BB962C8B-B14F-4D97-AF65-F5344CB8AC3E}">
        <p14:creationId xmlns:p14="http://schemas.microsoft.com/office/powerpoint/2010/main" val="42038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541C1-7F43-9A8E-802C-AE0A6AF61BE3}"/>
              </a:ext>
            </a:extLst>
          </p:cNvPr>
          <p:cNvPicPr>
            <a:picLocks noChangeAspect="1"/>
          </p:cNvPicPr>
          <p:nvPr/>
        </p:nvPicPr>
        <p:blipFill rotWithShape="1">
          <a:blip r:embed="rId3">
            <a:extLst>
              <a:ext uri="{28A0092B-C50C-407E-A947-70E740481C1C}">
                <a14:useLocalDpi xmlns:a14="http://schemas.microsoft.com/office/drawing/2010/main" val="0"/>
              </a:ext>
            </a:extLst>
          </a:blip>
          <a:srcRect l="27222" r="27222"/>
          <a:stretch/>
        </p:blipFill>
        <p:spPr>
          <a:xfrm>
            <a:off x="-152400" y="0"/>
            <a:ext cx="6019800" cy="6858000"/>
          </a:xfrm>
          <a:prstGeom prst="rect">
            <a:avLst/>
          </a:prstGeom>
        </p:spPr>
      </p:pic>
      <p:sp>
        <p:nvSpPr>
          <p:cNvPr id="4" name="Rectangle 3"/>
          <p:cNvSpPr/>
          <p:nvPr/>
        </p:nvSpPr>
        <p:spPr>
          <a:xfrm>
            <a:off x="5867400" y="-12917"/>
            <a:ext cx="6324600" cy="6870917"/>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1409" y="6054749"/>
            <a:ext cx="2526794" cy="435653"/>
          </a:xfrm>
          <a:prstGeom prst="rect">
            <a:avLst/>
          </a:prstGeom>
        </p:spPr>
      </p:pic>
      <p:sp>
        <p:nvSpPr>
          <p:cNvPr id="9" name="Content Placeholder 2"/>
          <p:cNvSpPr txBox="1">
            <a:spLocks/>
          </p:cNvSpPr>
          <p:nvPr/>
        </p:nvSpPr>
        <p:spPr>
          <a:xfrm>
            <a:off x="6346594" y="920315"/>
            <a:ext cx="5410200" cy="5017369"/>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prstClr val="black">
                  <a:lumMod val="65000"/>
                  <a:lumOff val="35000"/>
                </a:prstClr>
              </a:buClr>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Regulatory Compliance Strategy</a:t>
            </a:r>
          </a:p>
          <a:p>
            <a:pPr marL="0" marR="0" lvl="0" indent="0" algn="l" defTabSz="914400" rtl="0" eaLnBrk="1" fontAlgn="auto" latinLnBrk="0" hangingPunct="1">
              <a:lnSpc>
                <a:spcPct val="100000"/>
              </a:lnSpc>
              <a:spcBef>
                <a:spcPct val="20000"/>
              </a:spcBef>
              <a:spcAft>
                <a:spcPts val="0"/>
              </a:spcAft>
              <a:buClr>
                <a:prstClr val="black">
                  <a:lumMod val="65000"/>
                  <a:lumOff val="35000"/>
                </a:prstClr>
              </a:buClr>
              <a:buSzTx/>
              <a:buFont typeface="Arial" panose="020B0604020202020204" pitchFamily="34" charset="0"/>
              <a:buNone/>
              <a:tabLst/>
              <a:defRPr/>
            </a:pPr>
            <a:r>
              <a:rPr kumimoji="0" lang="en-US" sz="2000" b="1" i="0" u="none" strike="noStrike" kern="1200" cap="none" spc="0" normalizeH="0" baseline="0" noProof="0" dirty="0" err="1">
                <a:ln>
                  <a:noFill/>
                </a:ln>
                <a:solidFill>
                  <a:prstClr val="white"/>
                </a:solidFill>
                <a:effectLst/>
                <a:uLnTx/>
                <a:uFillTx/>
                <a:latin typeface="Calibri"/>
                <a:ea typeface="+mn-ea"/>
                <a:cs typeface="+mn-cs"/>
              </a:rPr>
              <a:t>Yahara</a:t>
            </a:r>
            <a:r>
              <a:rPr kumimoji="0" lang="en-US" sz="2000" b="1" i="0" u="none" strike="noStrike" kern="1200" cap="none" spc="0" normalizeH="0" baseline="0" noProof="0" dirty="0">
                <a:ln>
                  <a:noFill/>
                </a:ln>
                <a:solidFill>
                  <a:prstClr val="white"/>
                </a:solidFill>
                <a:effectLst/>
                <a:uLnTx/>
                <a:uFillTx/>
                <a:latin typeface="Calibri"/>
                <a:ea typeface="+mn-ea"/>
                <a:cs typeface="+mn-cs"/>
              </a:rPr>
              <a:t> Watershed Phosphorus and Sediment</a:t>
            </a:r>
          </a:p>
          <a:p>
            <a:pPr marL="0" marR="0" lvl="0" indent="0" algn="l" defTabSz="914400" rtl="0" eaLnBrk="1" fontAlgn="auto" latinLnBrk="0" hangingPunct="1">
              <a:lnSpc>
                <a:spcPct val="100000"/>
              </a:lnSpc>
              <a:spcBef>
                <a:spcPct val="20000"/>
              </a:spcBef>
              <a:spcAft>
                <a:spcPts val="0"/>
              </a:spcAft>
              <a:buClr>
                <a:prstClr val="black">
                  <a:lumMod val="65000"/>
                  <a:lumOff val="35000"/>
                </a:prstClr>
              </a:buClr>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
                <a:prstClr val="black">
                  <a:lumMod val="65000"/>
                  <a:lumOff val="35000"/>
                </a:prstClr>
              </a:buClr>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Watershed based approach</a:t>
            </a:r>
          </a:p>
          <a:p>
            <a:pPr marL="0" marR="0" lvl="0" indent="0" algn="l" defTabSz="914400" rtl="0" eaLnBrk="1" fontAlgn="auto" latinLnBrk="0" hangingPunct="1">
              <a:lnSpc>
                <a:spcPct val="100000"/>
              </a:lnSpc>
              <a:spcBef>
                <a:spcPct val="20000"/>
              </a:spcBef>
              <a:spcAft>
                <a:spcPts val="0"/>
              </a:spcAft>
              <a:buClr>
                <a:prstClr val="black">
                  <a:lumMod val="65000"/>
                  <a:lumOff val="35000"/>
                </a:prstClr>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All sources work together</a:t>
            </a:r>
          </a:p>
          <a:p>
            <a:pPr marL="0" marR="0" lvl="0" indent="0" algn="l" defTabSz="914400" rtl="0" eaLnBrk="1" fontAlgn="auto" latinLnBrk="0" hangingPunct="1">
              <a:lnSpc>
                <a:spcPct val="100000"/>
              </a:lnSpc>
              <a:spcBef>
                <a:spcPct val="20000"/>
              </a:spcBef>
              <a:spcAft>
                <a:spcPts val="0"/>
              </a:spcAft>
              <a:buClr>
                <a:prstClr val="black">
                  <a:lumMod val="65000"/>
                  <a:lumOff val="35000"/>
                </a:prstClr>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Fund affordable mix of Phosphorus reduction practices</a:t>
            </a:r>
          </a:p>
          <a:p>
            <a:pPr marL="0" marR="0" lvl="0" indent="0" algn="l" defTabSz="914400" rtl="0" eaLnBrk="1" fontAlgn="auto" latinLnBrk="0" hangingPunct="1">
              <a:lnSpc>
                <a:spcPct val="100000"/>
              </a:lnSpc>
              <a:spcBef>
                <a:spcPct val="20000"/>
              </a:spcBef>
              <a:spcAft>
                <a:spcPts val="0"/>
              </a:spcAft>
              <a:buClr>
                <a:prstClr val="black">
                  <a:lumMod val="65000"/>
                  <a:lumOff val="35000"/>
                </a:prstClr>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Allows for creativity and flexibility</a:t>
            </a:r>
          </a:p>
          <a:p>
            <a:pPr marL="0" marR="0" lvl="0" indent="0" algn="l" defTabSz="914400" rtl="0" eaLnBrk="1" fontAlgn="auto" latinLnBrk="0" hangingPunct="1">
              <a:lnSpc>
                <a:spcPct val="100000"/>
              </a:lnSpc>
              <a:spcBef>
                <a:spcPct val="20000"/>
              </a:spcBef>
              <a:spcAft>
                <a:spcPts val="0"/>
              </a:spcAft>
              <a:buClr>
                <a:prstClr val="black">
                  <a:lumMod val="65000"/>
                  <a:lumOff val="35000"/>
                </a:prstClr>
              </a:buClr>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
                <a:prstClr val="black">
                  <a:lumMod val="65000"/>
                  <a:lumOff val="35000"/>
                </a:prstClr>
              </a:buClr>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Lower $$ Regulatory Compliance</a:t>
            </a:r>
          </a:p>
          <a:p>
            <a:pPr marL="0" indent="0">
              <a:spcBef>
                <a:spcPts val="0"/>
              </a:spcBef>
              <a:spcAft>
                <a:spcPts val="1200"/>
              </a:spcAft>
              <a:buNone/>
            </a:pPr>
            <a:endParaRPr lang="en-US" sz="2600" dirty="0">
              <a:solidFill>
                <a:schemeClr val="bg1"/>
              </a:solidFill>
              <a:cs typeface="Calibri"/>
            </a:endParaRPr>
          </a:p>
          <a:p>
            <a:pPr marL="514350" indent="-514350">
              <a:spcBef>
                <a:spcPts val="0"/>
              </a:spcBef>
              <a:spcAft>
                <a:spcPts val="1200"/>
              </a:spcAft>
              <a:buFont typeface="+mj-lt"/>
              <a:buAutoNum type="arabicPeriod"/>
            </a:pPr>
            <a:endParaRPr lang="en-US" sz="2600" dirty="0">
              <a:solidFill>
                <a:schemeClr val="bg1"/>
              </a:solidFill>
              <a:cs typeface="Calibri"/>
            </a:endParaRPr>
          </a:p>
          <a:p>
            <a:pPr marL="514350" indent="-514350">
              <a:spcBef>
                <a:spcPts val="0"/>
              </a:spcBef>
              <a:spcAft>
                <a:spcPts val="1200"/>
              </a:spcAft>
              <a:buFont typeface="+mj-lt"/>
              <a:buAutoNum type="arabicPeriod"/>
            </a:pPr>
            <a:endParaRPr lang="en-US" sz="2600" dirty="0">
              <a:solidFill>
                <a:schemeClr val="bg1"/>
              </a:solidFill>
              <a:cs typeface="Calibri"/>
            </a:endParaRPr>
          </a:p>
        </p:txBody>
      </p:sp>
      <p:pic>
        <p:nvPicPr>
          <p:cNvPr id="14" name="Picture 13" descr="A black and white logo&#10;&#10;Description automatically generated">
            <a:extLst>
              <a:ext uri="{FF2B5EF4-FFF2-40B4-BE49-F238E27FC236}">
                <a16:creationId xmlns:a16="http://schemas.microsoft.com/office/drawing/2014/main" id="{E462C0FC-4532-8B45-20FE-3B06BA48C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9800" y="5784028"/>
            <a:ext cx="1563287" cy="706374"/>
          </a:xfrm>
          <a:prstGeom prst="rect">
            <a:avLst/>
          </a:prstGeom>
        </p:spPr>
      </p:pic>
      <p:pic>
        <p:nvPicPr>
          <p:cNvPr id="6" name="Picture 5">
            <a:extLst>
              <a:ext uri="{FF2B5EF4-FFF2-40B4-BE49-F238E27FC236}">
                <a16:creationId xmlns:a16="http://schemas.microsoft.com/office/drawing/2014/main" id="{C89CF4B3-B68B-2914-22B8-4AA922D2A543}"/>
              </a:ext>
            </a:extLst>
          </p:cNvPr>
          <p:cNvPicPr>
            <a:picLocks noChangeAspect="1"/>
          </p:cNvPicPr>
          <p:nvPr/>
        </p:nvPicPr>
        <p:blipFill>
          <a:blip r:embed="rId6"/>
          <a:stretch>
            <a:fillRect/>
          </a:stretch>
        </p:blipFill>
        <p:spPr>
          <a:xfrm>
            <a:off x="-152399" y="12917"/>
            <a:ext cx="6019799" cy="6858000"/>
          </a:xfrm>
          <a:prstGeom prst="rect">
            <a:avLst/>
          </a:prstGeom>
        </p:spPr>
      </p:pic>
      <p:sp>
        <p:nvSpPr>
          <p:cNvPr id="10" name="Title 9">
            <a:extLst>
              <a:ext uri="{FF2B5EF4-FFF2-40B4-BE49-F238E27FC236}">
                <a16:creationId xmlns:a16="http://schemas.microsoft.com/office/drawing/2014/main" id="{A1E90EE2-4C26-4374-9736-A411A1A9623F}"/>
              </a:ext>
            </a:extLst>
          </p:cNvPr>
          <p:cNvSpPr>
            <a:spLocks noGrp="1"/>
          </p:cNvSpPr>
          <p:nvPr>
            <p:ph type="title" idx="4294967295"/>
          </p:nvPr>
        </p:nvSpPr>
        <p:spPr>
          <a:xfrm>
            <a:off x="455858" y="2514600"/>
            <a:ext cx="5455530" cy="1562782"/>
          </a:xfrm>
        </p:spPr>
        <p:txBody>
          <a:bodyPr>
            <a:normAutofit/>
          </a:bodyPr>
          <a:lstStyle/>
          <a:p>
            <a:pPr algn="l"/>
            <a:r>
              <a:rPr lang="en-US" b="1" dirty="0">
                <a:solidFill>
                  <a:schemeClr val="bg1"/>
                </a:solidFill>
                <a:latin typeface="+mn-lt"/>
              </a:rPr>
              <a:t>Adaptive Management</a:t>
            </a:r>
          </a:p>
        </p:txBody>
      </p:sp>
    </p:spTree>
    <p:extLst>
      <p:ext uri="{BB962C8B-B14F-4D97-AF65-F5344CB8AC3E}">
        <p14:creationId xmlns:p14="http://schemas.microsoft.com/office/powerpoint/2010/main" val="2386668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641870" cy="6858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274" y="6041061"/>
            <a:ext cx="2651767" cy="457200"/>
          </a:xfrm>
          <a:prstGeom prst="rect">
            <a:avLst/>
          </a:prstGeom>
        </p:spPr>
      </p:pic>
      <p:sp>
        <p:nvSpPr>
          <p:cNvPr id="5" name="Title 1"/>
          <p:cNvSpPr txBox="1">
            <a:spLocks/>
          </p:cNvSpPr>
          <p:nvPr/>
        </p:nvSpPr>
        <p:spPr>
          <a:xfrm>
            <a:off x="381000" y="1396365"/>
            <a:ext cx="5056759" cy="4168762"/>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0995" indent="-225425" algn="l">
              <a:spcAft>
                <a:spcPts val="1200"/>
              </a:spcAft>
              <a:buFont typeface="Arial" charset="0"/>
              <a:buChar char="•"/>
            </a:pPr>
            <a:r>
              <a:rPr lang="en-US" sz="2600" dirty="0">
                <a:solidFill>
                  <a:schemeClr val="bg1"/>
                </a:solidFill>
                <a:latin typeface="Calibri"/>
                <a:cs typeface="Calibri"/>
              </a:rPr>
              <a:t>Watershed reduction total </a:t>
            </a:r>
            <a:r>
              <a:rPr lang="en-US" sz="2600" b="1" dirty="0">
                <a:solidFill>
                  <a:schemeClr val="bg1"/>
                </a:solidFill>
                <a:latin typeface="Calibri"/>
                <a:cs typeface="Calibri"/>
              </a:rPr>
              <a:t>54,541 lbs.</a:t>
            </a:r>
          </a:p>
          <a:p>
            <a:pPr marL="115570" algn="l">
              <a:spcAft>
                <a:spcPts val="1200"/>
              </a:spcAft>
            </a:pPr>
            <a:r>
              <a:rPr lang="en-US" sz="2600" b="1" dirty="0">
                <a:solidFill>
                  <a:schemeClr val="bg1"/>
                </a:solidFill>
                <a:latin typeface="Calibri"/>
                <a:cs typeface="Calibri"/>
              </a:rPr>
              <a:t> </a:t>
            </a:r>
            <a:endParaRPr lang="en-US" sz="2600" dirty="0">
              <a:solidFill>
                <a:schemeClr val="bg1"/>
              </a:solidFill>
              <a:latin typeface="Calibri"/>
              <a:cs typeface="Calibri"/>
            </a:endParaRPr>
          </a:p>
          <a:p>
            <a:pPr marL="340995" indent="-225425" algn="l">
              <a:spcAft>
                <a:spcPts val="1200"/>
              </a:spcAft>
              <a:buFont typeface="Arial" charset="0"/>
              <a:buChar char="•"/>
            </a:pPr>
            <a:r>
              <a:rPr lang="en-US" sz="2600" dirty="0">
                <a:solidFill>
                  <a:schemeClr val="bg1"/>
                </a:solidFill>
                <a:latin typeface="Calibri"/>
                <a:cs typeface="Calibri"/>
              </a:rPr>
              <a:t>Exceeds 2023 goals, looking good for 2024!</a:t>
            </a:r>
          </a:p>
          <a:p>
            <a:pPr marL="115570" algn="l">
              <a:spcAft>
                <a:spcPts val="1200"/>
              </a:spcAft>
            </a:pPr>
            <a:endParaRPr lang="en-US" sz="2600" dirty="0">
              <a:solidFill>
                <a:schemeClr val="bg1"/>
              </a:solidFill>
              <a:latin typeface="Calibri"/>
              <a:cs typeface="Calibri"/>
            </a:endParaRPr>
          </a:p>
          <a:p>
            <a:pPr marL="340995" indent="-225425" algn="l">
              <a:spcAft>
                <a:spcPts val="1200"/>
              </a:spcAft>
              <a:buFont typeface="Arial" charset="0"/>
              <a:buChar char="•"/>
            </a:pPr>
            <a:r>
              <a:rPr lang="en-US" sz="2600" dirty="0">
                <a:solidFill>
                  <a:schemeClr val="bg1"/>
                </a:solidFill>
                <a:latin typeface="Calibri"/>
                <a:cs typeface="Calibri"/>
              </a:rPr>
              <a:t>Expanding conservation practices in lower reaches of the watershed.</a:t>
            </a:r>
          </a:p>
          <a:p>
            <a:pPr marL="115570" algn="l">
              <a:spcAft>
                <a:spcPts val="1200"/>
              </a:spcAft>
            </a:pPr>
            <a:endParaRPr lang="en-US" sz="2600" dirty="0">
              <a:solidFill>
                <a:schemeClr val="bg1"/>
              </a:solidFill>
              <a:latin typeface="Calibri"/>
              <a:cs typeface="Calibri"/>
            </a:endParaRPr>
          </a:p>
          <a:p>
            <a:pPr marL="340995" indent="-225425" algn="l">
              <a:spcAft>
                <a:spcPts val="1200"/>
              </a:spcAft>
              <a:buFont typeface="Arial" charset="0"/>
              <a:buChar char="•"/>
            </a:pPr>
            <a:r>
              <a:rPr lang="en-US" sz="2600" dirty="0">
                <a:solidFill>
                  <a:schemeClr val="bg1"/>
                </a:solidFill>
                <a:latin typeface="Calibri"/>
                <a:cs typeface="Calibri"/>
              </a:rPr>
              <a:t>Majority of implementation from Dane County and </a:t>
            </a:r>
            <a:r>
              <a:rPr lang="en-US" sz="2600" dirty="0" err="1">
                <a:solidFill>
                  <a:schemeClr val="bg1"/>
                </a:solidFill>
                <a:latin typeface="Calibri"/>
                <a:cs typeface="Calibri"/>
              </a:rPr>
              <a:t>Yahara</a:t>
            </a:r>
            <a:r>
              <a:rPr lang="en-US" sz="2600" dirty="0">
                <a:solidFill>
                  <a:schemeClr val="bg1"/>
                </a:solidFill>
                <a:latin typeface="Calibri"/>
                <a:cs typeface="Calibri"/>
              </a:rPr>
              <a:t> Pride Farms.</a:t>
            </a:r>
          </a:p>
          <a:p>
            <a:pPr marL="287655" algn="l"/>
            <a:endParaRPr lang="en-US" dirty="0">
              <a:solidFill>
                <a:schemeClr val="bg1"/>
              </a:solidFill>
              <a:latin typeface="Calibri" panose="020F0502020204030204" pitchFamily="34" charset="0"/>
              <a:cs typeface="Calibri" panose="020F0502020204030204" pitchFamily="34" charset="0"/>
            </a:endParaRPr>
          </a:p>
        </p:txBody>
      </p:sp>
      <p:sp>
        <p:nvSpPr>
          <p:cNvPr id="14" name="Title 13">
            <a:extLst>
              <a:ext uri="{FF2B5EF4-FFF2-40B4-BE49-F238E27FC236}">
                <a16:creationId xmlns:a16="http://schemas.microsoft.com/office/drawing/2014/main" id="{D691B0A5-C72C-475B-95DD-D28E2DEDB858}"/>
              </a:ext>
            </a:extLst>
          </p:cNvPr>
          <p:cNvSpPr>
            <a:spLocks noGrp="1"/>
          </p:cNvSpPr>
          <p:nvPr>
            <p:ph type="title" idx="4294967295"/>
          </p:nvPr>
        </p:nvSpPr>
        <p:spPr>
          <a:xfrm>
            <a:off x="428105" y="369100"/>
            <a:ext cx="5641870" cy="842305"/>
          </a:xfrm>
        </p:spPr>
        <p:txBody>
          <a:bodyPr>
            <a:normAutofit fontScale="90000"/>
          </a:bodyPr>
          <a:lstStyle/>
          <a:p>
            <a:pPr algn="l"/>
            <a:r>
              <a:rPr lang="en-US" sz="4000" b="1" dirty="0">
                <a:solidFill>
                  <a:schemeClr val="bg1"/>
                </a:solidFill>
                <a:latin typeface="+mn-lt"/>
              </a:rPr>
              <a:t> </a:t>
            </a:r>
            <a:r>
              <a:rPr lang="en-US" sz="3600" b="1" dirty="0">
                <a:solidFill>
                  <a:schemeClr val="bg1"/>
                </a:solidFill>
                <a:latin typeface="+mn-lt"/>
              </a:rPr>
              <a:t>2023 Phosphorus Reductions</a:t>
            </a:r>
            <a:endParaRPr lang="en-US" sz="4000" b="1" dirty="0">
              <a:solidFill>
                <a:schemeClr val="bg1"/>
              </a:solidFill>
              <a:latin typeface="+mn-lt"/>
            </a:endParaRPr>
          </a:p>
        </p:txBody>
      </p:sp>
      <p:pic>
        <p:nvPicPr>
          <p:cNvPr id="7" name="Picture 6" descr="A black and white logo&#10;&#10;Description automatically generated">
            <a:extLst>
              <a:ext uri="{FF2B5EF4-FFF2-40B4-BE49-F238E27FC236}">
                <a16:creationId xmlns:a16="http://schemas.microsoft.com/office/drawing/2014/main" id="{D81EC1B0-E1D2-5213-EA25-F51516F3E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5900101"/>
            <a:ext cx="1140887" cy="515512"/>
          </a:xfrm>
          <a:prstGeom prst="rect">
            <a:avLst/>
          </a:prstGeom>
        </p:spPr>
      </p:pic>
      <p:pic>
        <p:nvPicPr>
          <p:cNvPr id="3" name="Picture 2">
            <a:extLst>
              <a:ext uri="{FF2B5EF4-FFF2-40B4-BE49-F238E27FC236}">
                <a16:creationId xmlns:a16="http://schemas.microsoft.com/office/drawing/2014/main" id="{019E6216-132B-4B60-F99C-A0E9448581C6}"/>
              </a:ext>
            </a:extLst>
          </p:cNvPr>
          <p:cNvPicPr>
            <a:picLocks noChangeAspect="1"/>
          </p:cNvPicPr>
          <p:nvPr/>
        </p:nvPicPr>
        <p:blipFill>
          <a:blip r:embed="rId5"/>
          <a:stretch>
            <a:fillRect/>
          </a:stretch>
        </p:blipFill>
        <p:spPr>
          <a:xfrm>
            <a:off x="5636687" y="1240129"/>
            <a:ext cx="6053427" cy="4551071"/>
          </a:xfrm>
          <a:prstGeom prst="rect">
            <a:avLst/>
          </a:prstGeom>
        </p:spPr>
      </p:pic>
    </p:spTree>
    <p:extLst>
      <p:ext uri="{BB962C8B-B14F-4D97-AF65-F5344CB8AC3E}">
        <p14:creationId xmlns:p14="http://schemas.microsoft.com/office/powerpoint/2010/main" val="850756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strict PPT Template-2021" id="{80EAA46A-239E-42B2-B236-B8A53B5A7716}" vid="{0E1FCBF4-B0F0-4AA7-B21C-F5A42D0A4F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b592a78-2b40-4717-9525-c8fbabe7a386">
      <Terms xmlns="http://schemas.microsoft.com/office/infopath/2007/PartnerControls"/>
    </lcf76f155ced4ddcb4097134ff3c332f>
    <TaxCatchAll xmlns="a56cf628-b332-41ce-a3b0-02794505bb4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A081C0A3BCD0459E57FC246FDC6893" ma:contentTypeVersion="17" ma:contentTypeDescription="Create a new document." ma:contentTypeScope="" ma:versionID="62e2c737bae20997a6ed8194e7ab8ce4">
  <xsd:schema xmlns:xsd="http://www.w3.org/2001/XMLSchema" xmlns:xs="http://www.w3.org/2001/XMLSchema" xmlns:p="http://schemas.microsoft.com/office/2006/metadata/properties" xmlns:ns2="2b592a78-2b40-4717-9525-c8fbabe7a386" xmlns:ns3="a56cf628-b332-41ce-a3b0-02794505bb4c" targetNamespace="http://schemas.microsoft.com/office/2006/metadata/properties" ma:root="true" ma:fieldsID="b2e280f0915ce56f56f292a8c4c22782" ns2:_="" ns3:_="">
    <xsd:import namespace="2b592a78-2b40-4717-9525-c8fbabe7a386"/>
    <xsd:import namespace="a56cf628-b332-41ce-a3b0-02794505bb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592a78-2b40-4717-9525-c8fbabe7a3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1f0036c-3d18-4f56-b300-974aff890b9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6cf628-b332-41ce-a3b0-02794505bb4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3305931-16c3-4c20-9939-4fc2ceaf0da3}" ma:internalName="TaxCatchAll" ma:showField="CatchAllData" ma:web="a56cf628-b332-41ce-a3b0-02794505bb4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13D947-4466-43F3-8829-7438EFDEB2CD}">
  <ds:schemaRefs>
    <ds:schemaRef ds:uri="a56cf628-b332-41ce-a3b0-02794505bb4c"/>
    <ds:schemaRef ds:uri="http://purl.org/dc/terms/"/>
    <ds:schemaRef ds:uri="2b592a78-2b40-4717-9525-c8fbabe7a386"/>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A11C621-6E11-476C-B127-A11CD04D83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592a78-2b40-4717-9525-c8fbabe7a386"/>
    <ds:schemaRef ds:uri="a56cf628-b332-41ce-a3b0-02794505bb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0C7E05-0530-417D-9444-1D2B82F5E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6610</TotalTime>
  <Words>1106</Words>
  <Application>Microsoft Office PowerPoint</Application>
  <PresentationFormat>Widescreen</PresentationFormat>
  <Paragraphs>263</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District Adaptive Management Project Yahara WINS 2023 Annual Report</vt:lpstr>
      <vt:lpstr>Agenda</vt:lpstr>
      <vt:lpstr>PowerPoint Presentation</vt:lpstr>
      <vt:lpstr> Rock River Basin TMDL</vt:lpstr>
      <vt:lpstr>PowerPoint Presentation</vt:lpstr>
      <vt:lpstr> </vt:lpstr>
      <vt:lpstr>PowerPoint Presentation</vt:lpstr>
      <vt:lpstr>Adaptive Management</vt:lpstr>
      <vt:lpstr> 2023 Phosphorus Reductions</vt:lpstr>
      <vt:lpstr>Reach Specific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Scholte</dc:creator>
  <cp:lastModifiedBy>Mike Gilbertson</cp:lastModifiedBy>
  <cp:revision>255</cp:revision>
  <cp:lastPrinted>2024-08-06T18:12:40Z</cp:lastPrinted>
  <dcterms:created xsi:type="dcterms:W3CDTF">2018-02-08T16:40:18Z</dcterms:created>
  <dcterms:modified xsi:type="dcterms:W3CDTF">2024-08-07T15:11:23Z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0x0101004CA081C0A3BCD0459E57FC246FDC6893</vt:lpwstr>
  </property>
</Properties>
</file>