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charts/chart1.xml" ContentType="application/vnd.openxmlformats-officedocument.drawingml.chart+xml"/>
  <Override PartName="/ppt/tags/tag10.xml" ContentType="application/vnd.openxmlformats-officedocument.presentationml.tag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ags/tag14.xml" ContentType="application/vnd.openxmlformats-officedocument.presentationml.tag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8.xml" ContentType="application/vnd.openxmlformats-officedocument.presentationml.tags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9.xml" ContentType="application/vnd.openxmlformats-officedocument.presentationml.tags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tags/tag20.xml" ContentType="application/vnd.openxmlformats-officedocument.presentationml.tags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7" r:id="rId5"/>
  </p:sldMasterIdLst>
  <p:notesMasterIdLst>
    <p:notesMasterId r:id="rId25"/>
  </p:notesMasterIdLst>
  <p:sldIdLst>
    <p:sldId id="314" r:id="rId6"/>
    <p:sldId id="308" r:id="rId7"/>
    <p:sldId id="309" r:id="rId8"/>
    <p:sldId id="326" r:id="rId9"/>
    <p:sldId id="328" r:id="rId10"/>
    <p:sldId id="316" r:id="rId11"/>
    <p:sldId id="329" r:id="rId12"/>
    <p:sldId id="317" r:id="rId13"/>
    <p:sldId id="337" r:id="rId14"/>
    <p:sldId id="338" r:id="rId15"/>
    <p:sldId id="340" r:id="rId16"/>
    <p:sldId id="341" r:id="rId17"/>
    <p:sldId id="343" r:id="rId18"/>
    <p:sldId id="344" r:id="rId19"/>
    <p:sldId id="346" r:id="rId20"/>
    <p:sldId id="345" r:id="rId21"/>
    <p:sldId id="315" r:id="rId22"/>
    <p:sldId id="312" r:id="rId23"/>
    <p:sldId id="313" r:id="rId24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597097-40A4-4B3B-B637-4306DD56E758}">
          <p14:sldIdLst>
            <p14:sldId id="314"/>
            <p14:sldId id="308"/>
            <p14:sldId id="309"/>
            <p14:sldId id="326"/>
            <p14:sldId id="328"/>
            <p14:sldId id="316"/>
            <p14:sldId id="329"/>
            <p14:sldId id="317"/>
            <p14:sldId id="337"/>
            <p14:sldId id="338"/>
            <p14:sldId id="340"/>
            <p14:sldId id="341"/>
            <p14:sldId id="343"/>
            <p14:sldId id="344"/>
            <p14:sldId id="346"/>
            <p14:sldId id="345"/>
            <p14:sldId id="315"/>
            <p14:sldId id="312"/>
            <p14:sldId id="31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1DB210-BD13-BAF0-BA61-52DCFD4FE998}" name="Amy Deming" initials="AD" userId="S::AmyD@madsewer.org::7fb2aa58-16dd-43aa-ab29-3fd56df354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00F1"/>
    <a:srgbClr val="B2292E"/>
    <a:srgbClr val="005850"/>
    <a:srgbClr val="F4C55C"/>
    <a:srgbClr val="BDFFF6"/>
    <a:srgbClr val="007A69"/>
    <a:srgbClr val="00B299"/>
    <a:srgbClr val="D7DF23"/>
    <a:srgbClr val="3663CF"/>
    <a:srgbClr val="366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12" autoAdjust="0"/>
  </p:normalViewPr>
  <p:slideViewPr>
    <p:cSldViewPr snapToGrid="0">
      <p:cViewPr varScale="1">
        <p:scale>
          <a:sx n="95" d="100"/>
          <a:sy n="95" d="100"/>
        </p:scale>
        <p:origin x="11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NULL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</c:v>
                </c:pt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B2292E">
                  <a:alpha val="23529"/>
                </a:srgbClr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A6A-424D-B77A-B0235278F7DF}"/>
              </c:ext>
            </c:extLst>
          </c:dPt>
          <c:dPt>
            <c:idx val="1"/>
            <c:invertIfNegative val="1"/>
            <c:bubble3D val="0"/>
            <c:spPr>
              <a:solidFill>
                <a:srgbClr val="F4C55C">
                  <a:alpha val="23529"/>
                </a:srgbClr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A6A-424D-B77A-B0235278F7DF}"/>
              </c:ext>
            </c:extLst>
          </c:dPt>
          <c:dPt>
            <c:idx val="2"/>
            <c:invertIfNegative val="1"/>
            <c:bubble3D val="0"/>
            <c:spPr>
              <a:solidFill>
                <a:srgbClr val="005850">
                  <a:alpha val="23529"/>
                </a:srgbClr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5A6A-424D-B77A-B0235278F7D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Past: 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A6A-424D-B77A-B0235278F7D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Past: 60%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A6A-424D-B77A-B0235278F7D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Past: 32%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A6A-424D-B77A-B0235278F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800" smtId="4294967295">
                    <a:solidFill>
                      <a:srgbClr val="1A1A1A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Sheet1!$A$2,Sheet1!$A$3,Sheet1!$A$4,Sheet1!$A$2,Sheet1!$A$3,Sheet1!$A$4</c:f>
              <c:strCache>
                <c:ptCount val="6"/>
                <c:pt idx="0">
                  <c:v>Actively Disengaged</c:v>
                </c:pt>
                <c:pt idx="1">
                  <c:v>Not Engaged</c:v>
                </c:pt>
                <c:pt idx="2">
                  <c:v>Engaged</c:v>
                </c:pt>
                <c:pt idx="3">
                  <c:v>Actively Disengaged</c:v>
                </c:pt>
                <c:pt idx="4">
                  <c:v>Not Engaged</c:v>
                </c:pt>
                <c:pt idx="5">
                  <c:v>Engaged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60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6A-424D-B77A-B0235278F7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B2292E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5A6A-424D-B77A-B0235278F7DF}"/>
              </c:ext>
            </c:extLst>
          </c:dPt>
          <c:dPt>
            <c:idx val="1"/>
            <c:invertIfNegative val="1"/>
            <c:bubble3D val="0"/>
            <c:spPr>
              <a:solidFill>
                <a:srgbClr val="F4C55C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5A6A-424D-B77A-B0235278F7DF}"/>
              </c:ext>
            </c:extLst>
          </c:dPt>
          <c:dPt>
            <c:idx val="2"/>
            <c:invertIfNegative val="1"/>
            <c:bubble3D val="0"/>
            <c:spPr>
              <a:solidFill>
                <a:srgbClr val="00585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C-5A6A-424D-B77A-B0235278F7D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Current: 7%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A6A-424D-B77A-B0235278F7D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Current: 53%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A6A-424D-B77A-B0235278F7D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Current: 40%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5A6A-424D-B77A-B0235278F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2400" smtId="4294967295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Sheet1!$A$2,Sheet1!$A$3,Sheet1!$A$4,Sheet1!$A$2,Sheet1!$A$3,Sheet1!$A$4</c:f>
              <c:strCache>
                <c:ptCount val="6"/>
                <c:pt idx="0">
                  <c:v>Actively Disengaged</c:v>
                </c:pt>
                <c:pt idx="1">
                  <c:v>Not Engaged</c:v>
                </c:pt>
                <c:pt idx="2">
                  <c:v>Engaged</c:v>
                </c:pt>
                <c:pt idx="3">
                  <c:v>Actively Disengaged</c:v>
                </c:pt>
                <c:pt idx="4">
                  <c:v>Not Engaged</c:v>
                </c:pt>
                <c:pt idx="5">
                  <c:v>Engaged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53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A6A-424D-B77A-B0235278F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7451136"/>
        <c:axId val="66437120"/>
      </c:barChart>
      <c:catAx>
        <c:axId val="6745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3200" b="1" smtId="4294967295">
                <a:solidFill>
                  <a:schemeClr val="tx1"/>
                </a:solidFill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'Work Group'!$A$2</c:f>
              <c:strCache>
                <c:ptCount val="1"/>
                <c:pt idx="0">
                  <c:v>Maximum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strRef>
              <c:f>('Work Group'!$B$1:$C$1,'Work Group'!$F$1:$G$1,'Work Group'!$K$1,'Work Group'!$M$1)</c:f>
              <c:strCache>
                <c:ptCount val="6"/>
                <c:pt idx="0">
                  <c:v>Q12 Mean</c:v>
                </c:pt>
                <c:pt idx="1">
                  <c:v>Q00. Overall Satisfaction</c:v>
                </c:pt>
                <c:pt idx="2">
                  <c:v>Organization cares about overall wellbeing</c:v>
                </c:pt>
                <c:pt idx="3">
                  <c:v>Treated with respect</c:v>
                </c:pt>
                <c:pt idx="4">
                  <c:v>Trust organizational leadership</c:v>
                </c:pt>
                <c:pt idx="5">
                  <c:v>Organization always delivers on promise to customers</c:v>
                </c:pt>
              </c:strCache>
              <c:extLst/>
            </c:strRef>
          </c:cat>
          <c:val>
            <c:numRef>
              <c:f>('Work Group'!$B$2:$C$2,'Work Group'!$F$2:$G$2,'Work Group'!$K$2,'Work Group'!$M$2)</c:f>
              <c:numCache>
                <c:formatCode>0.00</c:formatCode>
                <c:ptCount val="6"/>
                <c:pt idx="0">
                  <c:v>4.33</c:v>
                </c:pt>
                <c:pt idx="1">
                  <c:v>4.25</c:v>
                </c:pt>
                <c:pt idx="2">
                  <c:v>4.75</c:v>
                </c:pt>
                <c:pt idx="3">
                  <c:v>4.5</c:v>
                </c:pt>
                <c:pt idx="4">
                  <c:v>3.63</c:v>
                </c:pt>
                <c:pt idx="5">
                  <c:v>4.5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151A-4E54-9136-FC2E319E02A4}"/>
            </c:ext>
          </c:extLst>
        </c:ser>
        <c:ser>
          <c:idx val="1"/>
          <c:order val="1"/>
          <c:tx>
            <c:strRef>
              <c:f>'Work Group'!$A$3</c:f>
              <c:strCache>
                <c:ptCount val="1"/>
                <c:pt idx="0">
                  <c:v>District Overall Average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('Work Group'!$B$1:$C$1,'Work Group'!$F$1:$G$1,'Work Group'!$K$1,'Work Group'!$M$1)</c:f>
              <c:strCache>
                <c:ptCount val="6"/>
                <c:pt idx="0">
                  <c:v>Q12 Mean</c:v>
                </c:pt>
                <c:pt idx="1">
                  <c:v>Q00. Overall Satisfaction</c:v>
                </c:pt>
                <c:pt idx="2">
                  <c:v>Organization cares about overall wellbeing</c:v>
                </c:pt>
                <c:pt idx="3">
                  <c:v>Treated with respect</c:v>
                </c:pt>
                <c:pt idx="4">
                  <c:v>Trust organizational leadership</c:v>
                </c:pt>
                <c:pt idx="5">
                  <c:v>Organization always delivers on promise to customers</c:v>
                </c:pt>
              </c:strCache>
              <c:extLst/>
            </c:strRef>
          </c:cat>
          <c:val>
            <c:numRef>
              <c:f>('Work Group'!$B$3:$C$3,'Work Group'!$F$3:$G$3,'Work Group'!$K$3,'Work Group'!$M$3)</c:f>
              <c:numCache>
                <c:formatCode>0.00</c:formatCode>
                <c:ptCount val="6"/>
                <c:pt idx="0">
                  <c:v>3.92</c:v>
                </c:pt>
                <c:pt idx="1">
                  <c:v>3.85</c:v>
                </c:pt>
                <c:pt idx="2">
                  <c:v>3.69</c:v>
                </c:pt>
                <c:pt idx="3">
                  <c:v>4.07</c:v>
                </c:pt>
                <c:pt idx="4">
                  <c:v>3.23</c:v>
                </c:pt>
                <c:pt idx="5">
                  <c:v>3.69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151A-4E54-9136-FC2E319E02A4}"/>
            </c:ext>
          </c:extLst>
        </c:ser>
        <c:ser>
          <c:idx val="2"/>
          <c:order val="2"/>
          <c:tx>
            <c:strRef>
              <c:f>'Work Group'!$A$4</c:f>
              <c:strCache>
                <c:ptCount val="1"/>
                <c:pt idx="0">
                  <c:v>Minimum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strRef>
              <c:f>('Work Group'!$B$1:$C$1,'Work Group'!$F$1:$G$1,'Work Group'!$K$1,'Work Group'!$M$1)</c:f>
              <c:strCache>
                <c:ptCount val="6"/>
                <c:pt idx="0">
                  <c:v>Q12 Mean</c:v>
                </c:pt>
                <c:pt idx="1">
                  <c:v>Q00. Overall Satisfaction</c:v>
                </c:pt>
                <c:pt idx="2">
                  <c:v>Organization cares about overall wellbeing</c:v>
                </c:pt>
                <c:pt idx="3">
                  <c:v>Treated with respect</c:v>
                </c:pt>
                <c:pt idx="4">
                  <c:v>Trust organizational leadership</c:v>
                </c:pt>
                <c:pt idx="5">
                  <c:v>Organization always delivers on promise to customers</c:v>
                </c:pt>
              </c:strCache>
              <c:extLst/>
            </c:strRef>
          </c:cat>
          <c:val>
            <c:numRef>
              <c:f>('Work Group'!$B$4:$C$4,'Work Group'!$F$4:$G$4,'Work Group'!$K$4,'Work Group'!$M$4)</c:f>
              <c:numCache>
                <c:formatCode>0.00</c:formatCode>
                <c:ptCount val="6"/>
                <c:pt idx="0">
                  <c:v>3.61</c:v>
                </c:pt>
                <c:pt idx="1">
                  <c:v>3.45</c:v>
                </c:pt>
                <c:pt idx="2">
                  <c:v>3.36</c:v>
                </c:pt>
                <c:pt idx="3">
                  <c:v>3.45</c:v>
                </c:pt>
                <c:pt idx="4">
                  <c:v>3</c:v>
                </c:pt>
                <c:pt idx="5">
                  <c:v>3.29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151A-4E54-9136-FC2E319E0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2"/>
              </a:solidFill>
              <a:round/>
              <a:headEnd type="oval" w="sm" len="sm"/>
              <a:tailEnd type="oval" w="sm" len="sm"/>
            </a:ln>
            <a:effectLst/>
          </c:spPr>
        </c:hiLowLines>
        <c:smooth val="0"/>
        <c:axId val="827998032"/>
        <c:axId val="827998392"/>
      </c:lineChart>
      <c:catAx>
        <c:axId val="82799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998392"/>
        <c:crosses val="autoZero"/>
        <c:auto val="1"/>
        <c:lblAlgn val="ctr"/>
        <c:lblOffset val="100"/>
        <c:noMultiLvlLbl val="0"/>
      </c:catAx>
      <c:valAx>
        <c:axId val="827998392"/>
        <c:scaling>
          <c:orientation val="minMax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99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C5-4AED-9876-78241FDEA37C}"/>
              </c:ext>
            </c:extLst>
          </c:dPt>
          <c:dPt>
            <c:idx val="1"/>
            <c:invertIfNegative val="0"/>
            <c:bubble3D val="0"/>
            <c:spPr>
              <a:solidFill>
                <a:srgbClr val="7900F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C5-4AED-9876-78241FDEA3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0.38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C5-4AED-9876-78241FDEA3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6C5-4AED-9876-78241FDEA37C}"/>
              </c:ext>
            </c:extLst>
          </c:dPt>
          <c:dPt>
            <c:idx val="1"/>
            <c:invertIfNegative val="0"/>
            <c:bubble3D val="0"/>
            <c:spPr>
              <a:solidFill>
                <a:srgbClr val="C78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6C5-4AED-9876-78241FDEA3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0.25</c:v>
                </c:pt>
                <c:pt idx="1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6C5-4AED-9876-78241FDEA3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98293912"/>
        <c:axId val="448948008"/>
      </c:barChart>
      <c:catAx>
        <c:axId val="6982939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948008"/>
        <c:crosses val="autoZero"/>
        <c:auto val="1"/>
        <c:lblAlgn val="ctr"/>
        <c:lblOffset val="100"/>
        <c:noMultiLvlLbl val="0"/>
      </c:catAx>
      <c:valAx>
        <c:axId val="448948008"/>
        <c:scaling>
          <c:orientation val="minMax"/>
          <c:max val="0.60000000000000009"/>
        </c:scaling>
        <c:delete val="1"/>
        <c:axPos val="t"/>
        <c:numFmt formatCode="0%" sourceLinked="1"/>
        <c:majorTickMark val="out"/>
        <c:minorTickMark val="none"/>
        <c:tickLblPos val="nextTo"/>
        <c:crossAx val="698293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'Simplified gender comparision'!$A$2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B299">
                <a:lumMod val="75000"/>
              </a:srgbClr>
            </a:solidFill>
            <a:ln>
              <a:noFill/>
            </a:ln>
            <a:effectLst/>
          </c:spPr>
          <c:invertIfNegative val="0"/>
          <c:cat>
            <c:strRef>
              <c:f>'Simplified gender comparision'!$B$1:$U$1</c:f>
              <c:strCache>
                <c:ptCount val="5"/>
                <c:pt idx="0">
                  <c:v>Q12 Mean</c:v>
                </c:pt>
                <c:pt idx="1">
                  <c:v>Q00. Overall Satisfaction</c:v>
                </c:pt>
                <c:pt idx="2">
                  <c:v>Treated with respect</c:v>
                </c:pt>
                <c:pt idx="3">
                  <c:v>Comfortable being myself</c:v>
                </c:pt>
                <c:pt idx="4">
                  <c:v>Same opportunities to advance</c:v>
                </c:pt>
              </c:strCache>
            </c:strRef>
          </c:cat>
          <c:val>
            <c:numRef>
              <c:f>'Simplified gender comparision'!$B$2:$U$2</c:f>
              <c:numCache>
                <c:formatCode>0.00</c:formatCode>
                <c:ptCount val="5"/>
                <c:pt idx="0">
                  <c:v>0.19999999999999973</c:v>
                </c:pt>
                <c:pt idx="1">
                  <c:v>0.10999999999999988</c:v>
                </c:pt>
                <c:pt idx="2">
                  <c:v>0.10999999999999988</c:v>
                </c:pt>
                <c:pt idx="3">
                  <c:v>0.15000000000000036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8-42F4-BA05-B4E108E2C383}"/>
            </c:ext>
          </c:extLst>
        </c:ser>
        <c:ser>
          <c:idx val="1"/>
          <c:order val="1"/>
          <c:tx>
            <c:strRef>
              <c:f>'Simplified gender comparision'!$A$3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7900F1"/>
            </a:solidFill>
            <a:ln>
              <a:noFill/>
            </a:ln>
            <a:effectLst/>
          </c:spPr>
          <c:invertIfNegative val="0"/>
          <c:cat>
            <c:strRef>
              <c:f>'Simplified gender comparision'!$B$1:$U$1</c:f>
              <c:strCache>
                <c:ptCount val="5"/>
                <c:pt idx="0">
                  <c:v>Q12 Mean</c:v>
                </c:pt>
                <c:pt idx="1">
                  <c:v>Q00. Overall Satisfaction</c:v>
                </c:pt>
                <c:pt idx="2">
                  <c:v>Treated with respect</c:v>
                </c:pt>
                <c:pt idx="3">
                  <c:v>Comfortable being myself</c:v>
                </c:pt>
                <c:pt idx="4">
                  <c:v>Same opportunities to advance</c:v>
                </c:pt>
              </c:strCache>
            </c:strRef>
          </c:cat>
          <c:val>
            <c:numRef>
              <c:f>'Simplified gender comparision'!$B$3:$U$3</c:f>
              <c:numCache>
                <c:formatCode>0.00</c:formatCode>
                <c:ptCount val="5"/>
                <c:pt idx="0">
                  <c:v>-4.0000000000000036E-2</c:v>
                </c:pt>
                <c:pt idx="1">
                  <c:v>-0.12999999999999989</c:v>
                </c:pt>
                <c:pt idx="2">
                  <c:v>0.3199999999999994</c:v>
                </c:pt>
                <c:pt idx="3">
                  <c:v>0.22999999999999998</c:v>
                </c:pt>
                <c:pt idx="4">
                  <c:v>0.17999999999999972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A8-42F4-BA05-B4E108E2C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0702080"/>
        <c:axId val="840707480"/>
      </c:barChart>
      <c:catAx>
        <c:axId val="840702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707480"/>
        <c:crosses val="autoZero"/>
        <c:auto val="1"/>
        <c:lblAlgn val="ctr"/>
        <c:lblOffset val="100"/>
        <c:noMultiLvlLbl val="0"/>
      </c:catAx>
      <c:valAx>
        <c:axId val="8407074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+0.0;\ \-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70208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'Simplified race comparison'!$A$2</c:f>
              <c:strCache>
                <c:ptCount val="1"/>
                <c:pt idx="0">
                  <c:v>Employees of color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'Simplified race comparison'!$B$1:$U$1</c:f>
              <c:strCache>
                <c:ptCount val="5"/>
                <c:pt idx="0">
                  <c:v>Q12 Mean</c:v>
                </c:pt>
                <c:pt idx="1">
                  <c:v>Q00. Overall Satisfaction</c:v>
                </c:pt>
                <c:pt idx="2">
                  <c:v>Treated with respect</c:v>
                </c:pt>
                <c:pt idx="3">
                  <c:v>Comfortable being myself</c:v>
                </c:pt>
                <c:pt idx="4">
                  <c:v>Same opportunities to advance</c:v>
                </c:pt>
              </c:strCache>
            </c:strRef>
          </c:cat>
          <c:val>
            <c:numRef>
              <c:f>'Simplified race comparison'!$B$2:$U$2</c:f>
              <c:numCache>
                <c:formatCode>0.00</c:formatCode>
                <c:ptCount val="5"/>
                <c:pt idx="0">
                  <c:v>-7.0000000000000284E-2</c:v>
                </c:pt>
                <c:pt idx="1">
                  <c:v>-0.58000000000000007</c:v>
                </c:pt>
                <c:pt idx="2">
                  <c:v>-0.5</c:v>
                </c:pt>
                <c:pt idx="3">
                  <c:v>-0.43000000000000016</c:v>
                </c:pt>
                <c:pt idx="4">
                  <c:v>0.10000000000000009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0-44D6-B88C-334099179319}"/>
            </c:ext>
          </c:extLst>
        </c:ser>
        <c:ser>
          <c:idx val="1"/>
          <c:order val="1"/>
          <c:tx>
            <c:strRef>
              <c:f>'Simplified race comparison'!$A$3</c:f>
              <c:strCache>
                <c:ptCount val="1"/>
                <c:pt idx="0">
                  <c:v>White employees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'Simplified race comparison'!$B$1:$U$1</c:f>
              <c:strCache>
                <c:ptCount val="5"/>
                <c:pt idx="0">
                  <c:v>Q12 Mean</c:v>
                </c:pt>
                <c:pt idx="1">
                  <c:v>Q00. Overall Satisfaction</c:v>
                </c:pt>
                <c:pt idx="2">
                  <c:v>Treated with respect</c:v>
                </c:pt>
                <c:pt idx="3">
                  <c:v>Comfortable being myself</c:v>
                </c:pt>
                <c:pt idx="4">
                  <c:v>Same opportunities to advance</c:v>
                </c:pt>
              </c:strCache>
            </c:strRef>
          </c:cat>
          <c:val>
            <c:numRef>
              <c:f>'Simplified race comparison'!$B$3:$U$3</c:f>
              <c:numCache>
                <c:formatCode>0.00</c:formatCode>
                <c:ptCount val="5"/>
                <c:pt idx="0">
                  <c:v>0.16999999999999993</c:v>
                </c:pt>
                <c:pt idx="1">
                  <c:v>0.12000000000000011</c:v>
                </c:pt>
                <c:pt idx="2">
                  <c:v>0.25999999999999979</c:v>
                </c:pt>
                <c:pt idx="3">
                  <c:v>0.25999999999999979</c:v>
                </c:pt>
                <c:pt idx="4">
                  <c:v>0.24000000000000021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0-44D6-B88C-334099179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0702080"/>
        <c:axId val="840707480"/>
      </c:barChart>
      <c:catAx>
        <c:axId val="840702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707480"/>
        <c:crosses val="autoZero"/>
        <c:auto val="1"/>
        <c:lblAlgn val="ctr"/>
        <c:lblOffset val="100"/>
        <c:noMultiLvlLbl val="0"/>
      </c:catAx>
      <c:valAx>
        <c:axId val="8407074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+0.0;\ \-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70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rgbClr val="0058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92-497D-BC9D-F83291D07A32}"/>
              </c:ext>
            </c:extLst>
          </c:dPt>
          <c:dPt>
            <c:idx val="1"/>
            <c:bubble3D val="0"/>
            <c:spPr>
              <a:solidFill>
                <a:srgbClr val="F4C55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192-497D-BC9D-F83291D07A32}"/>
              </c:ext>
            </c:extLst>
          </c:dPt>
          <c:dPt>
            <c:idx val="2"/>
            <c:bubble3D val="0"/>
            <c:spPr>
              <a:solidFill>
                <a:srgbClr val="B229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92-497D-BC9D-F83291D07A32}"/>
              </c:ext>
            </c:extLst>
          </c:dPt>
          <c:dLbls>
            <c:dLbl>
              <c:idx val="0"/>
              <c:layout>
                <c:manualLayout>
                  <c:x val="0.17683464317832284"/>
                  <c:y val="3.214141819072608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92-497D-BC9D-F83291D07A32}"/>
                </c:ext>
              </c:extLst>
            </c:dLbl>
            <c:dLbl>
              <c:idx val="1"/>
              <c:layout>
                <c:manualLayout>
                  <c:x val="-0.21220157181398741"/>
                  <c:y val="1.92848509144360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92-497D-BC9D-F83291D07A32}"/>
                </c:ext>
              </c:extLst>
            </c:dLbl>
            <c:dLbl>
              <c:idx val="2"/>
              <c:layout>
                <c:manualLayout>
                  <c:x val="-0.26171517907733349"/>
                  <c:y val="-6.74969782005260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13368958938716"/>
                      <c:h val="0.23439141869689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192-497D-BC9D-F83291D07A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Engaged</c:v>
                </c:pt>
                <c:pt idx="1">
                  <c:v>Not Engaged</c:v>
                </c:pt>
                <c:pt idx="2">
                  <c:v>Actively Disengaged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</c:v>
                </c:pt>
                <c:pt idx="1">
                  <c:v>0.53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92-497D-BC9D-F83291D07A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rgbClr val="0058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72-4D4F-AFA4-36DAFBCFC62B}"/>
              </c:ext>
            </c:extLst>
          </c:dPt>
          <c:dPt>
            <c:idx val="1"/>
            <c:bubble3D val="0"/>
            <c:spPr>
              <a:solidFill>
                <a:srgbClr val="F4C55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72-4D4F-AFA4-36DAFBCFC62B}"/>
              </c:ext>
            </c:extLst>
          </c:dPt>
          <c:dPt>
            <c:idx val="2"/>
            <c:bubble3D val="0"/>
            <c:spPr>
              <a:solidFill>
                <a:srgbClr val="B229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72-4D4F-AFA4-36DAFBCFC62B}"/>
              </c:ext>
            </c:extLst>
          </c:dPt>
          <c:dLbls>
            <c:dLbl>
              <c:idx val="0"/>
              <c:layout>
                <c:manualLayout>
                  <c:x val="0.17683464317832284"/>
                  <c:y val="3.214141819072608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72-4D4F-AFA4-36DAFBCFC62B}"/>
                </c:ext>
              </c:extLst>
            </c:dLbl>
            <c:dLbl>
              <c:idx val="1"/>
              <c:layout>
                <c:manualLayout>
                  <c:x val="-0.26875542019926668"/>
                  <c:y val="4.49979854670172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72-4D4F-AFA4-36DAFBCFC62B}"/>
                </c:ext>
              </c:extLst>
            </c:dLbl>
            <c:dLbl>
              <c:idx val="2"/>
              <c:layout>
                <c:manualLayout>
                  <c:x val="-0.26171517907733349"/>
                  <c:y val="-6.74969782005260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13368958938716"/>
                      <c:h val="0.23439141869689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772-4D4F-AFA4-36DAFBCFC6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Engaged</c:v>
                </c:pt>
                <c:pt idx="1">
                  <c:v>Not Engaged</c:v>
                </c:pt>
                <c:pt idx="2">
                  <c:v>Actively Disengaged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</c:v>
                </c:pt>
                <c:pt idx="1">
                  <c:v>0.63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72-4D4F-AFA4-36DAFBCFC6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Column02</c:v>
                </c:pt>
              </c:strCache>
            </c:strRef>
          </c:tx>
          <c:dPt>
            <c:idx val="0"/>
            <c:bubble3D val="0"/>
            <c:spPr>
              <a:solidFill>
                <a:srgbClr val="86C30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3D8-42D2-9CFE-3AD57F13E594}"/>
              </c:ext>
            </c:extLst>
          </c:dPt>
          <c:dPt>
            <c:idx val="1"/>
            <c:bubble3D val="0"/>
            <c:spPr>
              <a:solidFill>
                <a:srgbClr val="E0E0E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3D8-42D2-9CFE-3AD57F13E594}"/>
              </c:ext>
            </c:extLst>
          </c:dPt>
          <c:dPt>
            <c:idx val="2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5-C3D8-42D2-9CFE-3AD57F13E594}"/>
              </c:ext>
            </c:extLst>
          </c:dPt>
          <c:cat>
            <c:multiLvlStrRef>
              <c:f>Sheet1!$A$2:$A$4</c:f>
            </c:multiLvl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3.65</c:v>
                </c:pt>
                <c:pt idx="1">
                  <c:v>1.35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D8-42D2-9CFE-3AD57F13E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70"/>
        <c:holeSize val="78"/>
      </c:doughnutChart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86C30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E50-4E75-BF7D-7FC7C95A729B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50-4E75-BF7D-7FC7C95A72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E0E0E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1E50-4E75-BF7D-7FC7C95A729B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50-4E75-BF7D-7FC7C95A7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7451136"/>
        <c:axId val="66437120"/>
      </c:barChart>
      <c:catAx>
        <c:axId val="6745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009D4F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9D0-4276-AC30-371CE08333EB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D0-4276-AC30-371CE08333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E0E0E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69D0-4276-AC30-371CE08333EB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D0-4276-AC30-371CE0833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7451136"/>
        <c:axId val="66437120"/>
      </c:barChart>
      <c:catAx>
        <c:axId val="6745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86C30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6BE-471D-A20D-22D9318F2A08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BE-471D-A20D-22D9318F2A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E0E0E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46BE-471D-A20D-22D9318F2A08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BE-471D-A20D-22D9318F2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7451136"/>
        <c:axId val="66437120"/>
      </c:barChart>
      <c:catAx>
        <c:axId val="6745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BEDE18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6EA-4E9B-81C1-66FFB87F9FF2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EA-4E9B-81C1-66FFB87F9F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E0E0E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C6EA-4E9B-81C1-66FFB87F9FF2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EA-4E9B-81C1-66FFB87F9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7451136"/>
        <c:axId val="66437120"/>
      </c:barChart>
      <c:catAx>
        <c:axId val="6745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BEDE18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1F1-430A-A31B-DF7EC9504554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F1-430A-A31B-DF7EC95045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25400">
              <a:solidFill>
                <a:srgbClr val="FFFFFF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E0E0E0"/>
              </a:solidFill>
              <a:ln w="1270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91F1-430A-A31B-DF7EC9504554}"/>
              </c:ext>
            </c:extLst>
          </c:dPt>
          <c:cat>
            <c:multiLvlStrRef>
              <c:f>Sheet1!$A$2,Sheet1!$A$2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F1-430A-A31B-DF7EC9504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7451136"/>
        <c:axId val="66437120"/>
      </c:barChart>
      <c:catAx>
        <c:axId val="6745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1"/>
        <c:axPos val="b"/>
        <c:numFmt formatCode="0%" sourceLinked="1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9BAE5B-8C54-4816-ABBF-0C74772DB29C}" type="doc">
      <dgm:prSet loTypeId="urn:microsoft.com/office/officeart/2005/8/layout/cycle8" loCatId="cycle" qsTypeId="urn:microsoft.com/office/officeart/2005/8/quickstyle/simple1" qsCatId="simple" csTypeId="urn:microsoft.com/office/officeart/2005/8/colors/accent0_3" csCatId="mainScheme" phldr="1"/>
      <dgm:spPr/>
    </dgm:pt>
    <dgm:pt modelId="{CDBCECD9-6E05-4091-80FF-C72559B30721}">
      <dgm:prSet phldrT="[Text]"/>
      <dgm:spPr/>
      <dgm:t>
        <a:bodyPr/>
        <a:lstStyle/>
        <a:p>
          <a:r>
            <a:rPr lang="en-US" b="0" dirty="0"/>
            <a:t>Engagement Survey</a:t>
          </a:r>
        </a:p>
      </dgm:t>
    </dgm:pt>
    <dgm:pt modelId="{EBB92B66-547F-49D1-A158-2E9565E8C8F1}" type="parTrans" cxnId="{EA3D6714-AFEF-478B-BED0-298B5AE88692}">
      <dgm:prSet/>
      <dgm:spPr/>
      <dgm:t>
        <a:bodyPr/>
        <a:lstStyle/>
        <a:p>
          <a:endParaRPr lang="en-US"/>
        </a:p>
      </dgm:t>
    </dgm:pt>
    <dgm:pt modelId="{0E13E8F6-C589-4017-97DB-2B1FDE7AFB4F}" type="sibTrans" cxnId="{EA3D6714-AFEF-478B-BED0-298B5AE88692}">
      <dgm:prSet/>
      <dgm:spPr/>
      <dgm:t>
        <a:bodyPr/>
        <a:lstStyle/>
        <a:p>
          <a:endParaRPr lang="en-US"/>
        </a:p>
      </dgm:t>
    </dgm:pt>
    <dgm:pt modelId="{8AAA04CB-7D1D-4DFF-9E1F-FD9E138E45CD}">
      <dgm:prSet phldrT="[Text]"/>
      <dgm:spPr/>
      <dgm:t>
        <a:bodyPr/>
        <a:lstStyle/>
        <a:p>
          <a:r>
            <a:rPr lang="en-US" b="0" dirty="0"/>
            <a:t>Analyze &amp; Share</a:t>
          </a:r>
        </a:p>
      </dgm:t>
    </dgm:pt>
    <dgm:pt modelId="{209FCA71-5106-4C21-B497-12481A68EDF7}" type="parTrans" cxnId="{A189BC59-9683-4ACC-AB3E-3C95BCE64FC0}">
      <dgm:prSet/>
      <dgm:spPr/>
      <dgm:t>
        <a:bodyPr/>
        <a:lstStyle/>
        <a:p>
          <a:endParaRPr lang="en-US"/>
        </a:p>
      </dgm:t>
    </dgm:pt>
    <dgm:pt modelId="{4C43FBD0-E6CD-498E-BAA2-4A3E8B3481E5}" type="sibTrans" cxnId="{A189BC59-9683-4ACC-AB3E-3C95BCE64FC0}">
      <dgm:prSet/>
      <dgm:spPr/>
      <dgm:t>
        <a:bodyPr/>
        <a:lstStyle/>
        <a:p>
          <a:endParaRPr lang="en-US"/>
        </a:p>
      </dgm:t>
    </dgm:pt>
    <dgm:pt modelId="{B56EACB6-0213-4027-BEC7-36006CFCFEB4}">
      <dgm:prSet phldrT="[Text]"/>
      <dgm:spPr/>
      <dgm:t>
        <a:bodyPr/>
        <a:lstStyle/>
        <a:p>
          <a:r>
            <a:rPr lang="en-US" b="0"/>
            <a:t>Act</a:t>
          </a:r>
          <a:endParaRPr lang="en-US" b="0" dirty="0"/>
        </a:p>
      </dgm:t>
    </dgm:pt>
    <dgm:pt modelId="{69A8E1B4-7E2D-43D7-BDD9-C5E7B2FC6AE9}" type="parTrans" cxnId="{01A12AD3-A823-403A-9030-B97ECCE36BB1}">
      <dgm:prSet/>
      <dgm:spPr/>
      <dgm:t>
        <a:bodyPr/>
        <a:lstStyle/>
        <a:p>
          <a:endParaRPr lang="en-US"/>
        </a:p>
      </dgm:t>
    </dgm:pt>
    <dgm:pt modelId="{1E248009-3799-4BC0-A797-61CA14EB85A3}" type="sibTrans" cxnId="{01A12AD3-A823-403A-9030-B97ECCE36BB1}">
      <dgm:prSet/>
      <dgm:spPr/>
      <dgm:t>
        <a:bodyPr/>
        <a:lstStyle/>
        <a:p>
          <a:endParaRPr lang="en-US"/>
        </a:p>
      </dgm:t>
    </dgm:pt>
    <dgm:pt modelId="{641FE9E2-50AB-4B1D-B478-9C79AAAC66FC}">
      <dgm:prSet phldrT="[Text]"/>
      <dgm:spPr/>
      <dgm:t>
        <a:bodyPr/>
        <a:lstStyle/>
        <a:p>
          <a:r>
            <a:rPr lang="en-US" b="0" dirty="0"/>
            <a:t>Reflect</a:t>
          </a:r>
        </a:p>
      </dgm:t>
    </dgm:pt>
    <dgm:pt modelId="{DDAECBFB-9FA8-42D2-A079-B9EAC58134CE}" type="parTrans" cxnId="{D777F8F1-DF3A-4628-8F8D-13498EA19A10}">
      <dgm:prSet/>
      <dgm:spPr/>
      <dgm:t>
        <a:bodyPr/>
        <a:lstStyle/>
        <a:p>
          <a:endParaRPr lang="en-US"/>
        </a:p>
      </dgm:t>
    </dgm:pt>
    <dgm:pt modelId="{C01FAF04-3494-4FC6-BECC-0950101E946B}" type="sibTrans" cxnId="{D777F8F1-DF3A-4628-8F8D-13498EA19A10}">
      <dgm:prSet/>
      <dgm:spPr/>
      <dgm:t>
        <a:bodyPr/>
        <a:lstStyle/>
        <a:p>
          <a:endParaRPr lang="en-US"/>
        </a:p>
      </dgm:t>
    </dgm:pt>
    <dgm:pt modelId="{3D70AA86-EE89-44F4-9898-19C54BBE0D3E}">
      <dgm:prSet phldr="0"/>
      <dgm:spPr/>
      <dgm:t>
        <a:bodyPr/>
        <a:lstStyle/>
        <a:p>
          <a:r>
            <a:rPr lang="en-US" b="0">
              <a:sym typeface="Wingdings" panose="05000000000000000000" pitchFamily="2" charset="2"/>
            </a:rPr>
            <a:t>Discuss &amp; </a:t>
          </a:r>
          <a:r>
            <a:rPr lang="en-US" b="0">
              <a:latin typeface="+mj-lt"/>
            </a:rPr>
            <a:t>Plan</a:t>
          </a:r>
          <a:endParaRPr lang="en-US" b="0" dirty="0">
            <a:latin typeface="+mj-lt"/>
          </a:endParaRPr>
        </a:p>
      </dgm:t>
    </dgm:pt>
    <dgm:pt modelId="{F1585D03-FC37-4C84-A6EB-E02D9C85A71B}" type="parTrans" cxnId="{CE6964D6-0FA4-49A1-A29A-BBE06AC0F2FA}">
      <dgm:prSet/>
      <dgm:spPr/>
      <dgm:t>
        <a:bodyPr/>
        <a:lstStyle/>
        <a:p>
          <a:endParaRPr lang="en-US"/>
        </a:p>
      </dgm:t>
    </dgm:pt>
    <dgm:pt modelId="{53BB8807-B81F-4A3C-9267-E1D55676A3C8}" type="sibTrans" cxnId="{CE6964D6-0FA4-49A1-A29A-BBE06AC0F2FA}">
      <dgm:prSet/>
      <dgm:spPr/>
      <dgm:t>
        <a:bodyPr/>
        <a:lstStyle/>
        <a:p>
          <a:endParaRPr lang="en-US"/>
        </a:p>
      </dgm:t>
    </dgm:pt>
    <dgm:pt modelId="{37ABF385-79B9-4FB2-BFBA-34498593819F}" type="pres">
      <dgm:prSet presAssocID="{8E9BAE5B-8C54-4816-ABBF-0C74772DB29C}" presName="compositeShape" presStyleCnt="0">
        <dgm:presLayoutVars>
          <dgm:chMax val="7"/>
          <dgm:dir/>
          <dgm:resizeHandles val="exact"/>
        </dgm:presLayoutVars>
      </dgm:prSet>
      <dgm:spPr/>
    </dgm:pt>
    <dgm:pt modelId="{A75E6690-BC32-4B72-90D6-6D71843BD9C2}" type="pres">
      <dgm:prSet presAssocID="{8E9BAE5B-8C54-4816-ABBF-0C74772DB29C}" presName="wedge1" presStyleLbl="node1" presStyleIdx="0" presStyleCnt="5"/>
      <dgm:spPr/>
    </dgm:pt>
    <dgm:pt modelId="{14B4388E-26E6-424A-9AAA-62D82A817B7E}" type="pres">
      <dgm:prSet presAssocID="{8E9BAE5B-8C54-4816-ABBF-0C74772DB29C}" presName="dummy1a" presStyleCnt="0"/>
      <dgm:spPr/>
    </dgm:pt>
    <dgm:pt modelId="{49E277D6-561A-4CE7-85F6-CAEDF6DEA6E2}" type="pres">
      <dgm:prSet presAssocID="{8E9BAE5B-8C54-4816-ABBF-0C74772DB29C}" presName="dummy1b" presStyleCnt="0"/>
      <dgm:spPr/>
    </dgm:pt>
    <dgm:pt modelId="{2EB96AD3-37A9-4BDB-B070-6C07BC116329}" type="pres">
      <dgm:prSet presAssocID="{8E9BAE5B-8C54-4816-ABBF-0C74772DB29C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497BEF7C-CE43-4299-A13F-FFB0C1DFB92D}" type="pres">
      <dgm:prSet presAssocID="{8E9BAE5B-8C54-4816-ABBF-0C74772DB29C}" presName="wedge2" presStyleLbl="node1" presStyleIdx="1" presStyleCnt="5"/>
      <dgm:spPr/>
    </dgm:pt>
    <dgm:pt modelId="{561A5B6F-9056-40C7-9F4E-679C5F305E36}" type="pres">
      <dgm:prSet presAssocID="{8E9BAE5B-8C54-4816-ABBF-0C74772DB29C}" presName="dummy2a" presStyleCnt="0"/>
      <dgm:spPr/>
    </dgm:pt>
    <dgm:pt modelId="{A257EDC5-B0A6-4172-A70C-878A504F197C}" type="pres">
      <dgm:prSet presAssocID="{8E9BAE5B-8C54-4816-ABBF-0C74772DB29C}" presName="dummy2b" presStyleCnt="0"/>
      <dgm:spPr/>
    </dgm:pt>
    <dgm:pt modelId="{C6232F6B-D341-43AE-B9BA-77104020A81D}" type="pres">
      <dgm:prSet presAssocID="{8E9BAE5B-8C54-4816-ABBF-0C74772DB29C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619FF56-9126-452A-8D3F-BA8A1DFD842C}" type="pres">
      <dgm:prSet presAssocID="{8E9BAE5B-8C54-4816-ABBF-0C74772DB29C}" presName="wedge3" presStyleLbl="node1" presStyleIdx="2" presStyleCnt="5"/>
      <dgm:spPr/>
    </dgm:pt>
    <dgm:pt modelId="{9483C2CD-A56C-4D31-870A-264B2BB262CF}" type="pres">
      <dgm:prSet presAssocID="{8E9BAE5B-8C54-4816-ABBF-0C74772DB29C}" presName="dummy3a" presStyleCnt="0"/>
      <dgm:spPr/>
    </dgm:pt>
    <dgm:pt modelId="{14CA6ADB-3750-40E2-8F5C-DBA1C9888F8A}" type="pres">
      <dgm:prSet presAssocID="{8E9BAE5B-8C54-4816-ABBF-0C74772DB29C}" presName="dummy3b" presStyleCnt="0"/>
      <dgm:spPr/>
    </dgm:pt>
    <dgm:pt modelId="{C88E35EA-7EF4-4F46-AB58-C4A9AF997C11}" type="pres">
      <dgm:prSet presAssocID="{8E9BAE5B-8C54-4816-ABBF-0C74772DB29C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BE0AC74-B181-4F8C-85BA-A076DD572F60}" type="pres">
      <dgm:prSet presAssocID="{8E9BAE5B-8C54-4816-ABBF-0C74772DB29C}" presName="wedge4" presStyleLbl="node1" presStyleIdx="3" presStyleCnt="5"/>
      <dgm:spPr/>
    </dgm:pt>
    <dgm:pt modelId="{EC1058BB-5B81-4D2D-94FF-3ACB93F281CE}" type="pres">
      <dgm:prSet presAssocID="{8E9BAE5B-8C54-4816-ABBF-0C74772DB29C}" presName="dummy4a" presStyleCnt="0"/>
      <dgm:spPr/>
    </dgm:pt>
    <dgm:pt modelId="{7A8638E8-F440-4931-8A76-F317B9B46C92}" type="pres">
      <dgm:prSet presAssocID="{8E9BAE5B-8C54-4816-ABBF-0C74772DB29C}" presName="dummy4b" presStyleCnt="0"/>
      <dgm:spPr/>
    </dgm:pt>
    <dgm:pt modelId="{2DCED041-23C6-456D-9AB3-2636F990D9C1}" type="pres">
      <dgm:prSet presAssocID="{8E9BAE5B-8C54-4816-ABBF-0C74772DB29C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5D995B2B-8DCD-40E2-A386-7C973184A63B}" type="pres">
      <dgm:prSet presAssocID="{8E9BAE5B-8C54-4816-ABBF-0C74772DB29C}" presName="wedge5" presStyleLbl="node1" presStyleIdx="4" presStyleCnt="5"/>
      <dgm:spPr/>
    </dgm:pt>
    <dgm:pt modelId="{A68388FA-8AEF-4532-A118-DFBABC5C7AEF}" type="pres">
      <dgm:prSet presAssocID="{8E9BAE5B-8C54-4816-ABBF-0C74772DB29C}" presName="dummy5a" presStyleCnt="0"/>
      <dgm:spPr/>
    </dgm:pt>
    <dgm:pt modelId="{C4F5C435-5A62-46FD-8B3C-EC5BD0F6301C}" type="pres">
      <dgm:prSet presAssocID="{8E9BAE5B-8C54-4816-ABBF-0C74772DB29C}" presName="dummy5b" presStyleCnt="0"/>
      <dgm:spPr/>
    </dgm:pt>
    <dgm:pt modelId="{AD0F4F44-D14D-44D6-8E39-56DA67672523}" type="pres">
      <dgm:prSet presAssocID="{8E9BAE5B-8C54-4816-ABBF-0C74772DB29C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A97136FE-6D15-4429-B101-831B8563AFBB}" type="pres">
      <dgm:prSet presAssocID="{0E13E8F6-C589-4017-97DB-2B1FDE7AFB4F}" presName="arrowWedge1" presStyleLbl="fgSibTrans2D1" presStyleIdx="0" presStyleCnt="5"/>
      <dgm:spPr/>
    </dgm:pt>
    <dgm:pt modelId="{8F4B5B3B-2E92-478F-B352-EC4B47C00E80}" type="pres">
      <dgm:prSet presAssocID="{4C43FBD0-E6CD-498E-BAA2-4A3E8B3481E5}" presName="arrowWedge2" presStyleLbl="fgSibTrans2D1" presStyleIdx="1" presStyleCnt="5"/>
      <dgm:spPr/>
    </dgm:pt>
    <dgm:pt modelId="{D92551B9-CFD7-4669-ABD2-82C42BF7A9D2}" type="pres">
      <dgm:prSet presAssocID="{53BB8807-B81F-4A3C-9267-E1D55676A3C8}" presName="arrowWedge3" presStyleLbl="fgSibTrans2D1" presStyleIdx="2" presStyleCnt="5"/>
      <dgm:spPr/>
    </dgm:pt>
    <dgm:pt modelId="{D9AE044D-3578-4B98-9932-0ADA9C45B451}" type="pres">
      <dgm:prSet presAssocID="{1E248009-3799-4BC0-A797-61CA14EB85A3}" presName="arrowWedge4" presStyleLbl="fgSibTrans2D1" presStyleIdx="3" presStyleCnt="5"/>
      <dgm:spPr/>
    </dgm:pt>
    <dgm:pt modelId="{29978478-A2FE-42DD-92FF-D57967AE2A12}" type="pres">
      <dgm:prSet presAssocID="{C01FAF04-3494-4FC6-BECC-0950101E946B}" presName="arrowWedge5" presStyleLbl="fgSibTrans2D1" presStyleIdx="4" presStyleCnt="5"/>
      <dgm:spPr/>
    </dgm:pt>
  </dgm:ptLst>
  <dgm:cxnLst>
    <dgm:cxn modelId="{EA3D6714-AFEF-478B-BED0-298B5AE88692}" srcId="{8E9BAE5B-8C54-4816-ABBF-0C74772DB29C}" destId="{CDBCECD9-6E05-4091-80FF-C72559B30721}" srcOrd="0" destOrd="0" parTransId="{EBB92B66-547F-49D1-A158-2E9565E8C8F1}" sibTransId="{0E13E8F6-C589-4017-97DB-2B1FDE7AFB4F}"/>
    <dgm:cxn modelId="{8877862F-212F-4F6F-89CD-2E966522B95F}" type="presOf" srcId="{CDBCECD9-6E05-4091-80FF-C72559B30721}" destId="{A75E6690-BC32-4B72-90D6-6D71843BD9C2}" srcOrd="0" destOrd="0" presId="urn:microsoft.com/office/officeart/2005/8/layout/cycle8"/>
    <dgm:cxn modelId="{364D483E-74C6-4C55-9579-BE6402DDF72F}" type="presOf" srcId="{8AAA04CB-7D1D-4DFF-9E1F-FD9E138E45CD}" destId="{497BEF7C-CE43-4299-A13F-FFB0C1DFB92D}" srcOrd="0" destOrd="0" presId="urn:microsoft.com/office/officeart/2005/8/layout/cycle8"/>
    <dgm:cxn modelId="{8DE3125E-2E3F-4A5C-92E2-C463D1F950B1}" type="presOf" srcId="{641FE9E2-50AB-4B1D-B478-9C79AAAC66FC}" destId="{5D995B2B-8DCD-40E2-A386-7C973184A63B}" srcOrd="0" destOrd="0" presId="urn:microsoft.com/office/officeart/2005/8/layout/cycle8"/>
    <dgm:cxn modelId="{A189BC59-9683-4ACC-AB3E-3C95BCE64FC0}" srcId="{8E9BAE5B-8C54-4816-ABBF-0C74772DB29C}" destId="{8AAA04CB-7D1D-4DFF-9E1F-FD9E138E45CD}" srcOrd="1" destOrd="0" parTransId="{209FCA71-5106-4C21-B497-12481A68EDF7}" sibTransId="{4C43FBD0-E6CD-498E-BAA2-4A3E8B3481E5}"/>
    <dgm:cxn modelId="{19467B7A-B70E-4C11-8ABB-CBAEC4660283}" type="presOf" srcId="{641FE9E2-50AB-4B1D-B478-9C79AAAC66FC}" destId="{AD0F4F44-D14D-44D6-8E39-56DA67672523}" srcOrd="1" destOrd="0" presId="urn:microsoft.com/office/officeart/2005/8/layout/cycle8"/>
    <dgm:cxn modelId="{4B8EEF9E-4595-4894-9B19-9CE15E28EBAC}" type="presOf" srcId="{3D70AA86-EE89-44F4-9898-19C54BBE0D3E}" destId="{C88E35EA-7EF4-4F46-AB58-C4A9AF997C11}" srcOrd="1" destOrd="0" presId="urn:microsoft.com/office/officeart/2005/8/layout/cycle8"/>
    <dgm:cxn modelId="{F1B409A9-E7EF-4F23-837C-A09EC0EECF52}" type="presOf" srcId="{CDBCECD9-6E05-4091-80FF-C72559B30721}" destId="{2EB96AD3-37A9-4BDB-B070-6C07BC116329}" srcOrd="1" destOrd="0" presId="urn:microsoft.com/office/officeart/2005/8/layout/cycle8"/>
    <dgm:cxn modelId="{565E3DCC-4AC0-4D36-B8EE-BA821D32EB3B}" type="presOf" srcId="{B56EACB6-0213-4027-BEC7-36006CFCFEB4}" destId="{2DCED041-23C6-456D-9AB3-2636F990D9C1}" srcOrd="1" destOrd="0" presId="urn:microsoft.com/office/officeart/2005/8/layout/cycle8"/>
    <dgm:cxn modelId="{2FC3BFCD-EBA8-4B2D-8A26-133632F0F189}" type="presOf" srcId="{B56EACB6-0213-4027-BEC7-36006CFCFEB4}" destId="{6BE0AC74-B181-4F8C-85BA-A076DD572F60}" srcOrd="0" destOrd="0" presId="urn:microsoft.com/office/officeart/2005/8/layout/cycle8"/>
    <dgm:cxn modelId="{01A12AD3-A823-403A-9030-B97ECCE36BB1}" srcId="{8E9BAE5B-8C54-4816-ABBF-0C74772DB29C}" destId="{B56EACB6-0213-4027-BEC7-36006CFCFEB4}" srcOrd="3" destOrd="0" parTransId="{69A8E1B4-7E2D-43D7-BDD9-C5E7B2FC6AE9}" sibTransId="{1E248009-3799-4BC0-A797-61CA14EB85A3}"/>
    <dgm:cxn modelId="{CE6964D6-0FA4-49A1-A29A-BBE06AC0F2FA}" srcId="{8E9BAE5B-8C54-4816-ABBF-0C74772DB29C}" destId="{3D70AA86-EE89-44F4-9898-19C54BBE0D3E}" srcOrd="2" destOrd="0" parTransId="{F1585D03-FC37-4C84-A6EB-E02D9C85A71B}" sibTransId="{53BB8807-B81F-4A3C-9267-E1D55676A3C8}"/>
    <dgm:cxn modelId="{6142C5D7-5CEE-4E7D-8ED9-147680A18C4B}" type="presOf" srcId="{8E9BAE5B-8C54-4816-ABBF-0C74772DB29C}" destId="{37ABF385-79B9-4FB2-BFBA-34498593819F}" srcOrd="0" destOrd="0" presId="urn:microsoft.com/office/officeart/2005/8/layout/cycle8"/>
    <dgm:cxn modelId="{C58A06DD-952D-4D7C-AB89-E431A8B3D052}" type="presOf" srcId="{8AAA04CB-7D1D-4DFF-9E1F-FD9E138E45CD}" destId="{C6232F6B-D341-43AE-B9BA-77104020A81D}" srcOrd="1" destOrd="0" presId="urn:microsoft.com/office/officeart/2005/8/layout/cycle8"/>
    <dgm:cxn modelId="{A3DD9DE9-CD74-442C-8820-44B40956481E}" type="presOf" srcId="{3D70AA86-EE89-44F4-9898-19C54BBE0D3E}" destId="{5619FF56-9126-452A-8D3F-BA8A1DFD842C}" srcOrd="0" destOrd="0" presId="urn:microsoft.com/office/officeart/2005/8/layout/cycle8"/>
    <dgm:cxn modelId="{D777F8F1-DF3A-4628-8F8D-13498EA19A10}" srcId="{8E9BAE5B-8C54-4816-ABBF-0C74772DB29C}" destId="{641FE9E2-50AB-4B1D-B478-9C79AAAC66FC}" srcOrd="4" destOrd="0" parTransId="{DDAECBFB-9FA8-42D2-A079-B9EAC58134CE}" sibTransId="{C01FAF04-3494-4FC6-BECC-0950101E946B}"/>
    <dgm:cxn modelId="{E13B337E-056F-4CE2-92CD-BB43ED011F96}" type="presParOf" srcId="{37ABF385-79B9-4FB2-BFBA-34498593819F}" destId="{A75E6690-BC32-4B72-90D6-6D71843BD9C2}" srcOrd="0" destOrd="0" presId="urn:microsoft.com/office/officeart/2005/8/layout/cycle8"/>
    <dgm:cxn modelId="{AE7463D5-6CEA-47BB-9778-3A3506612169}" type="presParOf" srcId="{37ABF385-79B9-4FB2-BFBA-34498593819F}" destId="{14B4388E-26E6-424A-9AAA-62D82A817B7E}" srcOrd="1" destOrd="0" presId="urn:microsoft.com/office/officeart/2005/8/layout/cycle8"/>
    <dgm:cxn modelId="{90643E0C-4AA0-424B-9C2C-89CAE5F51F16}" type="presParOf" srcId="{37ABF385-79B9-4FB2-BFBA-34498593819F}" destId="{49E277D6-561A-4CE7-85F6-CAEDF6DEA6E2}" srcOrd="2" destOrd="0" presId="urn:microsoft.com/office/officeart/2005/8/layout/cycle8"/>
    <dgm:cxn modelId="{3F558DD8-D48F-428C-9594-BAD290226B79}" type="presParOf" srcId="{37ABF385-79B9-4FB2-BFBA-34498593819F}" destId="{2EB96AD3-37A9-4BDB-B070-6C07BC116329}" srcOrd="3" destOrd="0" presId="urn:microsoft.com/office/officeart/2005/8/layout/cycle8"/>
    <dgm:cxn modelId="{9EF84A77-FA06-4CA2-A83C-0CB5DDBE46E6}" type="presParOf" srcId="{37ABF385-79B9-4FB2-BFBA-34498593819F}" destId="{497BEF7C-CE43-4299-A13F-FFB0C1DFB92D}" srcOrd="4" destOrd="0" presId="urn:microsoft.com/office/officeart/2005/8/layout/cycle8"/>
    <dgm:cxn modelId="{D480D003-7FC8-4BCB-A68A-ED29298455D0}" type="presParOf" srcId="{37ABF385-79B9-4FB2-BFBA-34498593819F}" destId="{561A5B6F-9056-40C7-9F4E-679C5F305E36}" srcOrd="5" destOrd="0" presId="urn:microsoft.com/office/officeart/2005/8/layout/cycle8"/>
    <dgm:cxn modelId="{F86AB3F7-2179-43EF-AD79-C9F678D9B663}" type="presParOf" srcId="{37ABF385-79B9-4FB2-BFBA-34498593819F}" destId="{A257EDC5-B0A6-4172-A70C-878A504F197C}" srcOrd="6" destOrd="0" presId="urn:microsoft.com/office/officeart/2005/8/layout/cycle8"/>
    <dgm:cxn modelId="{F93F1BA4-3C18-43F1-A6D7-19002904B607}" type="presParOf" srcId="{37ABF385-79B9-4FB2-BFBA-34498593819F}" destId="{C6232F6B-D341-43AE-B9BA-77104020A81D}" srcOrd="7" destOrd="0" presId="urn:microsoft.com/office/officeart/2005/8/layout/cycle8"/>
    <dgm:cxn modelId="{A5938B0A-44DD-47F8-B381-D1CCAE4EA38A}" type="presParOf" srcId="{37ABF385-79B9-4FB2-BFBA-34498593819F}" destId="{5619FF56-9126-452A-8D3F-BA8A1DFD842C}" srcOrd="8" destOrd="0" presId="urn:microsoft.com/office/officeart/2005/8/layout/cycle8"/>
    <dgm:cxn modelId="{2E0B0225-6625-46D6-A910-98FE66900276}" type="presParOf" srcId="{37ABF385-79B9-4FB2-BFBA-34498593819F}" destId="{9483C2CD-A56C-4D31-870A-264B2BB262CF}" srcOrd="9" destOrd="0" presId="urn:microsoft.com/office/officeart/2005/8/layout/cycle8"/>
    <dgm:cxn modelId="{93A48517-4CB7-406F-8001-153582309B42}" type="presParOf" srcId="{37ABF385-79B9-4FB2-BFBA-34498593819F}" destId="{14CA6ADB-3750-40E2-8F5C-DBA1C9888F8A}" srcOrd="10" destOrd="0" presId="urn:microsoft.com/office/officeart/2005/8/layout/cycle8"/>
    <dgm:cxn modelId="{B8489941-46FD-4B9F-B873-B815DD6D6882}" type="presParOf" srcId="{37ABF385-79B9-4FB2-BFBA-34498593819F}" destId="{C88E35EA-7EF4-4F46-AB58-C4A9AF997C11}" srcOrd="11" destOrd="0" presId="urn:microsoft.com/office/officeart/2005/8/layout/cycle8"/>
    <dgm:cxn modelId="{059EE04D-8C92-4F64-80A4-C16E4DD4C754}" type="presParOf" srcId="{37ABF385-79B9-4FB2-BFBA-34498593819F}" destId="{6BE0AC74-B181-4F8C-85BA-A076DD572F60}" srcOrd="12" destOrd="0" presId="urn:microsoft.com/office/officeart/2005/8/layout/cycle8"/>
    <dgm:cxn modelId="{DCEECF8F-46FC-404E-8DD1-AB7DF6E4287A}" type="presParOf" srcId="{37ABF385-79B9-4FB2-BFBA-34498593819F}" destId="{EC1058BB-5B81-4D2D-94FF-3ACB93F281CE}" srcOrd="13" destOrd="0" presId="urn:microsoft.com/office/officeart/2005/8/layout/cycle8"/>
    <dgm:cxn modelId="{C8479653-2F43-4947-B481-791B4BA98342}" type="presParOf" srcId="{37ABF385-79B9-4FB2-BFBA-34498593819F}" destId="{7A8638E8-F440-4931-8A76-F317B9B46C92}" srcOrd="14" destOrd="0" presId="urn:microsoft.com/office/officeart/2005/8/layout/cycle8"/>
    <dgm:cxn modelId="{2B489AA6-7A82-4500-9BE3-515F8E0115E7}" type="presParOf" srcId="{37ABF385-79B9-4FB2-BFBA-34498593819F}" destId="{2DCED041-23C6-456D-9AB3-2636F990D9C1}" srcOrd="15" destOrd="0" presId="urn:microsoft.com/office/officeart/2005/8/layout/cycle8"/>
    <dgm:cxn modelId="{CF720C6F-C9AE-441C-AEFD-4624C376BC98}" type="presParOf" srcId="{37ABF385-79B9-4FB2-BFBA-34498593819F}" destId="{5D995B2B-8DCD-40E2-A386-7C973184A63B}" srcOrd="16" destOrd="0" presId="urn:microsoft.com/office/officeart/2005/8/layout/cycle8"/>
    <dgm:cxn modelId="{D99D4F5F-2645-45FB-B5AE-4D513A5572EA}" type="presParOf" srcId="{37ABF385-79B9-4FB2-BFBA-34498593819F}" destId="{A68388FA-8AEF-4532-A118-DFBABC5C7AEF}" srcOrd="17" destOrd="0" presId="urn:microsoft.com/office/officeart/2005/8/layout/cycle8"/>
    <dgm:cxn modelId="{E1BE91C2-B07F-4169-A78A-0FFA337B00B6}" type="presParOf" srcId="{37ABF385-79B9-4FB2-BFBA-34498593819F}" destId="{C4F5C435-5A62-46FD-8B3C-EC5BD0F6301C}" srcOrd="18" destOrd="0" presId="urn:microsoft.com/office/officeart/2005/8/layout/cycle8"/>
    <dgm:cxn modelId="{9A9CFCF6-32DA-470E-838F-431F671D4002}" type="presParOf" srcId="{37ABF385-79B9-4FB2-BFBA-34498593819F}" destId="{AD0F4F44-D14D-44D6-8E39-56DA67672523}" srcOrd="19" destOrd="0" presId="urn:microsoft.com/office/officeart/2005/8/layout/cycle8"/>
    <dgm:cxn modelId="{A599157D-9F25-45B5-A7EC-16BF8C6C9013}" type="presParOf" srcId="{37ABF385-79B9-4FB2-BFBA-34498593819F}" destId="{A97136FE-6D15-4429-B101-831B8563AFBB}" srcOrd="20" destOrd="0" presId="urn:microsoft.com/office/officeart/2005/8/layout/cycle8"/>
    <dgm:cxn modelId="{9C9F8221-9BC6-44C8-97EF-54912C5C3C5C}" type="presParOf" srcId="{37ABF385-79B9-4FB2-BFBA-34498593819F}" destId="{8F4B5B3B-2E92-478F-B352-EC4B47C00E80}" srcOrd="21" destOrd="0" presId="urn:microsoft.com/office/officeart/2005/8/layout/cycle8"/>
    <dgm:cxn modelId="{3F662C37-4959-4A25-B666-60549D360CF1}" type="presParOf" srcId="{37ABF385-79B9-4FB2-BFBA-34498593819F}" destId="{D92551B9-CFD7-4669-ABD2-82C42BF7A9D2}" srcOrd="22" destOrd="0" presId="urn:microsoft.com/office/officeart/2005/8/layout/cycle8"/>
    <dgm:cxn modelId="{BD2425A5-516A-4ECA-A575-AC7009A44E5C}" type="presParOf" srcId="{37ABF385-79B9-4FB2-BFBA-34498593819F}" destId="{D9AE044D-3578-4B98-9932-0ADA9C45B451}" srcOrd="23" destOrd="0" presId="urn:microsoft.com/office/officeart/2005/8/layout/cycle8"/>
    <dgm:cxn modelId="{49B2AE8E-732D-40EE-821A-4AE4E5266796}" type="presParOf" srcId="{37ABF385-79B9-4FB2-BFBA-34498593819F}" destId="{29978478-A2FE-42DD-92FF-D57967AE2A12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E6690-BC32-4B72-90D6-6D71843BD9C2}">
      <dsp:nvSpPr>
        <dsp:cNvPr id="0" name=""/>
        <dsp:cNvSpPr/>
      </dsp:nvSpPr>
      <dsp:spPr>
        <a:xfrm>
          <a:off x="3638901" y="280157"/>
          <a:ext cx="3801808" cy="3801808"/>
        </a:xfrm>
        <a:prstGeom prst="pie">
          <a:avLst>
            <a:gd name="adj1" fmla="val 16200000"/>
            <a:gd name="adj2" fmla="val 2052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Engagement Survey</a:t>
          </a:r>
        </a:p>
      </dsp:txBody>
      <dsp:txXfrm>
        <a:off x="5622178" y="919223"/>
        <a:ext cx="1222010" cy="814673"/>
      </dsp:txXfrm>
    </dsp:sp>
    <dsp:sp modelId="{497BEF7C-CE43-4299-A13F-FFB0C1DFB92D}">
      <dsp:nvSpPr>
        <dsp:cNvPr id="0" name=""/>
        <dsp:cNvSpPr/>
      </dsp:nvSpPr>
      <dsp:spPr>
        <a:xfrm>
          <a:off x="3671488" y="381538"/>
          <a:ext cx="3801808" cy="3801808"/>
        </a:xfrm>
        <a:prstGeom prst="pie">
          <a:avLst>
            <a:gd name="adj1" fmla="val 20520000"/>
            <a:gd name="adj2" fmla="val 32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Analyze &amp; Share</a:t>
          </a:r>
        </a:p>
      </dsp:txBody>
      <dsp:txXfrm>
        <a:off x="6120034" y="2118603"/>
        <a:ext cx="1131490" cy="905192"/>
      </dsp:txXfrm>
    </dsp:sp>
    <dsp:sp modelId="{5619FF56-9126-452A-8D3F-BA8A1DFD842C}">
      <dsp:nvSpPr>
        <dsp:cNvPr id="0" name=""/>
        <dsp:cNvSpPr/>
      </dsp:nvSpPr>
      <dsp:spPr>
        <a:xfrm>
          <a:off x="3585495" y="443996"/>
          <a:ext cx="3801808" cy="3801808"/>
        </a:xfrm>
        <a:prstGeom prst="pie">
          <a:avLst>
            <a:gd name="adj1" fmla="val 3240000"/>
            <a:gd name="adj2" fmla="val 756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ym typeface="Wingdings" panose="05000000000000000000" pitchFamily="2" charset="2"/>
            </a:rPr>
            <a:t>Discuss &amp; </a:t>
          </a:r>
          <a:r>
            <a:rPr lang="en-US" sz="1800" b="0" kern="1200">
              <a:latin typeface="+mj-lt"/>
            </a:rPr>
            <a:t>Plan</a:t>
          </a:r>
          <a:endParaRPr lang="en-US" sz="1800" b="0" kern="1200" dirty="0">
            <a:latin typeface="+mj-lt"/>
          </a:endParaRPr>
        </a:p>
      </dsp:txBody>
      <dsp:txXfrm>
        <a:off x="4943284" y="3114315"/>
        <a:ext cx="1086231" cy="995711"/>
      </dsp:txXfrm>
    </dsp:sp>
    <dsp:sp modelId="{6BE0AC74-B181-4F8C-85BA-A076DD572F60}">
      <dsp:nvSpPr>
        <dsp:cNvPr id="0" name=""/>
        <dsp:cNvSpPr/>
      </dsp:nvSpPr>
      <dsp:spPr>
        <a:xfrm>
          <a:off x="3499502" y="381538"/>
          <a:ext cx="3801808" cy="3801808"/>
        </a:xfrm>
        <a:prstGeom prst="pie">
          <a:avLst>
            <a:gd name="adj1" fmla="val 7560000"/>
            <a:gd name="adj2" fmla="val 1188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/>
            <a:t>Act</a:t>
          </a:r>
          <a:endParaRPr lang="en-US" sz="1800" b="0" kern="1200" dirty="0"/>
        </a:p>
      </dsp:txBody>
      <dsp:txXfrm>
        <a:off x="3721274" y="2118603"/>
        <a:ext cx="1131490" cy="905192"/>
      </dsp:txXfrm>
    </dsp:sp>
    <dsp:sp modelId="{5D995B2B-8DCD-40E2-A386-7C973184A63B}">
      <dsp:nvSpPr>
        <dsp:cNvPr id="0" name=""/>
        <dsp:cNvSpPr/>
      </dsp:nvSpPr>
      <dsp:spPr>
        <a:xfrm>
          <a:off x="3532089" y="280157"/>
          <a:ext cx="3801808" cy="3801808"/>
        </a:xfrm>
        <a:prstGeom prst="pie">
          <a:avLst>
            <a:gd name="adj1" fmla="val 1188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Reflect</a:t>
          </a:r>
        </a:p>
      </dsp:txBody>
      <dsp:txXfrm>
        <a:off x="4128611" y="919223"/>
        <a:ext cx="1222010" cy="814673"/>
      </dsp:txXfrm>
    </dsp:sp>
    <dsp:sp modelId="{A97136FE-6D15-4429-B101-831B8563AFBB}">
      <dsp:nvSpPr>
        <dsp:cNvPr id="0" name=""/>
        <dsp:cNvSpPr/>
      </dsp:nvSpPr>
      <dsp:spPr>
        <a:xfrm>
          <a:off x="3403372" y="44807"/>
          <a:ext cx="4272509" cy="4272509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B5B3B-2E92-478F-B352-EC4B47C00E80}">
      <dsp:nvSpPr>
        <dsp:cNvPr id="0" name=""/>
        <dsp:cNvSpPr/>
      </dsp:nvSpPr>
      <dsp:spPr>
        <a:xfrm>
          <a:off x="3436401" y="146155"/>
          <a:ext cx="4272509" cy="4272509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551B9-CFD7-4669-ABD2-82C42BF7A9D2}">
      <dsp:nvSpPr>
        <dsp:cNvPr id="0" name=""/>
        <dsp:cNvSpPr/>
      </dsp:nvSpPr>
      <dsp:spPr>
        <a:xfrm>
          <a:off x="3350145" y="208804"/>
          <a:ext cx="4272509" cy="4272509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E044D-3578-4B98-9932-0ADA9C45B451}">
      <dsp:nvSpPr>
        <dsp:cNvPr id="0" name=""/>
        <dsp:cNvSpPr/>
      </dsp:nvSpPr>
      <dsp:spPr>
        <a:xfrm>
          <a:off x="3263889" y="146155"/>
          <a:ext cx="4272509" cy="4272509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78478-A2FE-42DD-92FF-D57967AE2A12}">
      <dsp:nvSpPr>
        <dsp:cNvPr id="0" name=""/>
        <dsp:cNvSpPr/>
      </dsp:nvSpPr>
      <dsp:spPr>
        <a:xfrm>
          <a:off x="3296918" y="44807"/>
          <a:ext cx="4272509" cy="4272509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A2087-B6A5-4A9D-AAED-7B07A8EB31C8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AFDC7-56E3-42AE-B170-E6B7CEB55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0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07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about how this is the second year. We’ve completed the cycle once and are now back around, able to have comparison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2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Commissioners.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75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69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change in comparison database. Last year it was Utilities- First administration.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0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Gallup’s determination of “high”/ “Low” involves more than just taking highest/lowest mean.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54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87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AFDC7-56E3-42AE-B170-E6B7CEB551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71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6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5B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8BF513-C75C-4554-F7E5-86AFC206F5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2092" y="5985415"/>
            <a:ext cx="3210308" cy="55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74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_line">
    <p:bg>
      <p:bgPr>
        <a:solidFill>
          <a:srgbClr val="005B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2747962"/>
            <a:ext cx="10363200" cy="1362075"/>
          </a:xfrm>
        </p:spPr>
        <p:txBody>
          <a:bodyPr anchor="t">
            <a:normAutofit/>
          </a:bodyPr>
          <a:lstStyle>
            <a:lvl1pPr algn="ctr">
              <a:defRPr sz="48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1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95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63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42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46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1EFF12-B60A-F294-EB8A-243FE6B1E239}"/>
              </a:ext>
            </a:extLst>
          </p:cNvPr>
          <p:cNvSpPr/>
          <p:nvPr/>
        </p:nvSpPr>
        <p:spPr>
          <a:xfrm>
            <a:off x="0" y="0"/>
            <a:ext cx="4701309" cy="6858000"/>
          </a:xfrm>
          <a:prstGeom prst="rect">
            <a:avLst/>
          </a:prstGeom>
          <a:solidFill>
            <a:srgbClr val="005B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84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7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26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16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5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6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EB216-0457-1D40-22FB-7FFD6822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6DF324-2DA5-7D72-D091-3C0496AE1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A638D-F8FF-8A70-DA3F-4ACEF9BDD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16383-C6A5-C37B-8B33-28D89E5D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565BD-626B-D1F3-C784-DCB46DB63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ngle_line">
    <p:bg>
      <p:bgPr>
        <a:solidFill>
          <a:srgbClr val="005B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2747962"/>
            <a:ext cx="10363200" cy="1362075"/>
          </a:xfrm>
        </p:spPr>
        <p:txBody>
          <a:bodyPr anchor="t">
            <a:normAutofit/>
          </a:bodyPr>
          <a:lstStyle>
            <a:lvl1pPr algn="ctr">
              <a:defRPr sz="48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5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5B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FFFE1F-96E2-7689-B9A0-C64C9CAC1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2092" y="5985415"/>
            <a:ext cx="3210308" cy="55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9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7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5B5DA34-7465-23A3-EBED-66974454214C}"/>
              </a:ext>
            </a:extLst>
          </p:cNvPr>
          <p:cNvSpPr/>
          <p:nvPr/>
        </p:nvSpPr>
        <p:spPr>
          <a:xfrm>
            <a:off x="0" y="-10886"/>
            <a:ext cx="12192000" cy="1143000"/>
          </a:xfrm>
          <a:prstGeom prst="rect">
            <a:avLst/>
          </a:prstGeom>
          <a:solidFill>
            <a:srgbClr val="005B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5BBB"/>
              </a:highligh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7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BDB80-D872-0F4D-B103-44DC081D78AD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BEDAA-7C8C-2E41-B664-D1145AAA9C4A}" type="slidenum">
              <a:rPr lang="en-US" smtClean="0"/>
              <a:t>‹#›</a:t>
            </a:fld>
            <a:endParaRPr lang="en-US"/>
          </a:p>
        </p:txBody>
      </p:sp>
    </p:spTree>
    <p:custDataLst>
      <p:tags r:id="rId9"/>
    </p:custDataLst>
    <p:extLst>
      <p:ext uri="{BB962C8B-B14F-4D97-AF65-F5344CB8AC3E}">
        <p14:creationId xmlns:p14="http://schemas.microsoft.com/office/powerpoint/2010/main" val="290318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8" r:id="rId7"/>
  </p:sldLayoutIdLst>
  <p:txStyles>
    <p:titleStyle>
      <a:lvl1pPr algn="l" defTabSz="6858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7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16EF0-7EFE-4446-9F76-7886F22AC22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05FB-A753-4172-9785-0B4B231F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7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</p:sldLayoutIdLst>
  <p:txStyles>
    <p:titleStyle>
      <a:lvl1pPr algn="l" defTabSz="685800" rtl="0" eaLnBrk="1" latinLnBrk="0" hangingPunct="1">
        <a:spcBef>
          <a:spcPct val="0"/>
        </a:spcBef>
        <a:buNone/>
        <a:defRPr sz="4800" b="1" kern="1200">
          <a:solidFill>
            <a:srgbClr val="005BBB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4EC30-6FD4-3C0B-347A-7E38C7780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2024 Employee Engagement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6BD8A-5407-BEE8-50C5-CEF1EEDC55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Commission Meeting- July 25,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44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FFF79-8411-6AD7-9556-2D6A58B5A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Lowest Q12 Items (weighted)</a:t>
            </a:r>
          </a:p>
        </p:txBody>
      </p:sp>
      <p:sp>
        <p:nvSpPr>
          <p:cNvPr id="3" name="New shape" descr="Questions">
            <a:extLst>
              <a:ext uri="{FF2B5EF4-FFF2-40B4-BE49-F238E27FC236}">
                <a16:creationId xmlns:a16="http://schemas.microsoft.com/office/drawing/2014/main" id="{20DB1E21-BF43-7A5D-D9E9-9E6E450D8A3F}"/>
              </a:ext>
            </a:extLst>
          </p:cNvPr>
          <p:cNvSpPr/>
          <p:nvPr/>
        </p:nvSpPr>
        <p:spPr>
          <a:xfrm>
            <a:off x="255777" y="1684816"/>
            <a:ext cx="4064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dirty="0">
                <a:solidFill>
                  <a:srgbClr val="66666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Questions</a:t>
            </a:r>
          </a:p>
        </p:txBody>
      </p:sp>
      <p:sp>
        <p:nvSpPr>
          <p:cNvPr id="4" name="New shape" descr="Current Mean">
            <a:extLst>
              <a:ext uri="{FF2B5EF4-FFF2-40B4-BE49-F238E27FC236}">
                <a16:creationId xmlns:a16="http://schemas.microsoft.com/office/drawing/2014/main" id="{C1365BD9-775B-47B0-7EAF-B5C2B045B4B1}"/>
              </a:ext>
            </a:extLst>
          </p:cNvPr>
          <p:cNvSpPr/>
          <p:nvPr/>
        </p:nvSpPr>
        <p:spPr>
          <a:xfrm>
            <a:off x="6455931" y="1694864"/>
            <a:ext cx="187236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dirty="0">
                <a:solidFill>
                  <a:srgbClr val="66666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Current Mean</a:t>
            </a:r>
          </a:p>
        </p:txBody>
      </p:sp>
      <p:sp>
        <p:nvSpPr>
          <p:cNvPr id="6" name="New shape" descr="Change">
            <a:extLst>
              <a:ext uri="{FF2B5EF4-FFF2-40B4-BE49-F238E27FC236}">
                <a16:creationId xmlns:a16="http://schemas.microsoft.com/office/drawing/2014/main" id="{460A1FFF-C257-BE2A-E218-F6D4E5290558}"/>
              </a:ext>
            </a:extLst>
          </p:cNvPr>
          <p:cNvSpPr/>
          <p:nvPr/>
        </p:nvSpPr>
        <p:spPr>
          <a:xfrm>
            <a:off x="8064500" y="1684816"/>
            <a:ext cx="187236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>
                <a:solidFill>
                  <a:srgbClr val="66666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Change</a:t>
            </a:r>
          </a:p>
        </p:txBody>
      </p:sp>
      <p:sp>
        <p:nvSpPr>
          <p:cNvPr id="7" name="New shape" descr="Mean Percentile Rank - Industry - Utilities">
            <a:extLst>
              <a:ext uri="{FF2B5EF4-FFF2-40B4-BE49-F238E27FC236}">
                <a16:creationId xmlns:a16="http://schemas.microsoft.com/office/drawing/2014/main" id="{FE00C52C-1B39-CAA9-34D3-E27E09B5E35D}"/>
              </a:ext>
            </a:extLst>
          </p:cNvPr>
          <p:cNvSpPr/>
          <p:nvPr/>
        </p:nvSpPr>
        <p:spPr>
          <a:xfrm>
            <a:off x="9936860" y="1130818"/>
            <a:ext cx="1872361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>
                <a:solidFill>
                  <a:srgbClr val="66666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Mean Percentile Rank - Industry - Utilities</a:t>
            </a:r>
          </a:p>
        </p:txBody>
      </p:sp>
      <p:sp>
        <p:nvSpPr>
          <p:cNvPr id="9" name="New shape" descr="15001">
            <a:extLst>
              <a:ext uri="{FF2B5EF4-FFF2-40B4-BE49-F238E27FC236}">
                <a16:creationId xmlns:a16="http://schemas.microsoft.com/office/drawing/2014/main" id="{9ECECED9-11B6-40D6-9FC0-66969A80FBD8}"/>
              </a:ext>
            </a:extLst>
          </p:cNvPr>
          <p:cNvSpPr/>
          <p:nvPr/>
        </p:nvSpPr>
        <p:spPr>
          <a:xfrm>
            <a:off x="255776" y="2219865"/>
            <a:ext cx="6200153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b="1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Q01:</a:t>
            </a:r>
            <a:r>
              <a:rPr sz="3200" b="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 know what is expected of me at work.</a:t>
            </a:r>
          </a:p>
        </p:txBody>
      </p:sp>
      <p:sp>
        <p:nvSpPr>
          <p:cNvPr id="10" name="New shape" descr="15001MEANInside">
            <a:extLst>
              <a:ext uri="{FF2B5EF4-FFF2-40B4-BE49-F238E27FC236}">
                <a16:creationId xmlns:a16="http://schemas.microsoft.com/office/drawing/2014/main" id="{82028BF1-0FCB-FE53-DAEB-6BB388B089A1}"/>
              </a:ext>
            </a:extLst>
          </p:cNvPr>
          <p:cNvSpPr/>
          <p:nvPr/>
        </p:nvSpPr>
        <p:spPr>
          <a:xfrm>
            <a:off x="6551181" y="2677065"/>
            <a:ext cx="1681861" cy="914400"/>
          </a:xfrm>
          <a:prstGeom prst="rect">
            <a:avLst/>
          </a:prstGeom>
          <a:solidFill>
            <a:srgbClr val="BEDE18"/>
          </a:solidFill>
          <a:ln w="12700">
            <a:solidFill>
              <a:srgbClr val="000000">
                <a:alpha val="39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4.04</a:t>
            </a:r>
          </a:p>
        </p:txBody>
      </p:sp>
      <p:sp>
        <p:nvSpPr>
          <p:cNvPr id="12" name="New shape" descr="15001: change">
            <a:extLst>
              <a:ext uri="{FF2B5EF4-FFF2-40B4-BE49-F238E27FC236}">
                <a16:creationId xmlns:a16="http://schemas.microsoft.com/office/drawing/2014/main" id="{F9C81D8E-2A33-4E53-235E-F78DB3D54610}"/>
              </a:ext>
            </a:extLst>
          </p:cNvPr>
          <p:cNvSpPr/>
          <p:nvPr/>
        </p:nvSpPr>
        <p:spPr>
          <a:xfrm>
            <a:off x="8064500" y="2155898"/>
            <a:ext cx="1872361" cy="349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New shape">
            <a:extLst>
              <a:ext uri="{FF2B5EF4-FFF2-40B4-BE49-F238E27FC236}">
                <a16:creationId xmlns:a16="http://schemas.microsoft.com/office/drawing/2014/main" id="{7654401D-E9FB-950F-C81A-2DBEE181483B}"/>
              </a:ext>
            </a:extLst>
          </p:cNvPr>
          <p:cNvSpPr/>
          <p:nvPr/>
        </p:nvSpPr>
        <p:spPr>
          <a:xfrm>
            <a:off x="8890000" y="2677065"/>
            <a:ext cx="187236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24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-.09</a:t>
            </a:r>
          </a:p>
        </p:txBody>
      </p:sp>
      <p:sp>
        <p:nvSpPr>
          <p:cNvPr id="14" name="New shape">
            <a:extLst>
              <a:ext uri="{FF2B5EF4-FFF2-40B4-BE49-F238E27FC236}">
                <a16:creationId xmlns:a16="http://schemas.microsoft.com/office/drawing/2014/main" id="{B9DD3EFA-279E-04F1-ECE6-8059894BE5C9}"/>
              </a:ext>
            </a:extLst>
          </p:cNvPr>
          <p:cNvSpPr/>
          <p:nvPr/>
        </p:nvSpPr>
        <p:spPr>
          <a:xfrm>
            <a:off x="9936860" y="2677065"/>
            <a:ext cx="93618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</a:t>
            </a:r>
          </a:p>
        </p:txBody>
      </p:sp>
      <p:graphicFrame>
        <p:nvGraphicFramePr>
          <p:cNvPr id="15" name="ChartObject" descr="mprChart">
            <a:extLst>
              <a:ext uri="{FF2B5EF4-FFF2-40B4-BE49-F238E27FC236}">
                <a16:creationId xmlns:a16="http://schemas.microsoft.com/office/drawing/2014/main" id="{A5C8C90F-8C61-F670-530D-6E55575F0A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713831"/>
              </p:ext>
            </p:extLst>
          </p:nvPr>
        </p:nvGraphicFramePr>
        <p:xfrm>
          <a:off x="10498569" y="2677065"/>
          <a:ext cx="1437653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New shape" descr="15003">
            <a:extLst>
              <a:ext uri="{FF2B5EF4-FFF2-40B4-BE49-F238E27FC236}">
                <a16:creationId xmlns:a16="http://schemas.microsoft.com/office/drawing/2014/main" id="{E3F1D55D-52FD-429F-FFF1-FB22B344CAFB}"/>
              </a:ext>
            </a:extLst>
          </p:cNvPr>
          <p:cNvSpPr/>
          <p:nvPr/>
        </p:nvSpPr>
        <p:spPr>
          <a:xfrm>
            <a:off x="255777" y="4341417"/>
            <a:ext cx="6200152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b="1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Q03:</a:t>
            </a:r>
            <a:r>
              <a:rPr sz="3200" b="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At work, I have the opportunity to do what I do best every day.</a:t>
            </a:r>
          </a:p>
        </p:txBody>
      </p:sp>
      <p:sp>
        <p:nvSpPr>
          <p:cNvPr id="18" name="New shape" descr="15003MEANInside">
            <a:extLst>
              <a:ext uri="{FF2B5EF4-FFF2-40B4-BE49-F238E27FC236}">
                <a16:creationId xmlns:a16="http://schemas.microsoft.com/office/drawing/2014/main" id="{8AC8AB06-608C-ECC5-A2B3-6FC655A0538C}"/>
              </a:ext>
            </a:extLst>
          </p:cNvPr>
          <p:cNvSpPr/>
          <p:nvPr/>
        </p:nvSpPr>
        <p:spPr>
          <a:xfrm>
            <a:off x="6551181" y="4798617"/>
            <a:ext cx="1681861" cy="914400"/>
          </a:xfrm>
          <a:prstGeom prst="rect">
            <a:avLst/>
          </a:prstGeom>
          <a:solidFill>
            <a:srgbClr val="BEDE18"/>
          </a:solidFill>
          <a:ln w="12700">
            <a:solidFill>
              <a:srgbClr val="000000">
                <a:alpha val="39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3.75</a:t>
            </a:r>
          </a:p>
        </p:txBody>
      </p:sp>
      <p:sp>
        <p:nvSpPr>
          <p:cNvPr id="20" name="New shape">
            <a:extLst>
              <a:ext uri="{FF2B5EF4-FFF2-40B4-BE49-F238E27FC236}">
                <a16:creationId xmlns:a16="http://schemas.microsoft.com/office/drawing/2014/main" id="{8FAC0548-6CAF-4761-4589-7C5543F34C86}"/>
              </a:ext>
            </a:extLst>
          </p:cNvPr>
          <p:cNvSpPr/>
          <p:nvPr/>
        </p:nvSpPr>
        <p:spPr>
          <a:xfrm>
            <a:off x="8890000" y="4798617"/>
            <a:ext cx="187236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24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-.06</a:t>
            </a:r>
          </a:p>
        </p:txBody>
      </p:sp>
      <p:sp>
        <p:nvSpPr>
          <p:cNvPr id="21" name="New shape">
            <a:extLst>
              <a:ext uri="{FF2B5EF4-FFF2-40B4-BE49-F238E27FC236}">
                <a16:creationId xmlns:a16="http://schemas.microsoft.com/office/drawing/2014/main" id="{E1886992-9C01-F134-4A2A-F9CE0603ABAB}"/>
              </a:ext>
            </a:extLst>
          </p:cNvPr>
          <p:cNvSpPr/>
          <p:nvPr/>
        </p:nvSpPr>
        <p:spPr>
          <a:xfrm>
            <a:off x="9936860" y="4798617"/>
            <a:ext cx="93618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22</a:t>
            </a:r>
          </a:p>
        </p:txBody>
      </p:sp>
      <p:graphicFrame>
        <p:nvGraphicFramePr>
          <p:cNvPr id="22" name="ChartObject" descr="mprChart">
            <a:extLst>
              <a:ext uri="{FF2B5EF4-FFF2-40B4-BE49-F238E27FC236}">
                <a16:creationId xmlns:a16="http://schemas.microsoft.com/office/drawing/2014/main" id="{F12C25E3-1735-F50C-05E1-E62A84A96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6212430"/>
              </p:ext>
            </p:extLst>
          </p:nvPr>
        </p:nvGraphicFramePr>
        <p:xfrm>
          <a:off x="10498569" y="4798617"/>
          <a:ext cx="1437653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New shape" descr="line">
            <a:extLst>
              <a:ext uri="{FF2B5EF4-FFF2-40B4-BE49-F238E27FC236}">
                <a16:creationId xmlns:a16="http://schemas.microsoft.com/office/drawing/2014/main" id="{A32AED14-D8BD-440B-3290-27ED02C25AFC}"/>
              </a:ext>
            </a:extLst>
          </p:cNvPr>
          <p:cNvSpPr/>
          <p:nvPr/>
        </p:nvSpPr>
        <p:spPr>
          <a:xfrm>
            <a:off x="223141" y="2051489"/>
            <a:ext cx="11553444" cy="1270"/>
          </a:xfrm>
          <a:prstGeom prst="line">
            <a:avLst/>
          </a:prstGeom>
          <a:noFill/>
          <a:ln w="12700">
            <a:solidFill>
              <a:srgbClr val="A9AB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  <p:sp>
        <p:nvSpPr>
          <p:cNvPr id="27" name="New shape" descr="line">
            <a:extLst>
              <a:ext uri="{FF2B5EF4-FFF2-40B4-BE49-F238E27FC236}">
                <a16:creationId xmlns:a16="http://schemas.microsoft.com/office/drawing/2014/main" id="{904CE1FA-13CB-BBD3-32CD-D7FA8BF82F58}"/>
              </a:ext>
            </a:extLst>
          </p:cNvPr>
          <p:cNvSpPr/>
          <p:nvPr/>
        </p:nvSpPr>
        <p:spPr>
          <a:xfrm>
            <a:off x="255777" y="4186074"/>
            <a:ext cx="11553444" cy="0"/>
          </a:xfrm>
          <a:prstGeom prst="line">
            <a:avLst/>
          </a:prstGeom>
          <a:noFill/>
          <a:ln w="12700">
            <a:solidFill>
              <a:srgbClr val="A9AB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  <p:sp>
        <p:nvSpPr>
          <p:cNvPr id="28" name="New shape" descr="line">
            <a:extLst>
              <a:ext uri="{FF2B5EF4-FFF2-40B4-BE49-F238E27FC236}">
                <a16:creationId xmlns:a16="http://schemas.microsoft.com/office/drawing/2014/main" id="{BB6B72FA-5F93-FEAE-6BFD-01B8D38D3E9A}"/>
              </a:ext>
            </a:extLst>
          </p:cNvPr>
          <p:cNvSpPr/>
          <p:nvPr/>
        </p:nvSpPr>
        <p:spPr>
          <a:xfrm>
            <a:off x="255777" y="6319388"/>
            <a:ext cx="11553444" cy="0"/>
          </a:xfrm>
          <a:prstGeom prst="line">
            <a:avLst/>
          </a:prstGeom>
          <a:noFill/>
          <a:ln w="12700">
            <a:solidFill>
              <a:srgbClr val="A9AB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497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3A94D-F4DC-CCD7-5280-646B561A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Changes- Q12 questions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C7C9B6-98DD-02D6-13B0-CCE80B3CEA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452937"/>
              </p:ext>
            </p:extLst>
          </p:nvPr>
        </p:nvGraphicFramePr>
        <p:xfrm>
          <a:off x="609600" y="1600200"/>
          <a:ext cx="10972798" cy="49428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58910">
                  <a:extLst>
                    <a:ext uri="{9D8B030D-6E8A-4147-A177-3AD203B41FA5}">
                      <a16:colId xmlns:a16="http://schemas.microsoft.com/office/drawing/2014/main" val="1919883945"/>
                    </a:ext>
                  </a:extLst>
                </a:gridCol>
                <a:gridCol w="8309987">
                  <a:extLst>
                    <a:ext uri="{9D8B030D-6E8A-4147-A177-3AD203B41FA5}">
                      <a16:colId xmlns:a16="http://schemas.microsoft.com/office/drawing/2014/main" val="919683097"/>
                    </a:ext>
                  </a:extLst>
                </a:gridCol>
                <a:gridCol w="1503901">
                  <a:extLst>
                    <a:ext uri="{9D8B030D-6E8A-4147-A177-3AD203B41FA5}">
                      <a16:colId xmlns:a16="http://schemas.microsoft.com/office/drawing/2014/main" val="477667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Current Mean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334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Q04:</a:t>
                      </a:r>
                      <a:r>
                        <a:rPr lang="en-US" sz="3000" b="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In the last seven days, I have received recognition or praise for doing good work.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270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Q06:</a:t>
                      </a:r>
                      <a:r>
                        <a:rPr lang="en-US" sz="3000" b="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There is someone at work who encourages my development.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6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Q07:</a:t>
                      </a:r>
                      <a:r>
                        <a:rPr lang="en-US" sz="3000" b="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At work, my opinions seem to count.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48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Q09:</a:t>
                      </a:r>
                      <a:r>
                        <a:rPr lang="en-US" sz="3000" b="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My coworkers are committed to doing quality work.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872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Q11:</a:t>
                      </a:r>
                      <a:r>
                        <a:rPr lang="en-US" sz="3000" b="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In the last six months, someone at work has talked to me about my progress.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7493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468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3A94D-F4DC-CCD7-5280-646B561A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Changes- Additional Questions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C7C9B6-98DD-02D6-13B0-CCE80B3CEA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567328"/>
              </p:ext>
            </p:extLst>
          </p:nvPr>
        </p:nvGraphicFramePr>
        <p:xfrm>
          <a:off x="609600" y="1600200"/>
          <a:ext cx="10972798" cy="4206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373534">
                  <a:extLst>
                    <a:ext uri="{9D8B030D-6E8A-4147-A177-3AD203B41FA5}">
                      <a16:colId xmlns:a16="http://schemas.microsoft.com/office/drawing/2014/main" val="1843303676"/>
                    </a:ext>
                  </a:extLst>
                </a:gridCol>
                <a:gridCol w="8557060">
                  <a:extLst>
                    <a:ext uri="{9D8B030D-6E8A-4147-A177-3AD203B41FA5}">
                      <a16:colId xmlns:a16="http://schemas.microsoft.com/office/drawing/2014/main" val="919683097"/>
                    </a:ext>
                  </a:extLst>
                </a:gridCol>
                <a:gridCol w="1042204">
                  <a:extLst>
                    <a:ext uri="{9D8B030D-6E8A-4147-A177-3AD203B41FA5}">
                      <a16:colId xmlns:a16="http://schemas.microsoft.com/office/drawing/2014/main" val="477667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Current Mean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334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My coworkers report errors, near misses, and unsafe acts when they occur.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270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 have the same opportunities for advancement as other coworkers in my organization.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6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 trust the leadership of my organization.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48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  <a:sym typeface="Wingdings" panose="05000000000000000000" pitchFamily="2" charset="2"/>
                        </a:rPr>
                        <a:t> </a:t>
                      </a:r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>
                          <a:solidFill>
                            <a:srgbClr val="1A1A1A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Leaders help me see how changes made today will affect my organization's future.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87271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15237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E92A21E-BA2A-A410-01A7-B0DE33AE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group minimum/ maximum scores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05E5315-9A9D-DE22-80D2-5129F1952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518722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955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9DE524-FF09-D2B3-EEA6-14A1E88D2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 engaged, by gender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DC4E119-5709-835D-75FE-A9E386175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51931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49085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02E5-6BCD-9D1F-1905-6B3931AE0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from 2023, gender comparison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7801085-2493-CA70-1A2F-1063832082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73206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3010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30DADA-378C-A951-658C-0E39F839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Changes from 2023; race/ethnicity comparison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3AE907C-AA8E-7B77-F216-AC1C2BD6B1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94815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05232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7D66F-AE52-F6F2-5AD6-D4AF321A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36F701-09E9-3E2B-D5D4-063942BB3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percentage of engaged employees far surpasses national averages</a:t>
            </a:r>
          </a:p>
          <a:p>
            <a:r>
              <a:rPr lang="en-US" dirty="0"/>
              <a:t>Overall trend is slightly positive compared to last year</a:t>
            </a:r>
          </a:p>
          <a:p>
            <a:r>
              <a:rPr lang="en-US" dirty="0"/>
              <a:t>There are some variations in engagement trends when comparing work and demographic groups</a:t>
            </a:r>
          </a:p>
          <a:p>
            <a:r>
              <a:rPr lang="en-US" dirty="0"/>
              <a:t>There are opportunities to improve engagement at both the team and organizational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9610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A3B8-3812-DFCB-B8EC-C9E7B8BDA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B14E56-D43A-D0D4-E5B7-728A6FD39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Team conversations and action planning July-September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Team Action Plans submitted by September 30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District leadership will also undertake its own state of the team and state of the District work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9967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F82057-A68E-1FEA-1198-413BCDED2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>
                <a:solidFill>
                  <a:srgbClr val="FFFFFF"/>
                </a:solidFill>
                <a:latin typeface="Rastanty Cortez" panose="020F0502020204030204" pitchFamily="34" charset="0"/>
                <a:ea typeface="LingWai SC Medium" panose="03050602040302020204" pitchFamily="66" charset="-122"/>
                <a:cs typeface="Rastanty Cortez" panose="020F0502020204030204" pitchFamily="34" charset="0"/>
              </a:rPr>
              <a:t>Questions?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332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dison Metropolitan Sewerage District Logo - 4c blue">
            <a:extLst>
              <a:ext uri="{FF2B5EF4-FFF2-40B4-BE49-F238E27FC236}">
                <a16:creationId xmlns:a16="http://schemas.microsoft.com/office/drawing/2014/main" id="{C553F1B4-05CB-79C2-EFF3-58797142E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8160" y="6054715"/>
            <a:ext cx="2616313" cy="44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75C555C1-86B0-3483-44F0-565845B9F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Second Annual Engagement Survey</a:t>
            </a:r>
          </a:p>
        </p:txBody>
      </p:sp>
      <p:graphicFrame>
        <p:nvGraphicFramePr>
          <p:cNvPr id="12" name="Content Placeholder 12" descr="A diagram of a segmented cycle with four parts labeled: 1- Engagement Survey (highlighted), 2- Analyze &amp; Share, 3- Act, 4- Reflect">
            <a:extLst>
              <a:ext uri="{FF2B5EF4-FFF2-40B4-BE49-F238E27FC236}">
                <a16:creationId xmlns:a16="http://schemas.microsoft.com/office/drawing/2014/main" id="{21E8B83F-BDD6-5B56-9A2E-A6D5B38E0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38220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0240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graphicEl>
                                              <a:dgm id="{497BEF7C-CE43-4299-A13F-FFB0C1DF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299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graphicEl>
                                              <a:dgm id="{497BEF7C-CE43-4299-A13F-FFB0C1DF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299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dgm id="{497BEF7C-CE43-4299-A13F-FFB0C1DF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graphicEl>
                                              <a:dgm id="{497BEF7C-CE43-4299-A13F-FFB0C1DF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F6B1-6828-BFAF-4B12-A75161C03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Gallup’s Q12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FA52-4D4D-E186-F416-CCEA7003D6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Data-backed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Widely-used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Actionable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Conducted online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Completely Confidential</a:t>
            </a:r>
          </a:p>
        </p:txBody>
      </p:sp>
      <p:pic>
        <p:nvPicPr>
          <p:cNvPr id="1026" name="Picture 2" descr="Gallup's Q12 Employee Engagement Survey - Gallup">
            <a:extLst>
              <a:ext uri="{FF2B5EF4-FFF2-40B4-BE49-F238E27FC236}">
                <a16:creationId xmlns:a16="http://schemas.microsoft.com/office/drawing/2014/main" id="{FF488894-8B46-8E79-5D9C-93B8E731C7B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1750233"/>
            <a:ext cx="5384800" cy="422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1502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86943-756A-A673-68B7-08D816F25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7476"/>
          </a:xfrm>
        </p:spPr>
        <p:txBody>
          <a:bodyPr anchor="ctr">
            <a:normAutofit/>
          </a:bodyPr>
          <a:lstStyle/>
          <a:p>
            <a:r>
              <a:rPr lang="en-US" dirty="0"/>
              <a:t>Gallup definitions</a:t>
            </a:r>
          </a:p>
        </p:txBody>
      </p:sp>
      <p:sp>
        <p:nvSpPr>
          <p:cNvPr id="8" name="Rectangle 7" descr="Smiling with hearts face outline with solid fill">
            <a:extLst>
              <a:ext uri="{FF2B5EF4-FFF2-40B4-BE49-F238E27FC236}">
                <a16:creationId xmlns:a16="http://schemas.microsoft.com/office/drawing/2014/main" id="{853F86A1-6378-2D28-BF83-AE0644623B53}"/>
              </a:ext>
            </a:extLst>
          </p:cNvPr>
          <p:cNvSpPr/>
          <p:nvPr/>
        </p:nvSpPr>
        <p:spPr>
          <a:xfrm>
            <a:off x="1676436" y="2428158"/>
            <a:ext cx="1145812" cy="1145812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F7DB7B-46E2-9040-B6B1-E99B09174967}"/>
              </a:ext>
            </a:extLst>
          </p:cNvPr>
          <p:cNvSpPr/>
          <p:nvPr/>
        </p:nvSpPr>
        <p:spPr>
          <a:xfrm>
            <a:off x="612468" y="3697382"/>
            <a:ext cx="3273749" cy="491062"/>
          </a:xfrm>
          <a:custGeom>
            <a:avLst/>
            <a:gdLst>
              <a:gd name="connsiteX0" fmla="*/ 0 w 3273749"/>
              <a:gd name="connsiteY0" fmla="*/ 0 h 491062"/>
              <a:gd name="connsiteX1" fmla="*/ 3273749 w 3273749"/>
              <a:gd name="connsiteY1" fmla="*/ 0 h 491062"/>
              <a:gd name="connsiteX2" fmla="*/ 3273749 w 3273749"/>
              <a:gd name="connsiteY2" fmla="*/ 491062 h 491062"/>
              <a:gd name="connsiteX3" fmla="*/ 0 w 3273749"/>
              <a:gd name="connsiteY3" fmla="*/ 491062 h 491062"/>
              <a:gd name="connsiteX4" fmla="*/ 0 w 3273749"/>
              <a:gd name="connsiteY4" fmla="*/ 0 h 49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3749" h="491062">
                <a:moveTo>
                  <a:pt x="0" y="0"/>
                </a:moveTo>
                <a:lnTo>
                  <a:pt x="3273749" y="0"/>
                </a:lnTo>
                <a:lnTo>
                  <a:pt x="3273749" y="491062"/>
                </a:lnTo>
                <a:lnTo>
                  <a:pt x="0" y="4910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b="1"/>
            </a:pPr>
            <a:r>
              <a:rPr lang="en-US" sz="3100" kern="1200" dirty="0"/>
              <a:t>Engaged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827ABB-FDE2-F15A-8DEE-421CBCF53E7A}"/>
              </a:ext>
            </a:extLst>
          </p:cNvPr>
          <p:cNvSpPr/>
          <p:nvPr/>
        </p:nvSpPr>
        <p:spPr>
          <a:xfrm>
            <a:off x="612468" y="4245846"/>
            <a:ext cx="3273749" cy="1052364"/>
          </a:xfrm>
          <a:custGeom>
            <a:avLst/>
            <a:gdLst>
              <a:gd name="connsiteX0" fmla="*/ 0 w 3273749"/>
              <a:gd name="connsiteY0" fmla="*/ 0 h 1052364"/>
              <a:gd name="connsiteX1" fmla="*/ 3273749 w 3273749"/>
              <a:gd name="connsiteY1" fmla="*/ 0 h 1052364"/>
              <a:gd name="connsiteX2" fmla="*/ 3273749 w 3273749"/>
              <a:gd name="connsiteY2" fmla="*/ 1052364 h 1052364"/>
              <a:gd name="connsiteX3" fmla="*/ 0 w 3273749"/>
              <a:gd name="connsiteY3" fmla="*/ 1052364 h 1052364"/>
              <a:gd name="connsiteX4" fmla="*/ 0 w 3273749"/>
              <a:gd name="connsiteY4" fmla="*/ 0 h 105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3749" h="1052364">
                <a:moveTo>
                  <a:pt x="0" y="0"/>
                </a:moveTo>
                <a:lnTo>
                  <a:pt x="3273749" y="0"/>
                </a:lnTo>
                <a:lnTo>
                  <a:pt x="3273749" y="1052364"/>
                </a:lnTo>
                <a:lnTo>
                  <a:pt x="0" y="1052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Highly involved in and enthusiastic about work and workplace.  </a:t>
            </a:r>
          </a:p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Psychological "owners“ who drive performance and innovation</a:t>
            </a:r>
          </a:p>
        </p:txBody>
      </p:sp>
      <p:sp>
        <p:nvSpPr>
          <p:cNvPr id="11" name="Rectangle 10" descr="Neutral face outline with solid fill">
            <a:extLst>
              <a:ext uri="{FF2B5EF4-FFF2-40B4-BE49-F238E27FC236}">
                <a16:creationId xmlns:a16="http://schemas.microsoft.com/office/drawing/2014/main" id="{A73258EF-1160-9C17-4672-E3E8A874820C}"/>
              </a:ext>
            </a:extLst>
          </p:cNvPr>
          <p:cNvSpPr/>
          <p:nvPr/>
        </p:nvSpPr>
        <p:spPr>
          <a:xfrm>
            <a:off x="5523093" y="2428158"/>
            <a:ext cx="1145812" cy="1145812"/>
          </a:xfrm>
          <a:prstGeom prst="rect">
            <a:avLst/>
          </a:pr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DB06B6-B453-32B1-0650-C1CE77C8CCB1}"/>
              </a:ext>
            </a:extLst>
          </p:cNvPr>
          <p:cNvSpPr/>
          <p:nvPr/>
        </p:nvSpPr>
        <p:spPr>
          <a:xfrm>
            <a:off x="4459125" y="3697382"/>
            <a:ext cx="3273749" cy="491062"/>
          </a:xfrm>
          <a:custGeom>
            <a:avLst/>
            <a:gdLst>
              <a:gd name="connsiteX0" fmla="*/ 0 w 3273749"/>
              <a:gd name="connsiteY0" fmla="*/ 0 h 491062"/>
              <a:gd name="connsiteX1" fmla="*/ 3273749 w 3273749"/>
              <a:gd name="connsiteY1" fmla="*/ 0 h 491062"/>
              <a:gd name="connsiteX2" fmla="*/ 3273749 w 3273749"/>
              <a:gd name="connsiteY2" fmla="*/ 491062 h 491062"/>
              <a:gd name="connsiteX3" fmla="*/ 0 w 3273749"/>
              <a:gd name="connsiteY3" fmla="*/ 491062 h 491062"/>
              <a:gd name="connsiteX4" fmla="*/ 0 w 3273749"/>
              <a:gd name="connsiteY4" fmla="*/ 0 h 49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3749" h="491062">
                <a:moveTo>
                  <a:pt x="0" y="0"/>
                </a:moveTo>
                <a:lnTo>
                  <a:pt x="3273749" y="0"/>
                </a:lnTo>
                <a:lnTo>
                  <a:pt x="3273749" y="491062"/>
                </a:lnTo>
                <a:lnTo>
                  <a:pt x="0" y="4910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b="1"/>
            </a:pPr>
            <a:r>
              <a:rPr lang="en-US" sz="3100" kern="1200"/>
              <a:t>Not engaged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29D34A8-37F4-8511-B87D-0F14E967127A}"/>
              </a:ext>
            </a:extLst>
          </p:cNvPr>
          <p:cNvSpPr/>
          <p:nvPr/>
        </p:nvSpPr>
        <p:spPr>
          <a:xfrm>
            <a:off x="4459125" y="4245846"/>
            <a:ext cx="3273749" cy="1052364"/>
          </a:xfrm>
          <a:custGeom>
            <a:avLst/>
            <a:gdLst>
              <a:gd name="connsiteX0" fmla="*/ 0 w 3273749"/>
              <a:gd name="connsiteY0" fmla="*/ 0 h 1052364"/>
              <a:gd name="connsiteX1" fmla="*/ 3273749 w 3273749"/>
              <a:gd name="connsiteY1" fmla="*/ 0 h 1052364"/>
              <a:gd name="connsiteX2" fmla="*/ 3273749 w 3273749"/>
              <a:gd name="connsiteY2" fmla="*/ 1052364 h 1052364"/>
              <a:gd name="connsiteX3" fmla="*/ 0 w 3273749"/>
              <a:gd name="connsiteY3" fmla="*/ 1052364 h 1052364"/>
              <a:gd name="connsiteX4" fmla="*/ 0 w 3273749"/>
              <a:gd name="connsiteY4" fmla="*/ 0 h 105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3749" h="1052364">
                <a:moveTo>
                  <a:pt x="0" y="0"/>
                </a:moveTo>
                <a:lnTo>
                  <a:pt x="3273749" y="0"/>
                </a:lnTo>
                <a:lnTo>
                  <a:pt x="3273749" y="1052364"/>
                </a:lnTo>
                <a:lnTo>
                  <a:pt x="0" y="1052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Psychologically unattached to </a:t>
            </a:r>
            <a:br>
              <a:rPr lang="en-US" sz="1700" kern="1200" dirty="0"/>
            </a:br>
            <a:r>
              <a:rPr lang="en-US" sz="1700" kern="1200" dirty="0"/>
              <a:t>work and workplace</a:t>
            </a:r>
          </a:p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 dirty="0"/>
              <a:t>Putting time—but not energy or passion—into their work</a:t>
            </a:r>
          </a:p>
        </p:txBody>
      </p:sp>
      <p:sp>
        <p:nvSpPr>
          <p:cNvPr id="14" name="Rectangle 13" descr="Sad Face with No Fill">
            <a:extLst>
              <a:ext uri="{FF2B5EF4-FFF2-40B4-BE49-F238E27FC236}">
                <a16:creationId xmlns:a16="http://schemas.microsoft.com/office/drawing/2014/main" id="{7FC3E164-091B-89ED-9D16-A69A0E3E7762}"/>
              </a:ext>
            </a:extLst>
          </p:cNvPr>
          <p:cNvSpPr/>
          <p:nvPr/>
        </p:nvSpPr>
        <p:spPr>
          <a:xfrm>
            <a:off x="9369749" y="2428158"/>
            <a:ext cx="1145812" cy="1145812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106CC58-CAE7-3F02-6DC2-E0BAF0DA3F7E}"/>
              </a:ext>
            </a:extLst>
          </p:cNvPr>
          <p:cNvSpPr/>
          <p:nvPr/>
        </p:nvSpPr>
        <p:spPr>
          <a:xfrm>
            <a:off x="8305781" y="3697382"/>
            <a:ext cx="3273749" cy="491062"/>
          </a:xfrm>
          <a:custGeom>
            <a:avLst/>
            <a:gdLst>
              <a:gd name="connsiteX0" fmla="*/ 0 w 3273749"/>
              <a:gd name="connsiteY0" fmla="*/ 0 h 491062"/>
              <a:gd name="connsiteX1" fmla="*/ 3273749 w 3273749"/>
              <a:gd name="connsiteY1" fmla="*/ 0 h 491062"/>
              <a:gd name="connsiteX2" fmla="*/ 3273749 w 3273749"/>
              <a:gd name="connsiteY2" fmla="*/ 491062 h 491062"/>
              <a:gd name="connsiteX3" fmla="*/ 0 w 3273749"/>
              <a:gd name="connsiteY3" fmla="*/ 491062 h 491062"/>
              <a:gd name="connsiteX4" fmla="*/ 0 w 3273749"/>
              <a:gd name="connsiteY4" fmla="*/ 0 h 49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3749" h="491062">
                <a:moveTo>
                  <a:pt x="0" y="0"/>
                </a:moveTo>
                <a:lnTo>
                  <a:pt x="3273749" y="0"/>
                </a:lnTo>
                <a:lnTo>
                  <a:pt x="3273749" y="491062"/>
                </a:lnTo>
                <a:lnTo>
                  <a:pt x="0" y="4910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b="1"/>
            </a:pPr>
            <a:r>
              <a:rPr lang="en-US" sz="3100" kern="1200"/>
              <a:t>Actively disengaged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FA13970-5CD3-904B-52A0-0D716441AEA1}"/>
              </a:ext>
            </a:extLst>
          </p:cNvPr>
          <p:cNvSpPr/>
          <p:nvPr/>
        </p:nvSpPr>
        <p:spPr>
          <a:xfrm>
            <a:off x="8305781" y="4245846"/>
            <a:ext cx="3273749" cy="1052364"/>
          </a:xfrm>
          <a:custGeom>
            <a:avLst/>
            <a:gdLst>
              <a:gd name="connsiteX0" fmla="*/ 0 w 3273749"/>
              <a:gd name="connsiteY0" fmla="*/ 0 h 1052364"/>
              <a:gd name="connsiteX1" fmla="*/ 3273749 w 3273749"/>
              <a:gd name="connsiteY1" fmla="*/ 0 h 1052364"/>
              <a:gd name="connsiteX2" fmla="*/ 3273749 w 3273749"/>
              <a:gd name="connsiteY2" fmla="*/ 1052364 h 1052364"/>
              <a:gd name="connsiteX3" fmla="*/ 0 w 3273749"/>
              <a:gd name="connsiteY3" fmla="*/ 1052364 h 1052364"/>
              <a:gd name="connsiteX4" fmla="*/ 0 w 3273749"/>
              <a:gd name="connsiteY4" fmla="*/ 0 h 105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3749" h="1052364">
                <a:moveTo>
                  <a:pt x="0" y="0"/>
                </a:moveTo>
                <a:lnTo>
                  <a:pt x="3273749" y="0"/>
                </a:lnTo>
                <a:lnTo>
                  <a:pt x="3273749" y="1052364"/>
                </a:lnTo>
                <a:lnTo>
                  <a:pt x="0" y="1052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700" kern="1200"/>
              <a:t>Unhappy and potentially resentful that needs are not being met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649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89956-BAD5-85BC-EA6A-25F1ABA8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Engagement Index</a:t>
            </a:r>
          </a:p>
        </p:txBody>
      </p:sp>
      <p:graphicFrame>
        <p:nvGraphicFramePr>
          <p:cNvPr id="6" name="ChartObject" descr="engagementIndexValue">
            <a:extLst>
              <a:ext uri="{FF2B5EF4-FFF2-40B4-BE49-F238E27FC236}">
                <a16:creationId xmlns:a16="http://schemas.microsoft.com/office/drawing/2014/main" id="{58720B2D-11D3-2E87-489B-F063821E6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39096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3515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7B798-3046-F618-7E7D-2F5F6ACC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vs. National Engagement Index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B8725-D094-47ED-D97B-ABA58FDF61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District Engagement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90DD139-83C9-89E3-6B1A-F9BDE337C0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3899127"/>
              </p:ext>
            </p:extLst>
          </p:nvPr>
        </p:nvGraphicFramePr>
        <p:xfrm>
          <a:off x="609600" y="2174875"/>
          <a:ext cx="53863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7AD63F-ED88-F471-2553-6F8D17D91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National Statistics (as of April 2024)</a:t>
            </a:r>
          </a:p>
        </p:txBody>
      </p:sp>
      <p:graphicFrame>
        <p:nvGraphicFramePr>
          <p:cNvPr id="15" name="Content Placeholder 9">
            <a:extLst>
              <a:ext uri="{FF2B5EF4-FFF2-40B4-BE49-F238E27FC236}">
                <a16:creationId xmlns:a16="http://schemas.microsoft.com/office/drawing/2014/main" id="{FFE9F191-FF25-7D51-8B2E-A39798F869F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611352"/>
              </p:ext>
            </p:extLst>
          </p:nvPr>
        </p:nvGraphicFramePr>
        <p:xfrm>
          <a:off x="6192838" y="2174875"/>
          <a:ext cx="5389562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55668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2114-30A6-3275-D934-52EC93FFB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Index Ratio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CA25E4-2898-3B9C-20DA-B6A3669CF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District Engagement Index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59D05-5646-1B53-9A2C-F860894DFA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5850"/>
                </a:solidFill>
              </a:rPr>
              <a:t>5.71</a:t>
            </a:r>
            <a:r>
              <a:rPr lang="en-US" sz="2800" dirty="0"/>
              <a:t>:</a:t>
            </a:r>
            <a:r>
              <a:rPr lang="en-US" sz="2800" b="1" dirty="0">
                <a:solidFill>
                  <a:srgbClr val="B2292E"/>
                </a:solidFill>
              </a:rPr>
              <a:t>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D6792E4-0335-A5EB-F1AD-C13F14C3B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National Engagement Index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AEB8ADC-8671-809E-AFAE-AFC4D5B4E5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5850"/>
                </a:solidFill>
              </a:rPr>
              <a:t>1.8</a:t>
            </a:r>
            <a:r>
              <a:rPr lang="en-US" sz="2800" dirty="0"/>
              <a:t>:</a:t>
            </a:r>
            <a:r>
              <a:rPr lang="en-US" sz="2800" b="1" dirty="0">
                <a:solidFill>
                  <a:srgbClr val="B2292E"/>
                </a:solidFill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FA32D6-3229-6618-C774-58CAE68617D3}"/>
              </a:ext>
            </a:extLst>
          </p:cNvPr>
          <p:cNvSpPr txBox="1"/>
          <p:nvPr/>
        </p:nvSpPr>
        <p:spPr>
          <a:xfrm>
            <a:off x="1051963" y="3964454"/>
            <a:ext cx="418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5.71 engaged employees for every </a:t>
            </a:r>
            <a:br>
              <a:rPr lang="en-US" dirty="0"/>
            </a:br>
            <a:r>
              <a:rPr lang="en-US" dirty="0"/>
              <a:t>actively disengaged employee.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E0E811-E73A-8E2B-23BF-FE7611C128E7}"/>
              </a:ext>
            </a:extLst>
          </p:cNvPr>
          <p:cNvGrpSpPr/>
          <p:nvPr/>
        </p:nvGrpSpPr>
        <p:grpSpPr>
          <a:xfrm>
            <a:off x="549974" y="3042446"/>
            <a:ext cx="5446543" cy="914400"/>
            <a:chOff x="3372729" y="2514600"/>
            <a:chExt cx="5446543" cy="91440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44A81F6-5247-2B1C-109D-53EFF834C9FC}"/>
                </a:ext>
              </a:extLst>
            </p:cNvPr>
            <p:cNvGrpSpPr/>
            <p:nvPr/>
          </p:nvGrpSpPr>
          <p:grpSpPr>
            <a:xfrm>
              <a:off x="3372729" y="2514600"/>
              <a:ext cx="5446543" cy="914400"/>
              <a:chOff x="4866751" y="2514600"/>
              <a:chExt cx="5446543" cy="914400"/>
            </a:xfrm>
          </p:grpSpPr>
          <p:pic>
            <p:nvPicPr>
              <p:cNvPr id="9" name="Graphic 8" descr="User with solid fill">
                <a:extLst>
                  <a:ext uri="{FF2B5EF4-FFF2-40B4-BE49-F238E27FC236}">
                    <a16:creationId xmlns:a16="http://schemas.microsoft.com/office/drawing/2014/main" id="{6F0B435E-A4DB-7FE2-02F2-053A6B3C06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579514" y="25146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0" name="Graphic 9" descr="User with solid fill">
                <a:extLst>
                  <a:ext uri="{FF2B5EF4-FFF2-40B4-BE49-F238E27FC236}">
                    <a16:creationId xmlns:a16="http://schemas.microsoft.com/office/drawing/2014/main" id="{4400469C-92A3-8058-31D3-5753ADBC8A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866751" y="25146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" name="Graphic 10" descr="User with solid fill">
                <a:extLst>
                  <a:ext uri="{FF2B5EF4-FFF2-40B4-BE49-F238E27FC236}">
                    <a16:creationId xmlns:a16="http://schemas.microsoft.com/office/drawing/2014/main" id="{8FF0196B-84DD-41E1-E453-E0F114738A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292277" y="25146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" name="Graphic 11" descr="User with solid fill">
                <a:extLst>
                  <a:ext uri="{FF2B5EF4-FFF2-40B4-BE49-F238E27FC236}">
                    <a16:creationId xmlns:a16="http://schemas.microsoft.com/office/drawing/2014/main" id="{D03C2AF0-E8C5-5920-0CB4-A6439ADAE2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005040" y="25146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" name="Graphic 12" descr="User with solid fill">
                <a:extLst>
                  <a:ext uri="{FF2B5EF4-FFF2-40B4-BE49-F238E27FC236}">
                    <a16:creationId xmlns:a16="http://schemas.microsoft.com/office/drawing/2014/main" id="{FCC4AD52-1F46-4CAA-012A-13BE9A03EA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717803" y="2514600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15" name="Graphic 13" descr="User with solid fill">
                <a:extLst>
                  <a:ext uri="{FF2B5EF4-FFF2-40B4-BE49-F238E27FC236}">
                    <a16:creationId xmlns:a16="http://schemas.microsoft.com/office/drawing/2014/main" id="{023F5BBF-52CD-87BA-6A98-10871C3FCE3F}"/>
                  </a:ext>
                </a:extLst>
              </p:cNvPr>
              <p:cNvGrpSpPr/>
              <p:nvPr/>
            </p:nvGrpSpPr>
            <p:grpSpPr>
              <a:xfrm>
                <a:off x="8582967" y="2647950"/>
                <a:ext cx="609600" cy="647700"/>
                <a:chOff x="6553200" y="2665535"/>
                <a:chExt cx="609600" cy="647700"/>
              </a:xfrm>
              <a:solidFill>
                <a:srgbClr val="005850"/>
              </a:solidFill>
            </p:grpSpPr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60A5EB4B-9EFF-E282-AD39-28752BF91ED8}"/>
                    </a:ext>
                  </a:extLst>
                </p:cNvPr>
                <p:cNvSpPr/>
                <p:nvPr/>
              </p:nvSpPr>
              <p:spPr>
                <a:xfrm>
                  <a:off x="6705600" y="2665535"/>
                  <a:ext cx="304800" cy="304800"/>
                </a:xfrm>
                <a:custGeom>
                  <a:avLst/>
                  <a:gdLst>
                    <a:gd name="connsiteX0" fmla="*/ 304800 w 304800"/>
                    <a:gd name="connsiteY0" fmla="*/ 152400 h 304800"/>
                    <a:gd name="connsiteX1" fmla="*/ 152400 w 304800"/>
                    <a:gd name="connsiteY1" fmla="*/ 304800 h 304800"/>
                    <a:gd name="connsiteX2" fmla="*/ 0 w 304800"/>
                    <a:gd name="connsiteY2" fmla="*/ 152400 h 304800"/>
                    <a:gd name="connsiteX3" fmla="*/ 152400 w 304800"/>
                    <a:gd name="connsiteY3" fmla="*/ 0 h 304800"/>
                    <a:gd name="connsiteX4" fmla="*/ 304800 w 304800"/>
                    <a:gd name="connsiteY4" fmla="*/ 1524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04800" h="304800">
                      <a:moveTo>
                        <a:pt x="304800" y="152400"/>
                      </a:moveTo>
                      <a:cubicBezTo>
                        <a:pt x="304800" y="236568"/>
                        <a:pt x="236568" y="304800"/>
                        <a:pt x="152400" y="304800"/>
                      </a:cubicBezTo>
                      <a:cubicBezTo>
                        <a:pt x="68232" y="304800"/>
                        <a:pt x="0" y="236568"/>
                        <a:pt x="0" y="152400"/>
                      </a:cubicBezTo>
                      <a:cubicBezTo>
                        <a:pt x="0" y="68232"/>
                        <a:pt x="68232" y="0"/>
                        <a:pt x="152400" y="0"/>
                      </a:cubicBezTo>
                      <a:cubicBezTo>
                        <a:pt x="236568" y="0"/>
                        <a:pt x="304800" y="68232"/>
                        <a:pt x="304800" y="152400"/>
                      </a:cubicBezTo>
                      <a:close/>
                    </a:path>
                  </a:pathLst>
                </a:custGeom>
                <a:solidFill>
                  <a:srgbClr val="00585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7E946CB1-791E-B8F5-6D9E-EDFC2C0453A4}"/>
                    </a:ext>
                  </a:extLst>
                </p:cNvPr>
                <p:cNvSpPr/>
                <p:nvPr/>
              </p:nvSpPr>
              <p:spPr>
                <a:xfrm>
                  <a:off x="6553200" y="3008435"/>
                  <a:ext cx="609600" cy="304800"/>
                </a:xfrm>
                <a:custGeom>
                  <a:avLst/>
                  <a:gdLst>
                    <a:gd name="connsiteX0" fmla="*/ 609600 w 609600"/>
                    <a:gd name="connsiteY0" fmla="*/ 304800 h 304800"/>
                    <a:gd name="connsiteX1" fmla="*/ 609600 w 609600"/>
                    <a:gd name="connsiteY1" fmla="*/ 152400 h 304800"/>
                    <a:gd name="connsiteX2" fmla="*/ 579120 w 609600"/>
                    <a:gd name="connsiteY2" fmla="*/ 91440 h 304800"/>
                    <a:gd name="connsiteX3" fmla="*/ 430530 w 609600"/>
                    <a:gd name="connsiteY3" fmla="*/ 19050 h 304800"/>
                    <a:gd name="connsiteX4" fmla="*/ 304800 w 609600"/>
                    <a:gd name="connsiteY4" fmla="*/ 0 h 304800"/>
                    <a:gd name="connsiteX5" fmla="*/ 179070 w 609600"/>
                    <a:gd name="connsiteY5" fmla="*/ 19050 h 304800"/>
                    <a:gd name="connsiteX6" fmla="*/ 30480 w 609600"/>
                    <a:gd name="connsiteY6" fmla="*/ 91440 h 304800"/>
                    <a:gd name="connsiteX7" fmla="*/ 0 w 609600"/>
                    <a:gd name="connsiteY7" fmla="*/ 152400 h 304800"/>
                    <a:gd name="connsiteX8" fmla="*/ 0 w 609600"/>
                    <a:gd name="connsiteY8" fmla="*/ 304800 h 304800"/>
                    <a:gd name="connsiteX9" fmla="*/ 609600 w 609600"/>
                    <a:gd name="connsiteY9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09600" h="304800">
                      <a:moveTo>
                        <a:pt x="609600" y="304800"/>
                      </a:moveTo>
                      <a:lnTo>
                        <a:pt x="609600" y="152400"/>
                      </a:lnTo>
                      <a:cubicBezTo>
                        <a:pt x="609600" y="129540"/>
                        <a:pt x="598170" y="106680"/>
                        <a:pt x="579120" y="91440"/>
                      </a:cubicBezTo>
                      <a:cubicBezTo>
                        <a:pt x="537210" y="57150"/>
                        <a:pt x="483870" y="34290"/>
                        <a:pt x="430530" y="19050"/>
                      </a:cubicBezTo>
                      <a:cubicBezTo>
                        <a:pt x="392430" y="7620"/>
                        <a:pt x="350520" y="0"/>
                        <a:pt x="304800" y="0"/>
                      </a:cubicBezTo>
                      <a:cubicBezTo>
                        <a:pt x="262890" y="0"/>
                        <a:pt x="220980" y="7620"/>
                        <a:pt x="179070" y="19050"/>
                      </a:cubicBezTo>
                      <a:cubicBezTo>
                        <a:pt x="125730" y="34290"/>
                        <a:pt x="72390" y="60960"/>
                        <a:pt x="30480" y="91440"/>
                      </a:cubicBezTo>
                      <a:cubicBezTo>
                        <a:pt x="11430" y="106680"/>
                        <a:pt x="0" y="129540"/>
                        <a:pt x="0" y="152400"/>
                      </a:cubicBezTo>
                      <a:lnTo>
                        <a:pt x="0" y="304800"/>
                      </a:lnTo>
                      <a:lnTo>
                        <a:pt x="609600" y="304800"/>
                      </a:lnTo>
                      <a:close/>
                    </a:path>
                  </a:pathLst>
                </a:custGeom>
                <a:solidFill>
                  <a:srgbClr val="00585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B0EC6D0-1FD3-AF33-719E-3C64FC1F5A76}"/>
                  </a:ext>
                </a:extLst>
              </p:cNvPr>
              <p:cNvSpPr txBox="1"/>
              <p:nvPr/>
            </p:nvSpPr>
            <p:spPr>
              <a:xfrm>
                <a:off x="9192567" y="266768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/>
                  <a:t>:</a:t>
                </a:r>
              </a:p>
            </p:txBody>
          </p:sp>
          <p:pic>
            <p:nvPicPr>
              <p:cNvPr id="19" name="Graphic 18" descr="User with solid fill">
                <a:extLst>
                  <a:ext uri="{FF2B5EF4-FFF2-40B4-BE49-F238E27FC236}">
                    <a16:creationId xmlns:a16="http://schemas.microsoft.com/office/drawing/2014/main" id="{6602F7D0-0FCB-7317-850B-843DB2286F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9398894" y="2514600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397B5533-4E76-29E3-4ED6-98A0FC3E140A}"/>
                </a:ext>
              </a:extLst>
            </p:cNvPr>
            <p:cNvSpPr/>
            <p:nvPr/>
          </p:nvSpPr>
          <p:spPr>
            <a:xfrm flipH="1">
              <a:off x="7138181" y="2952749"/>
              <a:ext cx="663527" cy="47625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1B78FA-B223-7346-DE7A-B1B1F19B78F6}"/>
              </a:ext>
            </a:extLst>
          </p:cNvPr>
          <p:cNvGrpSpPr/>
          <p:nvPr/>
        </p:nvGrpSpPr>
        <p:grpSpPr>
          <a:xfrm>
            <a:off x="7590139" y="3042446"/>
            <a:ext cx="2595491" cy="914400"/>
            <a:chOff x="6223781" y="2514600"/>
            <a:chExt cx="2595491" cy="9144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AA00039-F6AC-7971-E710-C171539444A4}"/>
                </a:ext>
              </a:extLst>
            </p:cNvPr>
            <p:cNvGrpSpPr/>
            <p:nvPr/>
          </p:nvGrpSpPr>
          <p:grpSpPr>
            <a:xfrm>
              <a:off x="6223781" y="2514600"/>
              <a:ext cx="2595491" cy="914400"/>
              <a:chOff x="7717803" y="2514600"/>
              <a:chExt cx="2595491" cy="914400"/>
            </a:xfrm>
          </p:grpSpPr>
          <p:pic>
            <p:nvPicPr>
              <p:cNvPr id="29" name="Graphic 28" descr="User with solid fill">
                <a:extLst>
                  <a:ext uri="{FF2B5EF4-FFF2-40B4-BE49-F238E27FC236}">
                    <a16:creationId xmlns:a16="http://schemas.microsoft.com/office/drawing/2014/main" id="{DD904C58-721A-58D3-370B-DD610A56FF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717803" y="2514600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30" name="Graphic 13" descr="User with solid fill">
                <a:extLst>
                  <a:ext uri="{FF2B5EF4-FFF2-40B4-BE49-F238E27FC236}">
                    <a16:creationId xmlns:a16="http://schemas.microsoft.com/office/drawing/2014/main" id="{52D33DF8-B2EB-FB01-E824-7E02580A5C9E}"/>
                  </a:ext>
                </a:extLst>
              </p:cNvPr>
              <p:cNvGrpSpPr/>
              <p:nvPr/>
            </p:nvGrpSpPr>
            <p:grpSpPr>
              <a:xfrm>
                <a:off x="8582967" y="2647950"/>
                <a:ext cx="609600" cy="647700"/>
                <a:chOff x="6553200" y="2665535"/>
                <a:chExt cx="609600" cy="647700"/>
              </a:xfrm>
              <a:solidFill>
                <a:srgbClr val="005850"/>
              </a:solidFill>
            </p:grpSpPr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B9252EC2-1040-0D26-AA01-D1F42A2F7724}"/>
                    </a:ext>
                  </a:extLst>
                </p:cNvPr>
                <p:cNvSpPr/>
                <p:nvPr/>
              </p:nvSpPr>
              <p:spPr>
                <a:xfrm>
                  <a:off x="6705600" y="2665535"/>
                  <a:ext cx="304800" cy="304800"/>
                </a:xfrm>
                <a:custGeom>
                  <a:avLst/>
                  <a:gdLst>
                    <a:gd name="connsiteX0" fmla="*/ 304800 w 304800"/>
                    <a:gd name="connsiteY0" fmla="*/ 152400 h 304800"/>
                    <a:gd name="connsiteX1" fmla="*/ 152400 w 304800"/>
                    <a:gd name="connsiteY1" fmla="*/ 304800 h 304800"/>
                    <a:gd name="connsiteX2" fmla="*/ 0 w 304800"/>
                    <a:gd name="connsiteY2" fmla="*/ 152400 h 304800"/>
                    <a:gd name="connsiteX3" fmla="*/ 152400 w 304800"/>
                    <a:gd name="connsiteY3" fmla="*/ 0 h 304800"/>
                    <a:gd name="connsiteX4" fmla="*/ 304800 w 304800"/>
                    <a:gd name="connsiteY4" fmla="*/ 1524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04800" h="304800">
                      <a:moveTo>
                        <a:pt x="304800" y="152400"/>
                      </a:moveTo>
                      <a:cubicBezTo>
                        <a:pt x="304800" y="236568"/>
                        <a:pt x="236568" y="304800"/>
                        <a:pt x="152400" y="304800"/>
                      </a:cubicBezTo>
                      <a:cubicBezTo>
                        <a:pt x="68232" y="304800"/>
                        <a:pt x="0" y="236568"/>
                        <a:pt x="0" y="152400"/>
                      </a:cubicBezTo>
                      <a:cubicBezTo>
                        <a:pt x="0" y="68232"/>
                        <a:pt x="68232" y="0"/>
                        <a:pt x="152400" y="0"/>
                      </a:cubicBezTo>
                      <a:cubicBezTo>
                        <a:pt x="236568" y="0"/>
                        <a:pt x="304800" y="68232"/>
                        <a:pt x="304800" y="152400"/>
                      </a:cubicBezTo>
                      <a:close/>
                    </a:path>
                  </a:pathLst>
                </a:custGeom>
                <a:solidFill>
                  <a:srgbClr val="00585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C0D0F453-8377-DBC5-BC5C-20EAACB280B4}"/>
                    </a:ext>
                  </a:extLst>
                </p:cNvPr>
                <p:cNvSpPr/>
                <p:nvPr/>
              </p:nvSpPr>
              <p:spPr>
                <a:xfrm>
                  <a:off x="6553200" y="3008435"/>
                  <a:ext cx="609600" cy="304800"/>
                </a:xfrm>
                <a:custGeom>
                  <a:avLst/>
                  <a:gdLst>
                    <a:gd name="connsiteX0" fmla="*/ 609600 w 609600"/>
                    <a:gd name="connsiteY0" fmla="*/ 304800 h 304800"/>
                    <a:gd name="connsiteX1" fmla="*/ 609600 w 609600"/>
                    <a:gd name="connsiteY1" fmla="*/ 152400 h 304800"/>
                    <a:gd name="connsiteX2" fmla="*/ 579120 w 609600"/>
                    <a:gd name="connsiteY2" fmla="*/ 91440 h 304800"/>
                    <a:gd name="connsiteX3" fmla="*/ 430530 w 609600"/>
                    <a:gd name="connsiteY3" fmla="*/ 19050 h 304800"/>
                    <a:gd name="connsiteX4" fmla="*/ 304800 w 609600"/>
                    <a:gd name="connsiteY4" fmla="*/ 0 h 304800"/>
                    <a:gd name="connsiteX5" fmla="*/ 179070 w 609600"/>
                    <a:gd name="connsiteY5" fmla="*/ 19050 h 304800"/>
                    <a:gd name="connsiteX6" fmla="*/ 30480 w 609600"/>
                    <a:gd name="connsiteY6" fmla="*/ 91440 h 304800"/>
                    <a:gd name="connsiteX7" fmla="*/ 0 w 609600"/>
                    <a:gd name="connsiteY7" fmla="*/ 152400 h 304800"/>
                    <a:gd name="connsiteX8" fmla="*/ 0 w 609600"/>
                    <a:gd name="connsiteY8" fmla="*/ 304800 h 304800"/>
                    <a:gd name="connsiteX9" fmla="*/ 609600 w 609600"/>
                    <a:gd name="connsiteY9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09600" h="304800">
                      <a:moveTo>
                        <a:pt x="609600" y="304800"/>
                      </a:moveTo>
                      <a:lnTo>
                        <a:pt x="609600" y="152400"/>
                      </a:lnTo>
                      <a:cubicBezTo>
                        <a:pt x="609600" y="129540"/>
                        <a:pt x="598170" y="106680"/>
                        <a:pt x="579120" y="91440"/>
                      </a:cubicBezTo>
                      <a:cubicBezTo>
                        <a:pt x="537210" y="57150"/>
                        <a:pt x="483870" y="34290"/>
                        <a:pt x="430530" y="19050"/>
                      </a:cubicBezTo>
                      <a:cubicBezTo>
                        <a:pt x="392430" y="7620"/>
                        <a:pt x="350520" y="0"/>
                        <a:pt x="304800" y="0"/>
                      </a:cubicBezTo>
                      <a:cubicBezTo>
                        <a:pt x="262890" y="0"/>
                        <a:pt x="220980" y="7620"/>
                        <a:pt x="179070" y="19050"/>
                      </a:cubicBezTo>
                      <a:cubicBezTo>
                        <a:pt x="125730" y="34290"/>
                        <a:pt x="72390" y="60960"/>
                        <a:pt x="30480" y="91440"/>
                      </a:cubicBezTo>
                      <a:cubicBezTo>
                        <a:pt x="11430" y="106680"/>
                        <a:pt x="0" y="129540"/>
                        <a:pt x="0" y="152400"/>
                      </a:cubicBezTo>
                      <a:lnTo>
                        <a:pt x="0" y="304800"/>
                      </a:lnTo>
                      <a:lnTo>
                        <a:pt x="609600" y="304800"/>
                      </a:lnTo>
                      <a:close/>
                    </a:path>
                  </a:pathLst>
                </a:custGeom>
                <a:solidFill>
                  <a:srgbClr val="00585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FA4846B-E13D-AA30-27C1-28EB03B5E239}"/>
                  </a:ext>
                </a:extLst>
              </p:cNvPr>
              <p:cNvSpPr txBox="1"/>
              <p:nvPr/>
            </p:nvSpPr>
            <p:spPr>
              <a:xfrm>
                <a:off x="9192567" y="266768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/>
                  <a:t>:</a:t>
                </a:r>
              </a:p>
            </p:txBody>
          </p:sp>
          <p:pic>
            <p:nvPicPr>
              <p:cNvPr id="32" name="Graphic 31" descr="User with solid fill">
                <a:extLst>
                  <a:ext uri="{FF2B5EF4-FFF2-40B4-BE49-F238E27FC236}">
                    <a16:creationId xmlns:a16="http://schemas.microsoft.com/office/drawing/2014/main" id="{BA7174C4-9A1F-57BD-5E01-0B5910D30A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9398894" y="2514600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7DA5ECE0-DD93-90F5-2E61-FE0D0BA3D507}"/>
                </a:ext>
              </a:extLst>
            </p:cNvPr>
            <p:cNvSpPr/>
            <p:nvPr/>
          </p:nvSpPr>
          <p:spPr>
            <a:xfrm flipH="1">
              <a:off x="7325814" y="3042956"/>
              <a:ext cx="475893" cy="3048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5658BFE1-9B5B-C28D-2234-C2D5CAF3A002}"/>
              </a:ext>
            </a:extLst>
          </p:cNvPr>
          <p:cNvSpPr txBox="1"/>
          <p:nvPr/>
        </p:nvSpPr>
        <p:spPr>
          <a:xfrm>
            <a:off x="7012307" y="3964454"/>
            <a:ext cx="409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1.8 engaged </a:t>
            </a:r>
            <a:r>
              <a:rPr lang="en-US" dirty="0"/>
              <a:t>employees for every </a:t>
            </a:r>
            <a:br>
              <a:rPr lang="en-US" dirty="0"/>
            </a:br>
            <a:r>
              <a:rPr lang="en-US" dirty="0"/>
              <a:t>actively disengaged employee.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343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F5A3-7B3A-BE43-8CD7-781598CF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Snapshot</a:t>
            </a:r>
          </a:p>
        </p:txBody>
      </p:sp>
      <p:sp>
        <p:nvSpPr>
          <p:cNvPr id="29" name="New shape" descr="arc">
            <a:extLst>
              <a:ext uri="{FF2B5EF4-FFF2-40B4-BE49-F238E27FC236}">
                <a16:creationId xmlns:a16="http://schemas.microsoft.com/office/drawing/2014/main" id="{D3C74620-57CE-4ADB-5A36-910D348ADC0F}"/>
              </a:ext>
            </a:extLst>
          </p:cNvPr>
          <p:cNvSpPr/>
          <p:nvPr/>
        </p:nvSpPr>
        <p:spPr>
          <a:xfrm>
            <a:off x="609599" y="1600203"/>
            <a:ext cx="5384799" cy="584775"/>
          </a:xfrm>
          <a:prstGeom prst="rect">
            <a:avLst/>
          </a:prstGeom>
          <a:solidFill>
            <a:srgbClr val="F7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dirty="0">
                <a:solidFill>
                  <a:srgbClr val="1A1A1A"/>
                </a:solidFill>
                <a:latin typeface="+mj-lt"/>
              </a:rPr>
              <a:t>ENGAGEMENT MEAN</a:t>
            </a:r>
          </a:p>
        </p:txBody>
      </p:sp>
      <p:graphicFrame>
        <p:nvGraphicFramePr>
          <p:cNvPr id="30" name="ChartObject" descr="arcValue">
            <a:extLst>
              <a:ext uri="{FF2B5EF4-FFF2-40B4-BE49-F238E27FC236}">
                <a16:creationId xmlns:a16="http://schemas.microsoft.com/office/drawing/2014/main" id="{13477811-ED8C-C621-B13D-1851C50EF5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0879612"/>
              </p:ext>
            </p:extLst>
          </p:nvPr>
        </p:nvGraphicFramePr>
        <p:xfrm>
          <a:off x="637083" y="2388178"/>
          <a:ext cx="3429000" cy="2129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New shape">
            <a:extLst>
              <a:ext uri="{FF2B5EF4-FFF2-40B4-BE49-F238E27FC236}">
                <a16:creationId xmlns:a16="http://schemas.microsoft.com/office/drawing/2014/main" id="{CA1B9BB3-F3A7-0030-958F-4ADA01064D48}"/>
              </a:ext>
            </a:extLst>
          </p:cNvPr>
          <p:cNvSpPr/>
          <p:nvPr/>
        </p:nvSpPr>
        <p:spPr>
          <a:xfrm>
            <a:off x="637083" y="2388178"/>
            <a:ext cx="3429000" cy="1171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800" dirty="0">
                <a:solidFill>
                  <a:srgbClr val="000000"/>
                </a:solidFill>
                <a:latin typeface="+mj-lt"/>
              </a:rPr>
              <a:t>3.92</a:t>
            </a:r>
          </a:p>
        </p:txBody>
      </p:sp>
      <p:sp>
        <p:nvSpPr>
          <p:cNvPr id="35" name="New shape" descr="mprMeasure">
            <a:extLst>
              <a:ext uri="{FF2B5EF4-FFF2-40B4-BE49-F238E27FC236}">
                <a16:creationId xmlns:a16="http://schemas.microsoft.com/office/drawing/2014/main" id="{5E9F773B-8F88-2D8C-DF42-1A77931C6BB7}"/>
              </a:ext>
            </a:extLst>
          </p:cNvPr>
          <p:cNvSpPr/>
          <p:nvPr/>
        </p:nvSpPr>
        <p:spPr>
          <a:xfrm>
            <a:off x="6197599" y="1600203"/>
            <a:ext cx="5384799" cy="584775"/>
          </a:xfrm>
          <a:prstGeom prst="rect">
            <a:avLst/>
          </a:prstGeom>
          <a:solidFill>
            <a:srgbClr val="F7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dirty="0">
                <a:solidFill>
                  <a:srgbClr val="1A1A1A"/>
                </a:solidFill>
                <a:latin typeface="+mj-lt"/>
              </a:rPr>
              <a:t>MEAN PERCENTILE RANK</a:t>
            </a:r>
          </a:p>
        </p:txBody>
      </p:sp>
      <p:sp>
        <p:nvSpPr>
          <p:cNvPr id="36" name="New shape" descr="mprMeasureValue">
            <a:extLst>
              <a:ext uri="{FF2B5EF4-FFF2-40B4-BE49-F238E27FC236}">
                <a16:creationId xmlns:a16="http://schemas.microsoft.com/office/drawing/2014/main" id="{5D21F960-EA7F-10F8-6754-0839241BB2AE}"/>
              </a:ext>
            </a:extLst>
          </p:cNvPr>
          <p:cNvSpPr/>
          <p:nvPr/>
        </p:nvSpPr>
        <p:spPr>
          <a:xfrm>
            <a:off x="6651477" y="2478595"/>
            <a:ext cx="74295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2400" dirty="0">
                <a:solidFill>
                  <a:srgbClr val="1A1A1A"/>
                </a:solidFill>
                <a:latin typeface="+mj-lt"/>
              </a:rPr>
              <a:t>30</a:t>
            </a:r>
          </a:p>
        </p:txBody>
      </p:sp>
      <p:graphicFrame>
        <p:nvGraphicFramePr>
          <p:cNvPr id="37" name="ChartObject" descr="mprChart">
            <a:extLst>
              <a:ext uri="{FF2B5EF4-FFF2-40B4-BE49-F238E27FC236}">
                <a16:creationId xmlns:a16="http://schemas.microsoft.com/office/drawing/2014/main" id="{A45BF53D-B88F-E7F8-DFF2-FD90F66EB8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3468629"/>
              </p:ext>
            </p:extLst>
          </p:nvPr>
        </p:nvGraphicFramePr>
        <p:xfrm>
          <a:off x="7076927" y="2478595"/>
          <a:ext cx="2527004" cy="39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8" name="New shape" descr="db">
            <a:extLst>
              <a:ext uri="{FF2B5EF4-FFF2-40B4-BE49-F238E27FC236}">
                <a16:creationId xmlns:a16="http://schemas.microsoft.com/office/drawing/2014/main" id="{9AD5873B-441F-8C99-5A29-CD4525EE3407}"/>
              </a:ext>
            </a:extLst>
          </p:cNvPr>
          <p:cNvSpPr/>
          <p:nvPr/>
        </p:nvSpPr>
        <p:spPr>
          <a:xfrm>
            <a:off x="6651477" y="2874835"/>
            <a:ext cx="377795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dirty="0">
                <a:solidFill>
                  <a:srgbClr val="1A1A1A"/>
                </a:solidFill>
                <a:latin typeface="+mj-lt"/>
              </a:rPr>
              <a:t>Database: Industry - Utilities</a:t>
            </a:r>
          </a:p>
        </p:txBody>
      </p:sp>
      <p:sp>
        <p:nvSpPr>
          <p:cNvPr id="41" name="New shape" descr="trendedMean">
            <a:extLst>
              <a:ext uri="{FF2B5EF4-FFF2-40B4-BE49-F238E27FC236}">
                <a16:creationId xmlns:a16="http://schemas.microsoft.com/office/drawing/2014/main" id="{A9B11D29-2CA1-54F2-AC9E-DE2220CD670C}"/>
              </a:ext>
            </a:extLst>
          </p:cNvPr>
          <p:cNvSpPr/>
          <p:nvPr/>
        </p:nvSpPr>
        <p:spPr>
          <a:xfrm>
            <a:off x="637083" y="4570078"/>
            <a:ext cx="5384799" cy="584775"/>
          </a:xfrm>
          <a:prstGeom prst="rect">
            <a:avLst/>
          </a:prstGeom>
          <a:solidFill>
            <a:srgbClr val="F7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dirty="0">
                <a:solidFill>
                  <a:srgbClr val="1A1A1A"/>
                </a:solidFill>
                <a:latin typeface="+mj-lt"/>
              </a:rPr>
              <a:t>TRENDED MEAN</a:t>
            </a:r>
          </a:p>
        </p:txBody>
      </p:sp>
      <p:sp>
        <p:nvSpPr>
          <p:cNvPr id="42" name="New shape" descr="change">
            <a:extLst>
              <a:ext uri="{FF2B5EF4-FFF2-40B4-BE49-F238E27FC236}">
                <a16:creationId xmlns:a16="http://schemas.microsoft.com/office/drawing/2014/main" id="{2D58E9C0-2047-ACA0-ED9A-584AC1F960B9}"/>
              </a:ext>
            </a:extLst>
          </p:cNvPr>
          <p:cNvSpPr/>
          <p:nvPr/>
        </p:nvSpPr>
        <p:spPr>
          <a:xfrm>
            <a:off x="1140033" y="5148620"/>
            <a:ext cx="44004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2400" dirty="0">
                <a:solidFill>
                  <a:srgbClr val="1A1A1A"/>
                </a:solidFill>
                <a:latin typeface="+mj-lt"/>
              </a:rPr>
              <a:t>Change From Last Mean: </a:t>
            </a:r>
            <a:r>
              <a:rPr lang="en-US" sz="2400" dirty="0">
                <a:solidFill>
                  <a:srgbClr val="1A1A1A"/>
                </a:solidFill>
                <a:latin typeface="+mj-lt"/>
              </a:rPr>
              <a:t>+</a:t>
            </a:r>
            <a:r>
              <a:rPr sz="2400" dirty="0">
                <a:solidFill>
                  <a:srgbClr val="1A1A1A"/>
                </a:solidFill>
                <a:latin typeface="+mj-lt"/>
              </a:rPr>
              <a:t>.13</a:t>
            </a:r>
          </a:p>
        </p:txBody>
      </p:sp>
      <p:sp>
        <p:nvSpPr>
          <p:cNvPr id="43" name="New shape" descr="trendedMean">
            <a:extLst>
              <a:ext uri="{FF2B5EF4-FFF2-40B4-BE49-F238E27FC236}">
                <a16:creationId xmlns:a16="http://schemas.microsoft.com/office/drawing/2014/main" id="{5A14C39C-1B6F-D8A8-0423-F6A14DD082B3}"/>
              </a:ext>
            </a:extLst>
          </p:cNvPr>
          <p:cNvSpPr/>
          <p:nvPr/>
        </p:nvSpPr>
        <p:spPr>
          <a:xfrm>
            <a:off x="1140033" y="5548729"/>
            <a:ext cx="1778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dirty="0">
                <a:solidFill>
                  <a:srgbClr val="1A1A1A"/>
                </a:solidFill>
                <a:latin typeface="+mj-lt"/>
              </a:rPr>
              <a:t>3.79 | 3.92</a:t>
            </a:r>
          </a:p>
        </p:txBody>
      </p:sp>
      <p:sp>
        <p:nvSpPr>
          <p:cNvPr id="44" name="New shape" descr="ttlRespondents">
            <a:extLst>
              <a:ext uri="{FF2B5EF4-FFF2-40B4-BE49-F238E27FC236}">
                <a16:creationId xmlns:a16="http://schemas.microsoft.com/office/drawing/2014/main" id="{74B29221-5875-5B69-047A-5927B0B81310}"/>
              </a:ext>
            </a:extLst>
          </p:cNvPr>
          <p:cNvSpPr/>
          <p:nvPr/>
        </p:nvSpPr>
        <p:spPr>
          <a:xfrm>
            <a:off x="6207002" y="4570078"/>
            <a:ext cx="5384799" cy="584775"/>
          </a:xfrm>
          <a:prstGeom prst="rect">
            <a:avLst/>
          </a:prstGeom>
          <a:solidFill>
            <a:srgbClr val="F7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dirty="0">
                <a:solidFill>
                  <a:srgbClr val="1A1A1A"/>
                </a:solidFill>
                <a:latin typeface="+mj-lt"/>
              </a:rPr>
              <a:t>RESPONDENTS</a:t>
            </a:r>
          </a:p>
        </p:txBody>
      </p:sp>
      <p:sp>
        <p:nvSpPr>
          <p:cNvPr id="45" name="New shape" descr="ttlRespondentsVALUE">
            <a:extLst>
              <a:ext uri="{FF2B5EF4-FFF2-40B4-BE49-F238E27FC236}">
                <a16:creationId xmlns:a16="http://schemas.microsoft.com/office/drawing/2014/main" id="{642E413E-25BF-B481-1B23-010636C68383}"/>
              </a:ext>
            </a:extLst>
          </p:cNvPr>
          <p:cNvSpPr/>
          <p:nvPr/>
        </p:nvSpPr>
        <p:spPr>
          <a:xfrm>
            <a:off x="6651477" y="5169463"/>
            <a:ext cx="3658132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2400" dirty="0">
                <a:solidFill>
                  <a:srgbClr val="1A1A1A"/>
                </a:solidFill>
                <a:latin typeface="+mj-lt"/>
              </a:rPr>
              <a:t>107</a:t>
            </a:r>
            <a:r>
              <a:rPr lang="en-US" sz="2400" dirty="0">
                <a:solidFill>
                  <a:srgbClr val="1A1A1A"/>
                </a:solidFill>
                <a:latin typeface="+mj-lt"/>
              </a:rPr>
              <a:t> / 86% response rate</a:t>
            </a:r>
            <a:endParaRPr sz="2400" dirty="0">
              <a:solidFill>
                <a:srgbClr val="1A1A1A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977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F0EF0-A8AF-F226-EFA7-CDBEC418A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Highest Q12 Items (weighted)</a:t>
            </a:r>
          </a:p>
        </p:txBody>
      </p:sp>
      <p:sp>
        <p:nvSpPr>
          <p:cNvPr id="4" name="New shape" descr="Questions">
            <a:extLst>
              <a:ext uri="{FF2B5EF4-FFF2-40B4-BE49-F238E27FC236}">
                <a16:creationId xmlns:a16="http://schemas.microsoft.com/office/drawing/2014/main" id="{E5D2F237-8A7C-37A3-47E7-C89B4B753C17}"/>
              </a:ext>
            </a:extLst>
          </p:cNvPr>
          <p:cNvSpPr/>
          <p:nvPr/>
        </p:nvSpPr>
        <p:spPr>
          <a:xfrm>
            <a:off x="255777" y="1687901"/>
            <a:ext cx="4064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dirty="0">
                <a:solidFill>
                  <a:srgbClr val="666666"/>
                </a:solidFill>
                <a:latin typeface="+mj-lt"/>
              </a:rPr>
              <a:t>Questions</a:t>
            </a:r>
          </a:p>
        </p:txBody>
      </p:sp>
      <p:sp>
        <p:nvSpPr>
          <p:cNvPr id="5" name="New shape" descr="Current Mean">
            <a:extLst>
              <a:ext uri="{FF2B5EF4-FFF2-40B4-BE49-F238E27FC236}">
                <a16:creationId xmlns:a16="http://schemas.microsoft.com/office/drawing/2014/main" id="{0C659300-6441-A98D-941C-D072C0FCBFF5}"/>
              </a:ext>
            </a:extLst>
          </p:cNvPr>
          <p:cNvSpPr/>
          <p:nvPr/>
        </p:nvSpPr>
        <p:spPr>
          <a:xfrm>
            <a:off x="6223888" y="1654986"/>
            <a:ext cx="187236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dirty="0">
                <a:solidFill>
                  <a:srgbClr val="666666"/>
                </a:solidFill>
                <a:latin typeface="+mj-lt"/>
              </a:rPr>
              <a:t>Current Mean</a:t>
            </a:r>
          </a:p>
        </p:txBody>
      </p:sp>
      <p:sp>
        <p:nvSpPr>
          <p:cNvPr id="7" name="New shape" descr="Change">
            <a:extLst>
              <a:ext uri="{FF2B5EF4-FFF2-40B4-BE49-F238E27FC236}">
                <a16:creationId xmlns:a16="http://schemas.microsoft.com/office/drawing/2014/main" id="{0825BC68-5559-2D9D-908B-DA517FF850D0}"/>
              </a:ext>
            </a:extLst>
          </p:cNvPr>
          <p:cNvSpPr/>
          <p:nvPr/>
        </p:nvSpPr>
        <p:spPr>
          <a:xfrm>
            <a:off x="8064500" y="1410902"/>
            <a:ext cx="187236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dirty="0">
                <a:solidFill>
                  <a:srgbClr val="666666"/>
                </a:solidFill>
                <a:latin typeface="+mj-lt"/>
              </a:rPr>
              <a:t>Change</a:t>
            </a:r>
            <a:r>
              <a:rPr lang="en-US" dirty="0">
                <a:solidFill>
                  <a:srgbClr val="666666"/>
                </a:solidFill>
                <a:latin typeface="+mj-lt"/>
              </a:rPr>
              <a:t> from 2023</a:t>
            </a:r>
            <a:endParaRPr dirty="0">
              <a:solidFill>
                <a:srgbClr val="666666"/>
              </a:solidFill>
              <a:latin typeface="+mj-lt"/>
            </a:endParaRPr>
          </a:p>
        </p:txBody>
      </p:sp>
      <p:sp>
        <p:nvSpPr>
          <p:cNvPr id="8" name="New shape" descr="line">
            <a:extLst>
              <a:ext uri="{FF2B5EF4-FFF2-40B4-BE49-F238E27FC236}">
                <a16:creationId xmlns:a16="http://schemas.microsoft.com/office/drawing/2014/main" id="{3A594C09-D754-2AC5-4A3D-B40EB9196CA2}"/>
              </a:ext>
            </a:extLst>
          </p:cNvPr>
          <p:cNvSpPr/>
          <p:nvPr/>
        </p:nvSpPr>
        <p:spPr>
          <a:xfrm>
            <a:off x="223141" y="2051489"/>
            <a:ext cx="11553444" cy="1270"/>
          </a:xfrm>
          <a:prstGeom prst="line">
            <a:avLst/>
          </a:prstGeom>
          <a:noFill/>
          <a:ln w="12700">
            <a:solidFill>
              <a:srgbClr val="A9AB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  <p:sp>
        <p:nvSpPr>
          <p:cNvPr id="9" name="New shape" descr="15008">
            <a:extLst>
              <a:ext uri="{FF2B5EF4-FFF2-40B4-BE49-F238E27FC236}">
                <a16:creationId xmlns:a16="http://schemas.microsoft.com/office/drawing/2014/main" id="{C8663792-549B-236D-0D70-97C438EB9DA6}"/>
              </a:ext>
            </a:extLst>
          </p:cNvPr>
          <p:cNvSpPr/>
          <p:nvPr/>
        </p:nvSpPr>
        <p:spPr>
          <a:xfrm>
            <a:off x="255776" y="2197534"/>
            <a:ext cx="5968111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b="1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Q08:</a:t>
            </a:r>
            <a:r>
              <a:rPr sz="3200" b="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</a:t>
            </a:r>
            <a:r>
              <a:rPr sz="32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mission </a:t>
            </a:r>
            <a:r>
              <a:rPr sz="3200" b="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 purpose of my company makes me feel my job is important.</a:t>
            </a:r>
          </a:p>
        </p:txBody>
      </p:sp>
      <p:sp>
        <p:nvSpPr>
          <p:cNvPr id="10" name="New shape" descr="15008MEANInside">
            <a:extLst>
              <a:ext uri="{FF2B5EF4-FFF2-40B4-BE49-F238E27FC236}">
                <a16:creationId xmlns:a16="http://schemas.microsoft.com/office/drawing/2014/main" id="{363DA572-298C-85CB-89FD-1E988A791FA3}"/>
              </a:ext>
            </a:extLst>
          </p:cNvPr>
          <p:cNvSpPr/>
          <p:nvPr/>
        </p:nvSpPr>
        <p:spPr>
          <a:xfrm>
            <a:off x="6319138" y="2654734"/>
            <a:ext cx="1681861" cy="914400"/>
          </a:xfrm>
          <a:prstGeom prst="rect">
            <a:avLst/>
          </a:prstGeom>
          <a:solidFill>
            <a:srgbClr val="009D4F"/>
          </a:solidFill>
          <a:ln w="12700">
            <a:solidFill>
              <a:srgbClr val="000000">
                <a:alpha val="39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4.28</a:t>
            </a:r>
          </a:p>
        </p:txBody>
      </p:sp>
      <p:sp>
        <p:nvSpPr>
          <p:cNvPr id="12" name="New shape">
            <a:extLst>
              <a:ext uri="{FF2B5EF4-FFF2-40B4-BE49-F238E27FC236}">
                <a16:creationId xmlns:a16="http://schemas.microsoft.com/office/drawing/2014/main" id="{8FD95FA2-08E1-ACD0-FF5A-DC9F25E3C785}"/>
              </a:ext>
            </a:extLst>
          </p:cNvPr>
          <p:cNvSpPr/>
          <p:nvPr/>
        </p:nvSpPr>
        <p:spPr>
          <a:xfrm>
            <a:off x="8928100" y="2654734"/>
            <a:ext cx="187236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+</a:t>
            </a:r>
            <a:r>
              <a:rPr sz="24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.13</a:t>
            </a:r>
          </a:p>
        </p:txBody>
      </p:sp>
      <p:sp>
        <p:nvSpPr>
          <p:cNvPr id="13" name="New shape">
            <a:extLst>
              <a:ext uri="{FF2B5EF4-FFF2-40B4-BE49-F238E27FC236}">
                <a16:creationId xmlns:a16="http://schemas.microsoft.com/office/drawing/2014/main" id="{52876F0F-2BBD-58E1-160E-529099A9BC42}"/>
              </a:ext>
            </a:extLst>
          </p:cNvPr>
          <p:cNvSpPr/>
          <p:nvPr/>
        </p:nvSpPr>
        <p:spPr>
          <a:xfrm>
            <a:off x="9936860" y="2654734"/>
            <a:ext cx="93618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53</a:t>
            </a:r>
          </a:p>
        </p:txBody>
      </p:sp>
      <p:graphicFrame>
        <p:nvGraphicFramePr>
          <p:cNvPr id="14" name="ChartObject" descr="mprChart">
            <a:extLst>
              <a:ext uri="{FF2B5EF4-FFF2-40B4-BE49-F238E27FC236}">
                <a16:creationId xmlns:a16="http://schemas.microsoft.com/office/drawing/2014/main" id="{6113D574-03FD-E84D-07AF-F5C9290049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2935679"/>
              </p:ext>
            </p:extLst>
          </p:nvPr>
        </p:nvGraphicFramePr>
        <p:xfrm>
          <a:off x="10498569" y="2654734"/>
          <a:ext cx="1437653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New shape" descr="line">
            <a:extLst>
              <a:ext uri="{FF2B5EF4-FFF2-40B4-BE49-F238E27FC236}">
                <a16:creationId xmlns:a16="http://schemas.microsoft.com/office/drawing/2014/main" id="{1D39C7F2-B738-3013-1471-79FDFF340B83}"/>
              </a:ext>
            </a:extLst>
          </p:cNvPr>
          <p:cNvSpPr/>
          <p:nvPr/>
        </p:nvSpPr>
        <p:spPr>
          <a:xfrm>
            <a:off x="255777" y="4186074"/>
            <a:ext cx="11553444" cy="0"/>
          </a:xfrm>
          <a:prstGeom prst="line">
            <a:avLst/>
          </a:prstGeom>
          <a:noFill/>
          <a:ln w="12700">
            <a:solidFill>
              <a:srgbClr val="A9AB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  <p:sp>
        <p:nvSpPr>
          <p:cNvPr id="16" name="New shape" descr="Mean Percentile Rank - Industry - Utilities">
            <a:extLst>
              <a:ext uri="{FF2B5EF4-FFF2-40B4-BE49-F238E27FC236}">
                <a16:creationId xmlns:a16="http://schemas.microsoft.com/office/drawing/2014/main" id="{BE5D4BDA-C1C2-7811-FE6D-43C14D518F47}"/>
              </a:ext>
            </a:extLst>
          </p:cNvPr>
          <p:cNvSpPr/>
          <p:nvPr/>
        </p:nvSpPr>
        <p:spPr>
          <a:xfrm>
            <a:off x="10000360" y="1133903"/>
            <a:ext cx="1872361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>
                <a:solidFill>
                  <a:srgbClr val="666666"/>
                </a:solidFill>
                <a:latin typeface="+mj-lt"/>
              </a:rPr>
              <a:t>Mean Percentile Rank - Industry - Utilities</a:t>
            </a:r>
          </a:p>
        </p:txBody>
      </p:sp>
      <p:sp>
        <p:nvSpPr>
          <p:cNvPr id="17" name="New shape" descr="15009">
            <a:extLst>
              <a:ext uri="{FF2B5EF4-FFF2-40B4-BE49-F238E27FC236}">
                <a16:creationId xmlns:a16="http://schemas.microsoft.com/office/drawing/2014/main" id="{41C9DD17-9396-9882-F540-310856764467}"/>
              </a:ext>
            </a:extLst>
          </p:cNvPr>
          <p:cNvSpPr/>
          <p:nvPr/>
        </p:nvSpPr>
        <p:spPr>
          <a:xfrm>
            <a:off x="274858" y="4349967"/>
            <a:ext cx="5840223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 b="1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Q09:</a:t>
            </a:r>
            <a:r>
              <a:rPr sz="3200" b="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My coworkers are committed to doing quality work.</a:t>
            </a:r>
          </a:p>
        </p:txBody>
      </p:sp>
      <p:sp>
        <p:nvSpPr>
          <p:cNvPr id="18" name="New shape" descr="15009MEANInside">
            <a:extLst>
              <a:ext uri="{FF2B5EF4-FFF2-40B4-BE49-F238E27FC236}">
                <a16:creationId xmlns:a16="http://schemas.microsoft.com/office/drawing/2014/main" id="{1D213633-BBFA-958F-C936-F0AEC49B1E1E}"/>
              </a:ext>
            </a:extLst>
          </p:cNvPr>
          <p:cNvSpPr/>
          <p:nvPr/>
        </p:nvSpPr>
        <p:spPr>
          <a:xfrm>
            <a:off x="6319138" y="4807167"/>
            <a:ext cx="1681861" cy="914400"/>
          </a:xfrm>
          <a:prstGeom prst="rect">
            <a:avLst/>
          </a:prstGeom>
          <a:solidFill>
            <a:srgbClr val="86C300"/>
          </a:solidFill>
          <a:ln w="12700">
            <a:solidFill>
              <a:srgbClr val="000000">
                <a:alpha val="39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4.24</a:t>
            </a:r>
          </a:p>
        </p:txBody>
      </p:sp>
      <p:sp>
        <p:nvSpPr>
          <p:cNvPr id="20" name="New shape" descr="cellArrow">
            <a:extLst>
              <a:ext uri="{FF2B5EF4-FFF2-40B4-BE49-F238E27FC236}">
                <a16:creationId xmlns:a16="http://schemas.microsoft.com/office/drawing/2014/main" id="{5F482B4F-8E36-1794-25AC-3EEDD5FD5637}"/>
              </a:ext>
            </a:extLst>
          </p:cNvPr>
          <p:cNvSpPr/>
          <p:nvPr/>
        </p:nvSpPr>
        <p:spPr>
          <a:xfrm>
            <a:off x="8788400" y="5188167"/>
            <a:ext cx="152400" cy="152400"/>
          </a:xfrm>
          <a:prstGeom prst="triangl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  <p:sp>
        <p:nvSpPr>
          <p:cNvPr id="21" name="New shape">
            <a:extLst>
              <a:ext uri="{FF2B5EF4-FFF2-40B4-BE49-F238E27FC236}">
                <a16:creationId xmlns:a16="http://schemas.microsoft.com/office/drawing/2014/main" id="{49F8A304-D886-23F7-77FC-9475B4EFABE4}"/>
              </a:ext>
            </a:extLst>
          </p:cNvPr>
          <p:cNvSpPr/>
          <p:nvPr/>
        </p:nvSpPr>
        <p:spPr>
          <a:xfrm>
            <a:off x="8851900" y="4807167"/>
            <a:ext cx="171996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2400" dirty="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+.24</a:t>
            </a:r>
          </a:p>
        </p:txBody>
      </p:sp>
      <p:sp>
        <p:nvSpPr>
          <p:cNvPr id="22" name="New shape">
            <a:extLst>
              <a:ext uri="{FF2B5EF4-FFF2-40B4-BE49-F238E27FC236}">
                <a16:creationId xmlns:a16="http://schemas.microsoft.com/office/drawing/2014/main" id="{B73D6C11-A369-9AEB-D6C7-C80370DDD297}"/>
              </a:ext>
            </a:extLst>
          </p:cNvPr>
          <p:cNvSpPr/>
          <p:nvPr/>
        </p:nvSpPr>
        <p:spPr>
          <a:xfrm>
            <a:off x="9936860" y="4807167"/>
            <a:ext cx="93618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400">
                <a:solidFill>
                  <a:srgbClr val="1A1A1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40</a:t>
            </a:r>
          </a:p>
        </p:txBody>
      </p:sp>
      <p:graphicFrame>
        <p:nvGraphicFramePr>
          <p:cNvPr id="23" name="ChartObject" descr="mprChart">
            <a:extLst>
              <a:ext uri="{FF2B5EF4-FFF2-40B4-BE49-F238E27FC236}">
                <a16:creationId xmlns:a16="http://schemas.microsoft.com/office/drawing/2014/main" id="{0EFF7673-0013-EB4C-12AE-9020C39B91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4809476"/>
              </p:ext>
            </p:extLst>
          </p:nvPr>
        </p:nvGraphicFramePr>
        <p:xfrm>
          <a:off x="10498569" y="4807167"/>
          <a:ext cx="1437653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New shape" descr="line">
            <a:extLst>
              <a:ext uri="{FF2B5EF4-FFF2-40B4-BE49-F238E27FC236}">
                <a16:creationId xmlns:a16="http://schemas.microsoft.com/office/drawing/2014/main" id="{E9DC5736-C7E2-BCBC-0235-3B9F34D5ABAE}"/>
              </a:ext>
            </a:extLst>
          </p:cNvPr>
          <p:cNvSpPr/>
          <p:nvPr/>
        </p:nvSpPr>
        <p:spPr>
          <a:xfrm>
            <a:off x="255777" y="6319388"/>
            <a:ext cx="11553444" cy="0"/>
          </a:xfrm>
          <a:prstGeom prst="line">
            <a:avLst/>
          </a:prstGeom>
          <a:noFill/>
          <a:ln w="12700">
            <a:solidFill>
              <a:srgbClr val="A9AB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1072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SIMPLE_POWERPOINT" val="Fvx04D0N"/>
  <p:tag name="ARTICULATE_PROJECT_OPEN" val="0"/>
  <p:tag name="ARTICULATE_SLIDE_COUNT" val="1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_PowerPoint">
  <a:themeElements>
    <a:clrScheme name="MMSD">
      <a:dk1>
        <a:sysClr val="windowText" lastClr="000000"/>
      </a:dk1>
      <a:lt1>
        <a:sysClr val="window" lastClr="FFFFFF"/>
      </a:lt1>
      <a:dk2>
        <a:srgbClr val="005BBB"/>
      </a:dk2>
      <a:lt2>
        <a:srgbClr val="8FCAE7"/>
      </a:lt2>
      <a:accent1>
        <a:srgbClr val="00B299"/>
      </a:accent1>
      <a:accent2>
        <a:srgbClr val="92D400"/>
      </a:accent2>
      <a:accent3>
        <a:srgbClr val="3DB7E4"/>
      </a:accent3>
      <a:accent4>
        <a:srgbClr val="0073CF"/>
      </a:accent4>
      <a:accent5>
        <a:srgbClr val="FF9E1B"/>
      </a:accent5>
      <a:accent6>
        <a:srgbClr val="FCE300"/>
      </a:accent6>
      <a:hlink>
        <a:srgbClr val="0073CF"/>
      </a:hlink>
      <a:folHlink>
        <a:srgbClr val="00B2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_PowerPoint" id="{E12ED498-9350-4B07-8AD9-3C0AC9DE756B}" vid="{68993B4A-D354-48A6-BDF4-A520B7C7BEA1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0C2AA991F91489E15D24E09F46D9F" ma:contentTypeVersion="4" ma:contentTypeDescription="Create a new document." ma:contentTypeScope="" ma:versionID="d567f1da9ec97b63c53ecc1795bc21fa">
  <xsd:schema xmlns:xsd="http://www.w3.org/2001/XMLSchema" xmlns:xs="http://www.w3.org/2001/XMLSchema" xmlns:p="http://schemas.microsoft.com/office/2006/metadata/properties" xmlns:ns2="a84826b7-2e30-457a-b682-3f0e542f6644" targetNamespace="http://schemas.microsoft.com/office/2006/metadata/properties" ma:root="true" ma:fieldsID="c126010fe2e79e00807499218033f2ff" ns2:_="">
    <xsd:import namespace="a84826b7-2e30-457a-b682-3f0e542f66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4826b7-2e30-457a-b682-3f0e542f6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458017-215F-4ADA-A80F-7B1645D5D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4826b7-2e30-457a-b682-3f0e542f66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11695-22A3-433B-8BBA-FFD9493AD1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F12B5F-DDF1-4E81-8C65-C0A74C9D3C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a84826b7-2e30-457a-b682-3f0e542f664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Simple_PowerPoint</Template>
  <TotalTime>1866</TotalTime>
  <Words>662</Words>
  <Application>Microsoft Office PowerPoint</Application>
  <PresentationFormat>Widescreen</PresentationFormat>
  <Paragraphs>140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Aptos</vt:lpstr>
      <vt:lpstr>Arial</vt:lpstr>
      <vt:lpstr>Calibri</vt:lpstr>
      <vt:lpstr>Calibri Light</vt:lpstr>
      <vt:lpstr>Rastanty Cortez</vt:lpstr>
      <vt:lpstr>Wingdings</vt:lpstr>
      <vt:lpstr>Simple_PowerPoint</vt:lpstr>
      <vt:lpstr>2_Office Theme</vt:lpstr>
      <vt:lpstr>2024 Employee Engagement Survey</vt:lpstr>
      <vt:lpstr>Second Annual Engagement Survey</vt:lpstr>
      <vt:lpstr>Gallup’s Q12</vt:lpstr>
      <vt:lpstr>Gallup definitions</vt:lpstr>
      <vt:lpstr>Employee Engagement Index</vt:lpstr>
      <vt:lpstr>District vs. National Engagement Index</vt:lpstr>
      <vt:lpstr>Engagement Index Ratio</vt:lpstr>
      <vt:lpstr>Overall Snapshot</vt:lpstr>
      <vt:lpstr>Two Highest Q12 Items (weighted)</vt:lpstr>
      <vt:lpstr>Two Lowest Q12 Items (weighted)</vt:lpstr>
      <vt:lpstr>Notable Changes- Q12 questions</vt:lpstr>
      <vt:lpstr>Notable Changes- Additional Questions</vt:lpstr>
      <vt:lpstr>Work group minimum/ maximum scores</vt:lpstr>
      <vt:lpstr>Percent engaged, by gender</vt:lpstr>
      <vt:lpstr>Changes from 2023, gender comparison</vt:lpstr>
      <vt:lpstr>Changes from 2023; race/ethnicity comparison</vt:lpstr>
      <vt:lpstr>Key Takeaways</vt:lpstr>
      <vt:lpstr>Next steps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statewide animal welfare coalition in Nevada</dc:title>
  <dc:creator>B.J. Rogers</dc:creator>
  <cp:lastModifiedBy>Amy Deming</cp:lastModifiedBy>
  <cp:revision>33</cp:revision>
  <dcterms:created xsi:type="dcterms:W3CDTF">2023-01-22T20:58:36Z</dcterms:created>
  <dcterms:modified xsi:type="dcterms:W3CDTF">2024-07-19T15:06:27Z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0x0101006DD0C2AA991F91489E15D24E09F46D9F</vt:lpwstr>
  </property>
  <property fmtid="{D5CDD505-2E9C-101B-9397-08002B2CF9AE}" pid="3" name="ArticulateGUID">
    <vt:lpwstr>E1ADAADD-9077-4469-AF16-84486F5A20C9</vt:lpwstr>
  </property>
  <property fmtid="{D5CDD505-2E9C-101B-9397-08002B2CF9AE}" pid="4" name="ArticulatePath">
    <vt:lpwstr>2024-05-Plant_Meeting_Process_Overview_Deck</vt:lpwstr>
  </property>
</Properties>
</file>