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7.xml" ContentType="application/vnd.openxmlformats-officedocument.drawingml.chart+xml"/>
  <Override PartName="/ppt/drawings/drawing3.xml" ContentType="application/vnd.openxmlformats-officedocument.drawingml.chartshapes+xml"/>
  <Override PartName="/ppt/charts/chart8.xml" ContentType="application/vnd.openxmlformats-officedocument.drawingml.chart+xml"/>
  <Override PartName="/ppt/charts/chart9.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2.xml" ContentType="application/vnd.openxmlformats-officedocument.drawingml.chart+xml"/>
  <Override PartName="/ppt/drawings/drawing4.xml" ContentType="application/vnd.openxmlformats-officedocument.drawingml.chartshapes+xml"/>
  <Override PartName="/ppt/charts/chart13.xml" ContentType="application/vnd.openxmlformats-officedocument.drawingml.chart+xml"/>
  <Override PartName="/ppt/notesSlides/notesSlide17.xml" ContentType="application/vnd.openxmlformats-officedocument.presentationml.notesSlid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48" r:id="rId2"/>
    <p:sldMasterId id="2147483684" r:id="rId3"/>
  </p:sldMasterIdLst>
  <p:notesMasterIdLst>
    <p:notesMasterId r:id="rId22"/>
  </p:notesMasterIdLst>
  <p:sldIdLst>
    <p:sldId id="380" r:id="rId4"/>
    <p:sldId id="381" r:id="rId5"/>
    <p:sldId id="365" r:id="rId6"/>
    <p:sldId id="392" r:id="rId7"/>
    <p:sldId id="391" r:id="rId8"/>
    <p:sldId id="298" r:id="rId9"/>
    <p:sldId id="271" r:id="rId10"/>
    <p:sldId id="382" r:id="rId11"/>
    <p:sldId id="384" r:id="rId12"/>
    <p:sldId id="366" r:id="rId13"/>
    <p:sldId id="383" r:id="rId14"/>
    <p:sldId id="387" r:id="rId15"/>
    <p:sldId id="388" r:id="rId16"/>
    <p:sldId id="389" r:id="rId17"/>
    <p:sldId id="390" r:id="rId18"/>
    <p:sldId id="386" r:id="rId19"/>
    <p:sldId id="269" r:id="rId20"/>
    <p:sldId id="39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D79"/>
    <a:srgbClr val="FDF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79484" autoAdjust="0"/>
  </p:normalViewPr>
  <p:slideViewPr>
    <p:cSldViewPr snapToGrid="0">
      <p:cViewPr varScale="1">
        <p:scale>
          <a:sx n="66" d="100"/>
          <a:sy n="66" d="100"/>
        </p:scale>
        <p:origin x="1166"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749781277340332"/>
          <c:y val="0.17171296296296296"/>
          <c:w val="0.79914938757655296"/>
          <c:h val="0.6704013560804899"/>
        </c:manualLayout>
      </c:layout>
      <c:barChart>
        <c:barDir val="col"/>
        <c:grouping val="stacked"/>
        <c:varyColors val="0"/>
        <c:ser>
          <c:idx val="0"/>
          <c:order val="0"/>
          <c:tx>
            <c:strRef>
              <c:f>'Values Only'!$E$94</c:f>
              <c:strCache>
                <c:ptCount val="1"/>
                <c:pt idx="0">
                  <c:v>Design expenses</c:v>
                </c:pt>
              </c:strCache>
            </c:strRef>
          </c:tx>
          <c:spPr>
            <a:solidFill>
              <a:schemeClr val="tx2">
                <a:lumMod val="25000"/>
                <a:lumOff val="75000"/>
              </a:schemeClr>
            </a:solidFill>
            <a:ln>
              <a:solidFill>
                <a:schemeClr val="tx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6B0D-4115-9E9D-D8307D49BDF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'Values Only'!$C$95:$D$97</c:f>
              <c:multiLvlStrCache>
                <c:ptCount val="3"/>
                <c:lvl>
                  <c:pt idx="0">
                    <c:v>Construction in progress</c:v>
                  </c:pt>
                  <c:pt idx="1">
                    <c:v>Design in progress</c:v>
                  </c:pt>
                  <c:pt idx="2">
                    <c:v>Project not started</c:v>
                  </c:pt>
                </c:lvl>
                <c:lvl>
                  <c:pt idx="0">
                    <c:v>Project Status</c:v>
                  </c:pt>
                </c:lvl>
              </c:multiLvlStrCache>
            </c:multiLvlStrRef>
          </c:cat>
          <c:val>
            <c:numRef>
              <c:f>'Values Only'!$E$95:$E$97</c:f>
              <c:numCache>
                <c:formatCode>_("$"* #,##0_);_("$"* \(#,##0\);_("$"* "-"??_);_(@_)</c:formatCode>
                <c:ptCount val="3"/>
                <c:pt idx="0">
                  <c:v>0</c:v>
                </c:pt>
                <c:pt idx="1">
                  <c:v>5024000</c:v>
                </c:pt>
                <c:pt idx="2">
                  <c:v>1823000</c:v>
                </c:pt>
              </c:numCache>
            </c:numRef>
          </c:val>
          <c:extLst>
            <c:ext xmlns:c16="http://schemas.microsoft.com/office/drawing/2014/chart" uri="{C3380CC4-5D6E-409C-BE32-E72D297353CC}">
              <c16:uniqueId val="{00000000-6B0D-4115-9E9D-D8307D49BDF1}"/>
            </c:ext>
          </c:extLst>
        </c:ser>
        <c:ser>
          <c:idx val="1"/>
          <c:order val="1"/>
          <c:tx>
            <c:strRef>
              <c:f>'Values Only'!$F$94</c:f>
              <c:strCache>
                <c:ptCount val="1"/>
                <c:pt idx="0">
                  <c:v>Construction expenses</c:v>
                </c:pt>
              </c:strCache>
            </c:strRef>
          </c:tx>
          <c:spPr>
            <a:solidFill>
              <a:schemeClr val="accent6">
                <a:lumMod val="60000"/>
                <a:lumOff val="40000"/>
              </a:schemeClr>
            </a:solidFill>
            <a:ln>
              <a:solidFill>
                <a:schemeClr val="tx1"/>
              </a:solidFill>
            </a:ln>
            <a:effectLst/>
          </c:spPr>
          <c:invertIfNegative val="0"/>
          <c:dLbls>
            <c:spPr>
              <a:solidFill>
                <a:schemeClr val="accent6">
                  <a:lumMod val="60000"/>
                  <a:lumOff val="40000"/>
                </a:schemeClr>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'Values Only'!$C$95:$D$97</c:f>
              <c:multiLvlStrCache>
                <c:ptCount val="3"/>
                <c:lvl>
                  <c:pt idx="0">
                    <c:v>Construction in progress</c:v>
                  </c:pt>
                  <c:pt idx="1">
                    <c:v>Design in progress</c:v>
                  </c:pt>
                  <c:pt idx="2">
                    <c:v>Project not started</c:v>
                  </c:pt>
                </c:lvl>
                <c:lvl>
                  <c:pt idx="0">
                    <c:v>Project Status</c:v>
                  </c:pt>
                </c:lvl>
              </c:multiLvlStrCache>
            </c:multiLvlStrRef>
          </c:cat>
          <c:val>
            <c:numRef>
              <c:f>'Values Only'!$F$95:$F$97</c:f>
              <c:numCache>
                <c:formatCode>_("$"* #,##0_);_("$"* \(#,##0\);_("$"* "-"??_);_(@_)</c:formatCode>
                <c:ptCount val="3"/>
                <c:pt idx="0">
                  <c:v>25484000</c:v>
                </c:pt>
                <c:pt idx="1">
                  <c:v>11891000</c:v>
                </c:pt>
              </c:numCache>
            </c:numRef>
          </c:val>
          <c:extLst>
            <c:ext xmlns:c16="http://schemas.microsoft.com/office/drawing/2014/chart" uri="{C3380CC4-5D6E-409C-BE32-E72D297353CC}">
              <c16:uniqueId val="{00000001-6B0D-4115-9E9D-D8307D49BDF1}"/>
            </c:ext>
          </c:extLst>
        </c:ser>
        <c:dLbls>
          <c:showLegendKey val="0"/>
          <c:showVal val="0"/>
          <c:showCatName val="0"/>
          <c:showSerName val="0"/>
          <c:showPercent val="0"/>
          <c:showBubbleSize val="0"/>
        </c:dLbls>
        <c:gapWidth val="150"/>
        <c:overlap val="100"/>
        <c:axId val="1372385984"/>
        <c:axId val="1372375904"/>
      </c:barChart>
      <c:catAx>
        <c:axId val="137238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372375904"/>
        <c:crosses val="autoZero"/>
        <c:auto val="1"/>
        <c:lblAlgn val="ctr"/>
        <c:lblOffset val="100"/>
        <c:noMultiLvlLbl val="0"/>
      </c:catAx>
      <c:valAx>
        <c:axId val="1372375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72385984"/>
        <c:crosses val="autoZero"/>
        <c:crossBetween val="between"/>
        <c:dispUnits>
          <c:builtInUnit val="millions"/>
          <c:dispUnitsLbl>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r"/>
      <c:layout>
        <c:manualLayout>
          <c:xMode val="edge"/>
          <c:yMode val="edge"/>
          <c:x val="0.69609164479440067"/>
          <c:y val="0.19986038203557888"/>
          <c:w val="0.26090242818008402"/>
          <c:h val="0.1982334522150072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60904409849532"/>
          <c:y val="0.12505197505197507"/>
          <c:w val="0.81739095590150468"/>
          <c:h val="0.79484314720535187"/>
        </c:manualLayout>
      </c:layout>
      <c:barChart>
        <c:barDir val="col"/>
        <c:grouping val="clustered"/>
        <c:varyColors val="0"/>
        <c:ser>
          <c:idx val="0"/>
          <c:order val="0"/>
          <c:spPr>
            <a:solidFill>
              <a:schemeClr val="accent4">
                <a:lumMod val="75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'Analysis-Spend by Driver 2025'!$B$17:$B$20</c:f>
              <c:strCache>
                <c:ptCount val="4"/>
                <c:pt idx="0">
                  <c:v>Condition</c:v>
                </c:pt>
                <c:pt idx="1">
                  <c:v>Capacity</c:v>
                </c:pt>
                <c:pt idx="2">
                  <c:v>Regulatory</c:v>
                </c:pt>
                <c:pt idx="3">
                  <c:v>Resilience</c:v>
                </c:pt>
              </c:strCache>
            </c:strRef>
          </c:cat>
          <c:val>
            <c:numRef>
              <c:f>'Analysis-Spend by Driver'!$A$15:$A$18</c:f>
              <c:numCache>
                <c:formatCode>_("$"* #,##0_);_("$"* \(#,##0\);_("$"* "-"??_);_(@_)</c:formatCode>
                <c:ptCount val="4"/>
                <c:pt idx="0">
                  <c:v>179022048.75589278</c:v>
                </c:pt>
                <c:pt idx="1">
                  <c:v>87710097.726557076</c:v>
                </c:pt>
                <c:pt idx="2">
                  <c:v>3896922.3463749997</c:v>
                </c:pt>
                <c:pt idx="3">
                  <c:v>1697768.2289318526</c:v>
                </c:pt>
              </c:numCache>
            </c:numRef>
          </c:val>
          <c:extLst>
            <c:ext xmlns:c16="http://schemas.microsoft.com/office/drawing/2014/chart" uri="{C3380CC4-5D6E-409C-BE32-E72D297353CC}">
              <c16:uniqueId val="{00000000-3566-4223-A8DC-0DDB7D765DB5}"/>
            </c:ext>
          </c:extLst>
        </c:ser>
        <c:dLbls>
          <c:showLegendKey val="0"/>
          <c:showVal val="0"/>
          <c:showCatName val="0"/>
          <c:showSerName val="0"/>
          <c:showPercent val="0"/>
          <c:showBubbleSize val="0"/>
        </c:dLbls>
        <c:gapWidth val="219"/>
        <c:overlap val="-27"/>
        <c:axId val="90273959"/>
        <c:axId val="90274319"/>
      </c:barChart>
      <c:catAx>
        <c:axId val="90273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baseline="0">
                <a:solidFill>
                  <a:schemeClr val="tx1">
                    <a:lumMod val="65000"/>
                    <a:lumOff val="35000"/>
                  </a:schemeClr>
                </a:solidFill>
                <a:latin typeface="+mn-lt"/>
                <a:ea typeface="+mn-ea"/>
                <a:cs typeface="+mn-cs"/>
              </a:defRPr>
            </a:pPr>
            <a:endParaRPr lang="en-US"/>
          </a:p>
        </c:txPr>
        <c:crossAx val="90274319"/>
        <c:crosses val="autoZero"/>
        <c:auto val="1"/>
        <c:lblAlgn val="ctr"/>
        <c:lblOffset val="100"/>
        <c:noMultiLvlLbl val="0"/>
      </c:catAx>
      <c:valAx>
        <c:axId val="9027431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baseline="0">
                <a:solidFill>
                  <a:schemeClr val="tx1">
                    <a:lumMod val="65000"/>
                    <a:lumOff val="35000"/>
                  </a:schemeClr>
                </a:solidFill>
                <a:latin typeface="+mn-lt"/>
                <a:ea typeface="+mn-ea"/>
                <a:cs typeface="+mn-cs"/>
              </a:defRPr>
            </a:pPr>
            <a:endParaRPr lang="en-US"/>
          </a:p>
        </c:txPr>
        <c:crossAx val="90273959"/>
        <c:crosses val="autoZero"/>
        <c:crossBetween val="between"/>
        <c:dispUnits>
          <c:builtInUnit val="millions"/>
          <c:dispUnitsLbl>
            <c:spPr>
              <a:noFill/>
              <a:ln>
                <a:noFill/>
              </a:ln>
              <a:effectLst/>
            </c:spPr>
            <c:txPr>
              <a:bodyPr rot="-5400000" spcFirstLastPara="1" vertOverflow="ellipsis" vert="horz" wrap="square" anchor="ctr" anchorCtr="1"/>
              <a:lstStyle/>
              <a:p>
                <a:pPr>
                  <a:defRPr sz="1800" b="1" i="0" u="none" strike="noStrike"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Sheet2!$C$112:$C$119</c:f>
              <c:strCache>
                <c:ptCount val="8"/>
                <c:pt idx="0">
                  <c:v>Maintenance, Financial and HR Systems</c:v>
                </c:pt>
                <c:pt idx="1">
                  <c:v>Flow Splitter Improvements</c:v>
                </c:pt>
                <c:pt idx="2">
                  <c:v>Lower Badger Mill Creek Interceptor - Phase 6</c:v>
                </c:pt>
                <c:pt idx="3">
                  <c:v>NEI - Waunakee Extension Capacity Improvements (Phase 1)</c:v>
                </c:pt>
                <c:pt idx="4">
                  <c:v>NEI - Truax Extension Rehab</c:v>
                </c:pt>
                <c:pt idx="5">
                  <c:v>West Interceptor - Shorewood Relief (Phase 3)</c:v>
                </c:pt>
                <c:pt idx="6">
                  <c:v>Pumping Station 17 Firm Capacity Improvements</c:v>
                </c:pt>
                <c:pt idx="7">
                  <c:v>Pumping Station 17 Force Main Relief - Phase 2</c:v>
                </c:pt>
              </c:strCache>
            </c:strRef>
          </c:cat>
          <c:val>
            <c:numRef>
              <c:f>Sheet2!$F$112:$F$119</c:f>
              <c:numCache>
                <c:formatCode>_("$"* #,##0_);_("$"* \(#,##0\);_("$"* "-"??_);_(@_)</c:formatCode>
                <c:ptCount val="8"/>
                <c:pt idx="0">
                  <c:v>1491000</c:v>
                </c:pt>
                <c:pt idx="1">
                  <c:v>1326000</c:v>
                </c:pt>
                <c:pt idx="2">
                  <c:v>1569000</c:v>
                </c:pt>
                <c:pt idx="3">
                  <c:v>5655000</c:v>
                </c:pt>
                <c:pt idx="4">
                  <c:v>1575000</c:v>
                </c:pt>
                <c:pt idx="5">
                  <c:v>2422000</c:v>
                </c:pt>
                <c:pt idx="6">
                  <c:v>2134000</c:v>
                </c:pt>
                <c:pt idx="7">
                  <c:v>1034000</c:v>
                </c:pt>
              </c:numCache>
            </c:numRef>
          </c:val>
          <c:extLst>
            <c:ext xmlns:c16="http://schemas.microsoft.com/office/drawing/2014/chart" uri="{C3380CC4-5D6E-409C-BE32-E72D297353CC}">
              <c16:uniqueId val="{00000000-D4BC-43F8-8C5C-6079514264BF}"/>
            </c:ext>
          </c:extLst>
        </c:ser>
        <c:dLbls>
          <c:showLegendKey val="0"/>
          <c:showVal val="0"/>
          <c:showCatName val="0"/>
          <c:showSerName val="0"/>
          <c:showPercent val="0"/>
          <c:showBubbleSize val="0"/>
        </c:dLbls>
        <c:gapWidth val="219"/>
        <c:overlap val="-27"/>
        <c:axId val="1580663288"/>
        <c:axId val="1580664008"/>
      </c:barChart>
      <c:catAx>
        <c:axId val="1580663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0664008"/>
        <c:crosses val="autoZero"/>
        <c:auto val="1"/>
        <c:lblAlgn val="ctr"/>
        <c:lblOffset val="100"/>
        <c:noMultiLvlLbl val="0"/>
      </c:catAx>
      <c:valAx>
        <c:axId val="1580664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dirty="0"/>
                  <a:t>(Budget - Actual)</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80663288"/>
        <c:crosses val="autoZero"/>
        <c:crossBetween val="between"/>
        <c:dispUnits>
          <c:builtInUnit val="millions"/>
          <c:dispUnitsLbl>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821351753413495E-2"/>
          <c:y val="0.13619382466835109"/>
          <c:w val="0.58310911497073692"/>
          <c:h val="0.82268875134241493"/>
        </c:manualLayout>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61728415272639403"/>
          <c:y val="0.11865320479453931"/>
          <c:w val="0.33760431570602412"/>
          <c:h val="0.21725278191562417"/>
        </c:manualLayout>
      </c:layout>
      <c:overlay val="0"/>
      <c:txPr>
        <a:bodyPr/>
        <a:lstStyle/>
        <a:p>
          <a:pPr rtl="0">
            <a:defRPr sz="1400"/>
          </a:pPr>
          <a:endParaRPr lang="en-US"/>
        </a:p>
      </c:txPr>
    </c:legend>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21351753413495E-2"/>
          <c:y val="0.13619382466835109"/>
          <c:w val="0.58310911497073692"/>
          <c:h val="0.82268875134241493"/>
        </c:manualLayout>
      </c:layout>
      <c:pieChart>
        <c:varyColors val="1"/>
        <c:ser>
          <c:idx val="1"/>
          <c:order val="0"/>
          <c:dPt>
            <c:idx val="0"/>
            <c:bubble3D val="0"/>
            <c:spPr>
              <a:solidFill>
                <a:srgbClr val="00B0F0"/>
              </a:solidFill>
            </c:spPr>
            <c:extLst>
              <c:ext xmlns:c16="http://schemas.microsoft.com/office/drawing/2014/chart" uri="{C3380CC4-5D6E-409C-BE32-E72D297353CC}">
                <c16:uniqueId val="{00000001-8411-4F67-8C04-40A4B5D9C1D3}"/>
              </c:ext>
            </c:extLst>
          </c:dPt>
          <c:dPt>
            <c:idx val="1"/>
            <c:bubble3D val="0"/>
            <c:spPr>
              <a:solidFill>
                <a:schemeClr val="bg2">
                  <a:lumMod val="90000"/>
                </a:schemeClr>
              </a:solidFill>
            </c:spPr>
            <c:extLst>
              <c:ext xmlns:c16="http://schemas.microsoft.com/office/drawing/2014/chart" uri="{C3380CC4-5D6E-409C-BE32-E72D297353CC}">
                <c16:uniqueId val="{00000003-8411-4F67-8C04-40A4B5D9C1D3}"/>
              </c:ext>
            </c:extLst>
          </c:dPt>
          <c:dPt>
            <c:idx val="3"/>
            <c:bubble3D val="0"/>
            <c:spPr>
              <a:solidFill>
                <a:srgbClr val="FFFF00"/>
              </a:solidFill>
            </c:spPr>
            <c:extLst>
              <c:ext xmlns:c16="http://schemas.microsoft.com/office/drawing/2014/chart" uri="{C3380CC4-5D6E-409C-BE32-E72D297353CC}">
                <c16:uniqueId val="{00000005-8411-4F67-8C04-40A4B5D9C1D3}"/>
              </c:ext>
            </c:extLst>
          </c:dPt>
          <c:dLbls>
            <c:dLbl>
              <c:idx val="0"/>
              <c:layout>
                <c:manualLayout>
                  <c:x val="-0.23628705311638526"/>
                  <c:y val="-9.6932870210204483E-2"/>
                </c:manualLayout>
              </c:layout>
              <c:numFmt formatCode="0%" sourceLinked="0"/>
              <c:spPr>
                <a:noFill/>
                <a:ln>
                  <a:noFill/>
                </a:ln>
                <a:effectLst/>
              </c:spPr>
              <c:txPr>
                <a:bodyPr wrap="square" lIns="38100" tIns="19050" rIns="38100" bIns="19050" anchor="ctr">
                  <a:noAutofit/>
                </a:bodyPr>
                <a:lstStyle/>
                <a:p>
                  <a:pPr>
                    <a:defRPr sz="1600" b="1"/>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1525394448755145"/>
                      <c:h val="6.8096074985354416E-2"/>
                    </c:manualLayout>
                  </c15:layout>
                </c:ext>
                <c:ext xmlns:c16="http://schemas.microsoft.com/office/drawing/2014/chart" uri="{C3380CC4-5D6E-409C-BE32-E72D297353CC}">
                  <c16:uniqueId val="{00000001-8411-4F67-8C04-40A4B5D9C1D3}"/>
                </c:ext>
              </c:extLst>
            </c:dLbl>
            <c:dLbl>
              <c:idx val="1"/>
              <c:layout>
                <c:manualLayout>
                  <c:x val="0.12160660545704038"/>
                  <c:y val="-0.1079065819760227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11-4F67-8C04-40A4B5D9C1D3}"/>
                </c:ext>
              </c:extLst>
            </c:dLbl>
            <c:dLbl>
              <c:idx val="2"/>
              <c:layout>
                <c:manualLayout>
                  <c:x val="0.12802336880664786"/>
                  <c:y val="0.1945229693388502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411-4F67-8C04-40A4B5D9C1D3}"/>
                </c:ext>
              </c:extLst>
            </c:dLbl>
            <c:dLbl>
              <c:idx val="3"/>
              <c:layout>
                <c:manualLayout>
                  <c:x val="-1.0461661306323759E-2"/>
                  <c:y val="2.3919663820581302E-2"/>
                </c:manualLayout>
              </c:layout>
              <c:numFmt formatCode="0%" sourceLinked="0"/>
              <c:spPr>
                <a:noFill/>
                <a:ln>
                  <a:noFill/>
                </a:ln>
                <a:effectLst/>
              </c:spPr>
              <c:txPr>
                <a:bodyPr wrap="square" lIns="38100" tIns="19050" rIns="38100" bIns="19050" anchor="ctr">
                  <a:noAutofit/>
                </a:bodyPr>
                <a:lstStyle/>
                <a:p>
                  <a:pPr>
                    <a:defRPr sz="1600" b="1"/>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295423311491984"/>
                      <c:h val="8.43585237258348E-2"/>
                    </c:manualLayout>
                  </c15:layout>
                </c:ext>
                <c:ext xmlns:c16="http://schemas.microsoft.com/office/drawing/2014/chart" uri="{C3380CC4-5D6E-409C-BE32-E72D297353CC}">
                  <c16:uniqueId val="{00000005-8411-4F67-8C04-40A4B5D9C1D3}"/>
                </c:ext>
              </c:extLst>
            </c:dLbl>
            <c:numFmt formatCode="0%" sourceLinked="0"/>
            <c:spPr>
              <a:noFill/>
              <a:ln>
                <a:noFill/>
              </a:ln>
              <a:effectLst/>
            </c:spPr>
            <c:txPr>
              <a:bodyPr wrap="square" lIns="38100" tIns="19050" rIns="38100" bIns="19050" anchor="ctr">
                <a:spAutoFit/>
              </a:bodyPr>
              <a:lstStyle/>
              <a:p>
                <a:pPr>
                  <a:defRPr sz="1600"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'Comparison - 2023 06 29'!$A$7:$A$10</c:f>
              <c:strCache>
                <c:ptCount val="4"/>
                <c:pt idx="0">
                  <c:v>NSWWTP </c:v>
                </c:pt>
                <c:pt idx="1">
                  <c:v>Interceptors </c:v>
                </c:pt>
                <c:pt idx="2">
                  <c:v>Pump Stations</c:v>
                </c:pt>
                <c:pt idx="3">
                  <c:v>Capital Expenses </c:v>
                </c:pt>
              </c:strCache>
            </c:strRef>
          </c:cat>
          <c:val>
            <c:numRef>
              <c:f>'Comparison - 2023 06 29'!$K$7:$K$10</c:f>
              <c:numCache>
                <c:formatCode>0.0%</c:formatCode>
                <c:ptCount val="4"/>
                <c:pt idx="0">
                  <c:v>0.57244635693118684</c:v>
                </c:pt>
                <c:pt idx="1">
                  <c:v>0.24237492991998136</c:v>
                </c:pt>
                <c:pt idx="2">
                  <c:v>0.17906991983573972</c:v>
                </c:pt>
                <c:pt idx="3">
                  <c:v>6.1087933130920397E-3</c:v>
                </c:pt>
              </c:numCache>
            </c:numRef>
          </c:val>
          <c:extLst>
            <c:ext xmlns:c16="http://schemas.microsoft.com/office/drawing/2014/chart" uri="{C3380CC4-5D6E-409C-BE32-E72D297353CC}">
              <c16:uniqueId val="{00000007-8411-4F67-8C04-40A4B5D9C1D3}"/>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21351753413495E-2"/>
          <c:y val="0.13619382466835109"/>
          <c:w val="0.58310911497073692"/>
          <c:h val="0.82268875134241493"/>
        </c:manualLayout>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62245720182643238"/>
          <c:y val="7.6358877837034156E-2"/>
          <c:w val="0.33760431570602412"/>
          <c:h val="0.21725278191562417"/>
        </c:manualLayout>
      </c:layout>
      <c:overlay val="0"/>
      <c:txPr>
        <a:bodyPr/>
        <a:lstStyle/>
        <a:p>
          <a:pPr rtl="0">
            <a:defRPr sz="14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21351753413495E-2"/>
          <c:y val="0.13619382466835109"/>
          <c:w val="0.58310911497073692"/>
          <c:h val="0.82268875134241493"/>
        </c:manualLayout>
      </c:layout>
      <c:pieChart>
        <c:varyColors val="1"/>
        <c:ser>
          <c:idx val="1"/>
          <c:order val="0"/>
          <c:tx>
            <c:strRef>
              <c:f>'Comparison - 2024 07 15'!$A$14</c:f>
              <c:strCache>
                <c:ptCount val="1"/>
                <c:pt idx="0">
                  <c:v>2025 CIP</c:v>
                </c:pt>
              </c:strCache>
            </c:strRef>
          </c:tx>
          <c:dPt>
            <c:idx val="0"/>
            <c:bubble3D val="0"/>
            <c:spPr>
              <a:solidFill>
                <a:srgbClr val="00B0F0"/>
              </a:solidFill>
            </c:spPr>
            <c:extLst>
              <c:ext xmlns:c16="http://schemas.microsoft.com/office/drawing/2014/chart" uri="{C3380CC4-5D6E-409C-BE32-E72D297353CC}">
                <c16:uniqueId val="{00000001-E840-4A03-9B90-E2BD10961D64}"/>
              </c:ext>
            </c:extLst>
          </c:dPt>
          <c:dPt>
            <c:idx val="1"/>
            <c:bubble3D val="0"/>
            <c:spPr>
              <a:solidFill>
                <a:schemeClr val="bg2">
                  <a:lumMod val="90000"/>
                </a:schemeClr>
              </a:solidFill>
            </c:spPr>
            <c:extLst>
              <c:ext xmlns:c16="http://schemas.microsoft.com/office/drawing/2014/chart" uri="{C3380CC4-5D6E-409C-BE32-E72D297353CC}">
                <c16:uniqueId val="{00000003-E840-4A03-9B90-E2BD10961D64}"/>
              </c:ext>
            </c:extLst>
          </c:dPt>
          <c:dPt>
            <c:idx val="3"/>
            <c:bubble3D val="0"/>
            <c:spPr>
              <a:solidFill>
                <a:srgbClr val="FFFF00"/>
              </a:solidFill>
            </c:spPr>
            <c:extLst>
              <c:ext xmlns:c16="http://schemas.microsoft.com/office/drawing/2014/chart" uri="{C3380CC4-5D6E-409C-BE32-E72D297353CC}">
                <c16:uniqueId val="{00000005-E840-4A03-9B90-E2BD10961D64}"/>
              </c:ext>
            </c:extLst>
          </c:dPt>
          <c:dLbls>
            <c:dLbl>
              <c:idx val="0"/>
              <c:layout>
                <c:manualLayout>
                  <c:x val="-0.22157042084281656"/>
                  <c:y val="-0.149379984611344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840-4A03-9B90-E2BD10961D64}"/>
                </c:ext>
              </c:extLst>
            </c:dLbl>
            <c:numFmt formatCode="0%" sourceLinked="0"/>
            <c:spPr>
              <a:noFill/>
              <a:ln>
                <a:noFill/>
              </a:ln>
              <a:effectLst/>
            </c:spPr>
            <c:txPr>
              <a:bodyPr wrap="square" lIns="38100" tIns="19050" rIns="38100" bIns="19050" anchor="ctr">
                <a:spAutoFit/>
              </a:bodyPr>
              <a:lstStyle/>
              <a:p>
                <a:pPr>
                  <a:defRPr sz="1600"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'Comparison - 2024 07 15'!$A$15:$A$18</c:f>
              <c:strCache>
                <c:ptCount val="4"/>
                <c:pt idx="0">
                  <c:v>NSWWTP </c:v>
                </c:pt>
                <c:pt idx="1">
                  <c:v>Interceptors </c:v>
                </c:pt>
                <c:pt idx="2">
                  <c:v>Pump Stations</c:v>
                </c:pt>
                <c:pt idx="3">
                  <c:v>Capital Expenses </c:v>
                </c:pt>
              </c:strCache>
            </c:strRef>
          </c:cat>
          <c:val>
            <c:numRef>
              <c:f>'Comparison - 2024 07 15'!$K$15:$K$18</c:f>
              <c:numCache>
                <c:formatCode>0.0%</c:formatCode>
                <c:ptCount val="4"/>
                <c:pt idx="0">
                  <c:v>0.63729000275406222</c:v>
                </c:pt>
                <c:pt idx="1">
                  <c:v>0.21717066005691729</c:v>
                </c:pt>
                <c:pt idx="2">
                  <c:v>0.14108510052327183</c:v>
                </c:pt>
                <c:pt idx="3">
                  <c:v>4.4542366657486458E-3</c:v>
                </c:pt>
              </c:numCache>
            </c:numRef>
          </c:val>
          <c:extLst>
            <c:ext xmlns:c16="http://schemas.microsoft.com/office/drawing/2014/chart" uri="{C3380CC4-5D6E-409C-BE32-E72D297353CC}">
              <c16:uniqueId val="{00000006-E840-4A03-9B90-E2BD10961D6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3322919464510385"/>
          <c:y val="0.74535331708463304"/>
          <c:w val="0.33760431570602412"/>
          <c:h val="0.21725278191562417"/>
        </c:manualLayout>
      </c:layout>
      <c:overlay val="0"/>
      <c:txPr>
        <a:bodyPr/>
        <a:lstStyle/>
        <a:p>
          <a:pPr rtl="0">
            <a:defRPr sz="16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356036993446578E-2"/>
          <c:y val="2.6160667416572927E-2"/>
          <c:w val="0.86128831818755069"/>
          <c:h val="0.88195770717509236"/>
        </c:manualLayout>
      </c:layout>
      <c:barChart>
        <c:barDir val="col"/>
        <c:grouping val="clustered"/>
        <c:varyColors val="0"/>
        <c:ser>
          <c:idx val="0"/>
          <c:order val="0"/>
          <c:tx>
            <c:strRef>
              <c:f>'Capital Fund Expenditures'!$B$5:$B$6</c:f>
              <c:strCache>
                <c:ptCount val="2"/>
                <c:pt idx="0">
                  <c:v>Actual</c:v>
                </c:pt>
                <c:pt idx="1">
                  <c:v>Expenditures</c:v>
                </c:pt>
              </c:strCache>
            </c:strRef>
          </c:tx>
          <c:spPr>
            <a:solidFill>
              <a:srgbClr val="00B0F0"/>
            </a:solidFill>
            <a:ln>
              <a:solidFill>
                <a:schemeClr val="tx1"/>
              </a:solidFill>
            </a:ln>
          </c:spPr>
          <c:invertIfNegative val="0"/>
          <c:cat>
            <c:numRef>
              <c:f>'Capital Fund Expenditures'!$A$13:$A$28</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'Capital Fund Expenditures'!$B$13:$B$28</c:f>
              <c:numCache>
                <c:formatCode>"$"#,##0</c:formatCode>
                <c:ptCount val="16"/>
                <c:pt idx="0">
                  <c:v>18285275</c:v>
                </c:pt>
                <c:pt idx="1">
                  <c:v>10002211</c:v>
                </c:pt>
                <c:pt idx="2">
                  <c:v>6923106</c:v>
                </c:pt>
                <c:pt idx="3">
                  <c:v>6351597</c:v>
                </c:pt>
                <c:pt idx="4">
                  <c:v>9674216</c:v>
                </c:pt>
                <c:pt idx="5">
                  <c:v>25538678.419999998</c:v>
                </c:pt>
                <c:pt idx="6">
                  <c:v>23002732</c:v>
                </c:pt>
                <c:pt idx="7">
                  <c:v>7897000</c:v>
                </c:pt>
                <c:pt idx="8">
                  <c:v>10424000</c:v>
                </c:pt>
                <c:pt idx="9">
                  <c:v>26386000</c:v>
                </c:pt>
              </c:numCache>
            </c:numRef>
          </c:val>
          <c:extLst>
            <c:ext xmlns:c16="http://schemas.microsoft.com/office/drawing/2014/chart" uri="{C3380CC4-5D6E-409C-BE32-E72D297353CC}">
              <c16:uniqueId val="{00000001-1A59-4773-BCBE-32F04B778FFE}"/>
            </c:ext>
          </c:extLst>
        </c:ser>
        <c:ser>
          <c:idx val="1"/>
          <c:order val="1"/>
          <c:tx>
            <c:strRef>
              <c:f>'Capital Fund Expenditures'!$C$5:$C$6</c:f>
              <c:strCache>
                <c:ptCount val="2"/>
                <c:pt idx="0">
                  <c:v>Budgeted</c:v>
                </c:pt>
                <c:pt idx="1">
                  <c:v>Expenditures</c:v>
                </c:pt>
              </c:strCache>
            </c:strRef>
          </c:tx>
          <c:spPr>
            <a:solidFill>
              <a:srgbClr val="92D050"/>
            </a:solidFill>
            <a:ln>
              <a:solidFill>
                <a:schemeClr val="tx1"/>
              </a:solid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1A59-4773-BCBE-32F04B778FFE}"/>
                </c:ext>
              </c:extLst>
            </c:dLbl>
            <c:dLbl>
              <c:idx val="1"/>
              <c:delete val="1"/>
              <c:extLst>
                <c:ext xmlns:c15="http://schemas.microsoft.com/office/drawing/2012/chart" uri="{CE6537A1-D6FC-4f65-9D91-7224C49458BB}"/>
                <c:ext xmlns:c16="http://schemas.microsoft.com/office/drawing/2014/chart" uri="{C3380CC4-5D6E-409C-BE32-E72D297353CC}">
                  <c16:uniqueId val="{00000008-1A59-4773-BCBE-32F04B778FFE}"/>
                </c:ext>
              </c:extLst>
            </c:dLbl>
            <c:dLbl>
              <c:idx val="2"/>
              <c:delete val="1"/>
              <c:extLst>
                <c:ext xmlns:c15="http://schemas.microsoft.com/office/drawing/2012/chart" uri="{CE6537A1-D6FC-4f65-9D91-7224C49458BB}"/>
                <c:ext xmlns:c16="http://schemas.microsoft.com/office/drawing/2014/chart" uri="{C3380CC4-5D6E-409C-BE32-E72D297353CC}">
                  <c16:uniqueId val="{0000000A-1A59-4773-BCBE-32F04B778FFE}"/>
                </c:ext>
              </c:extLst>
            </c:dLbl>
            <c:dLbl>
              <c:idx val="3"/>
              <c:delete val="1"/>
              <c:extLst>
                <c:ext xmlns:c15="http://schemas.microsoft.com/office/drawing/2012/chart" uri="{CE6537A1-D6FC-4f65-9D91-7224C49458BB}"/>
                <c:ext xmlns:c16="http://schemas.microsoft.com/office/drawing/2014/chart" uri="{C3380CC4-5D6E-409C-BE32-E72D297353CC}">
                  <c16:uniqueId val="{0000000C-1A59-4773-BCBE-32F04B778FFE}"/>
                </c:ext>
              </c:extLst>
            </c:dLbl>
            <c:dLbl>
              <c:idx val="4"/>
              <c:delete val="1"/>
              <c:extLst>
                <c:ext xmlns:c15="http://schemas.microsoft.com/office/drawing/2012/chart" uri="{CE6537A1-D6FC-4f65-9D91-7224C49458BB}"/>
                <c:ext xmlns:c16="http://schemas.microsoft.com/office/drawing/2014/chart" uri="{C3380CC4-5D6E-409C-BE32-E72D297353CC}">
                  <c16:uniqueId val="{0000000D-1A59-4773-BCBE-32F04B778FFE}"/>
                </c:ext>
              </c:extLst>
            </c:dLbl>
            <c:dLbl>
              <c:idx val="5"/>
              <c:delete val="1"/>
              <c:extLst>
                <c:ext xmlns:c15="http://schemas.microsoft.com/office/drawing/2012/chart" uri="{CE6537A1-D6FC-4f65-9D91-7224C49458BB}"/>
                <c:ext xmlns:c16="http://schemas.microsoft.com/office/drawing/2014/chart" uri="{C3380CC4-5D6E-409C-BE32-E72D297353CC}">
                  <c16:uniqueId val="{00000002-1A59-4773-BCBE-32F04B778FFE}"/>
                </c:ext>
              </c:extLst>
            </c:dLbl>
            <c:dLbl>
              <c:idx val="6"/>
              <c:delete val="1"/>
              <c:extLst>
                <c:ext xmlns:c15="http://schemas.microsoft.com/office/drawing/2012/chart" uri="{CE6537A1-D6FC-4f65-9D91-7224C49458BB}">
                  <c15:layout>
                    <c:manualLayout>
                      <c:w val="3.7416131334760877E-2"/>
                      <c:h val="3.9609013897143282E-2"/>
                    </c:manualLayout>
                  </c15:layout>
                </c:ext>
                <c:ext xmlns:c16="http://schemas.microsoft.com/office/drawing/2014/chart" uri="{C3380CC4-5D6E-409C-BE32-E72D297353CC}">
                  <c16:uniqueId val="{00000003-1A59-4773-BCBE-32F04B778FFE}"/>
                </c:ext>
              </c:extLst>
            </c:dLbl>
            <c:dLbl>
              <c:idx val="7"/>
              <c:delete val="1"/>
              <c:extLst>
                <c:ext xmlns:c15="http://schemas.microsoft.com/office/drawing/2012/chart" uri="{CE6537A1-D6FC-4f65-9D91-7224C49458BB}"/>
                <c:ext xmlns:c16="http://schemas.microsoft.com/office/drawing/2014/chart" uri="{C3380CC4-5D6E-409C-BE32-E72D297353CC}">
                  <c16:uniqueId val="{0000000E-1A59-4773-BCBE-32F04B778FFE}"/>
                </c:ext>
              </c:extLst>
            </c:dLbl>
            <c:dLbl>
              <c:idx val="8"/>
              <c:delete val="1"/>
              <c:extLst>
                <c:ext xmlns:c15="http://schemas.microsoft.com/office/drawing/2012/chart" uri="{CE6537A1-D6FC-4f65-9D91-7224C49458BB}"/>
                <c:ext xmlns:c16="http://schemas.microsoft.com/office/drawing/2014/chart" uri="{C3380CC4-5D6E-409C-BE32-E72D297353CC}">
                  <c16:uniqueId val="{0000000F-1A59-4773-BCBE-32F04B778FFE}"/>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'Capital Fund Expenditures'!$A$13:$A$28</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'Capital Fund Expenditures'!$C$13:$C$28</c:f>
              <c:numCache>
                <c:formatCode>"$"#,##0</c:formatCode>
                <c:ptCount val="16"/>
                <c:pt idx="0">
                  <c:v>20439000</c:v>
                </c:pt>
                <c:pt idx="1">
                  <c:v>14949000</c:v>
                </c:pt>
                <c:pt idx="2">
                  <c:v>8788000</c:v>
                </c:pt>
                <c:pt idx="3">
                  <c:v>7929000</c:v>
                </c:pt>
                <c:pt idx="4">
                  <c:v>23384000</c:v>
                </c:pt>
                <c:pt idx="5">
                  <c:v>44133000</c:v>
                </c:pt>
                <c:pt idx="6">
                  <c:v>39869000</c:v>
                </c:pt>
                <c:pt idx="7">
                  <c:v>21783000</c:v>
                </c:pt>
                <c:pt idx="8">
                  <c:v>31566000</c:v>
                </c:pt>
                <c:pt idx="9">
                  <c:v>45544000</c:v>
                </c:pt>
                <c:pt idx="10">
                  <c:v>44222000</c:v>
                </c:pt>
                <c:pt idx="11">
                  <c:v>41873000</c:v>
                </c:pt>
                <c:pt idx="12">
                  <c:v>51131000</c:v>
                </c:pt>
                <c:pt idx="13">
                  <c:v>41155000</c:v>
                </c:pt>
                <c:pt idx="14">
                  <c:v>45192000</c:v>
                </c:pt>
                <c:pt idx="15">
                  <c:v>48753000</c:v>
                </c:pt>
              </c:numCache>
            </c:numRef>
          </c:val>
          <c:extLst>
            <c:ext xmlns:c16="http://schemas.microsoft.com/office/drawing/2014/chart" uri="{C3380CC4-5D6E-409C-BE32-E72D297353CC}">
              <c16:uniqueId val="{00000004-1A59-4773-BCBE-32F04B778FFE}"/>
            </c:ext>
          </c:extLst>
        </c:ser>
        <c:dLbls>
          <c:showLegendKey val="0"/>
          <c:showVal val="0"/>
          <c:showCatName val="0"/>
          <c:showSerName val="0"/>
          <c:showPercent val="0"/>
          <c:showBubbleSize val="0"/>
        </c:dLbls>
        <c:gapWidth val="150"/>
        <c:axId val="41120128"/>
        <c:axId val="41121664"/>
      </c:barChart>
      <c:catAx>
        <c:axId val="41120128"/>
        <c:scaling>
          <c:orientation val="minMax"/>
        </c:scaling>
        <c:delete val="0"/>
        <c:axPos val="b"/>
        <c:numFmt formatCode="General" sourceLinked="1"/>
        <c:majorTickMark val="out"/>
        <c:minorTickMark val="none"/>
        <c:tickLblPos val="nextTo"/>
        <c:txPr>
          <a:bodyPr/>
          <a:lstStyle/>
          <a:p>
            <a:pPr>
              <a:defRPr sz="1800"/>
            </a:pPr>
            <a:endParaRPr lang="en-US"/>
          </a:p>
        </c:txPr>
        <c:crossAx val="41121664"/>
        <c:crosses val="autoZero"/>
        <c:auto val="1"/>
        <c:lblAlgn val="ctr"/>
        <c:lblOffset val="100"/>
        <c:noMultiLvlLbl val="0"/>
      </c:catAx>
      <c:valAx>
        <c:axId val="41121664"/>
        <c:scaling>
          <c:orientation val="minMax"/>
          <c:max val="65000000"/>
          <c:min val="0"/>
        </c:scaling>
        <c:delete val="0"/>
        <c:axPos val="l"/>
        <c:majorGridlines/>
        <c:numFmt formatCode="&quot;$&quot;#,##0" sourceLinked="0"/>
        <c:majorTickMark val="out"/>
        <c:minorTickMark val="none"/>
        <c:tickLblPos val="nextTo"/>
        <c:txPr>
          <a:bodyPr/>
          <a:lstStyle/>
          <a:p>
            <a:pPr>
              <a:defRPr sz="1800"/>
            </a:pPr>
            <a:endParaRPr lang="en-US"/>
          </a:p>
        </c:txPr>
        <c:crossAx val="41120128"/>
        <c:crosses val="autoZero"/>
        <c:crossBetween val="between"/>
        <c:dispUnits>
          <c:builtInUnit val="millions"/>
          <c:dispUnitsLbl>
            <c:layout>
              <c:manualLayout>
                <c:xMode val="edge"/>
                <c:yMode val="edge"/>
                <c:x val="1.5995773547578498E-2"/>
                <c:y val="0.47687748465709806"/>
              </c:manualLayout>
            </c:layout>
            <c:txPr>
              <a:bodyPr/>
              <a:lstStyle/>
              <a:p>
                <a:pPr>
                  <a:defRPr sz="1800"/>
                </a:pPr>
                <a:endParaRPr lang="en-US"/>
              </a:p>
            </c:txPr>
          </c:dispUnitsLbl>
        </c:dispUnits>
      </c:valAx>
    </c:plotArea>
    <c:legend>
      <c:legendPos val="r"/>
      <c:layout>
        <c:manualLayout>
          <c:xMode val="edge"/>
          <c:yMode val="edge"/>
          <c:x val="0.12453264831295856"/>
          <c:y val="0.13110761154855644"/>
          <c:w val="0.54124757562032477"/>
          <c:h val="7.7819614279599561E-2"/>
        </c:manualLayout>
      </c:layout>
      <c:overlay val="0"/>
      <c:txPr>
        <a:bodyPr/>
        <a:lstStyle/>
        <a:p>
          <a:pPr>
            <a:defRPr sz="1800"/>
          </a:pPr>
          <a:endParaRPr lang="en-US"/>
        </a:p>
      </c:txPr>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0.47292</cdr:x>
      <cdr:y>0.04348</cdr:y>
    </cdr:from>
    <cdr:to>
      <cdr:x>0.8875</cdr:x>
      <cdr:y>0.18261</cdr:y>
    </cdr:to>
    <cdr:sp macro="" textlink="">
      <cdr:nvSpPr>
        <cdr:cNvPr id="3" name="TextBox 2"/>
        <cdr:cNvSpPr txBox="1"/>
      </cdr:nvSpPr>
      <cdr:spPr>
        <a:xfrm xmlns:a="http://schemas.openxmlformats.org/drawingml/2006/main">
          <a:off x="2162175" y="142875"/>
          <a:ext cx="1895475"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0.47708</cdr:x>
      <cdr:y>0.02609</cdr:y>
    </cdr:from>
    <cdr:to>
      <cdr:x>0.95625</cdr:x>
      <cdr:y>0.13333</cdr:y>
    </cdr:to>
    <cdr:sp macro="" textlink="">
      <cdr:nvSpPr>
        <cdr:cNvPr id="4" name="TextBox 3"/>
        <cdr:cNvSpPr txBox="1"/>
      </cdr:nvSpPr>
      <cdr:spPr>
        <a:xfrm xmlns:a="http://schemas.openxmlformats.org/drawingml/2006/main">
          <a:off x="2181225" y="85725"/>
          <a:ext cx="2190750" cy="352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aseline="0"/>
        </a:p>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0.19135</cdr:x>
      <cdr:y>0.9145</cdr:y>
    </cdr:from>
    <cdr:to>
      <cdr:x>0.94886</cdr:x>
      <cdr:y>0.99771</cdr:y>
    </cdr:to>
    <cdr:sp macro="" textlink="">
      <cdr:nvSpPr>
        <cdr:cNvPr id="2" name="TextBox 1">
          <a:extLst xmlns:a="http://schemas.openxmlformats.org/drawingml/2006/main">
            <a:ext uri="{FF2B5EF4-FFF2-40B4-BE49-F238E27FC236}">
              <a16:creationId xmlns:a16="http://schemas.microsoft.com/office/drawing/2014/main" id="{54ED6358-B169-47B8-B422-B412A879A9F2}"/>
            </a:ext>
          </a:extLst>
        </cdr:cNvPr>
        <cdr:cNvSpPr txBox="1"/>
      </cdr:nvSpPr>
      <cdr:spPr>
        <a:xfrm xmlns:a="http://schemas.openxmlformats.org/drawingml/2006/main">
          <a:off x="1075345" y="5073938"/>
          <a:ext cx="4257017"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2400" b="1" dirty="0"/>
            <a:t>2025 CIP = $272 million</a:t>
          </a:r>
        </a:p>
      </cdr:txBody>
    </cdr:sp>
  </cdr:relSizeAnchor>
</c:userShapes>
</file>

<file path=ppt/drawings/drawing3.xml><?xml version="1.0" encoding="utf-8"?>
<c:userShapes xmlns:c="http://schemas.openxmlformats.org/drawingml/2006/chart">
  <cdr:relSizeAnchor xmlns:cdr="http://schemas.openxmlformats.org/drawingml/2006/chartDrawing">
    <cdr:from>
      <cdr:x>0.47292</cdr:x>
      <cdr:y>0.04348</cdr:y>
    </cdr:from>
    <cdr:to>
      <cdr:x>0.8875</cdr:x>
      <cdr:y>0.18261</cdr:y>
    </cdr:to>
    <cdr:sp macro="" textlink="">
      <cdr:nvSpPr>
        <cdr:cNvPr id="3" name="TextBox 2"/>
        <cdr:cNvSpPr txBox="1"/>
      </cdr:nvSpPr>
      <cdr:spPr>
        <a:xfrm xmlns:a="http://schemas.openxmlformats.org/drawingml/2006/main">
          <a:off x="2162175" y="142875"/>
          <a:ext cx="1895475"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0.47708</cdr:x>
      <cdr:y>0.02609</cdr:y>
    </cdr:from>
    <cdr:to>
      <cdr:x>0.95625</cdr:x>
      <cdr:y>0.13333</cdr:y>
    </cdr:to>
    <cdr:sp macro="" textlink="">
      <cdr:nvSpPr>
        <cdr:cNvPr id="4" name="TextBox 3"/>
        <cdr:cNvSpPr txBox="1"/>
      </cdr:nvSpPr>
      <cdr:spPr>
        <a:xfrm xmlns:a="http://schemas.openxmlformats.org/drawingml/2006/main">
          <a:off x="2181225" y="85725"/>
          <a:ext cx="2190750" cy="352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aseline="0"/>
        </a:p>
        <a:p xmlns:a="http://schemas.openxmlformats.org/drawingml/2006/main">
          <a:endParaRPr lang="en-US" sz="1100"/>
        </a:p>
      </cdr:txBody>
    </cdr:sp>
  </cdr:relSizeAnchor>
</c:userShapes>
</file>

<file path=ppt/drawings/drawing4.xml><?xml version="1.0" encoding="utf-8"?>
<c:userShapes xmlns:c="http://schemas.openxmlformats.org/drawingml/2006/chart">
  <cdr:relSizeAnchor xmlns:cdr="http://schemas.openxmlformats.org/drawingml/2006/chartDrawing">
    <cdr:from>
      <cdr:x>0.47292</cdr:x>
      <cdr:y>0.04348</cdr:y>
    </cdr:from>
    <cdr:to>
      <cdr:x>0.8875</cdr:x>
      <cdr:y>0.18261</cdr:y>
    </cdr:to>
    <cdr:sp macro="" textlink="">
      <cdr:nvSpPr>
        <cdr:cNvPr id="3" name="TextBox 2"/>
        <cdr:cNvSpPr txBox="1"/>
      </cdr:nvSpPr>
      <cdr:spPr>
        <a:xfrm xmlns:a="http://schemas.openxmlformats.org/drawingml/2006/main">
          <a:off x="2162175" y="142875"/>
          <a:ext cx="1895475"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0.47708</cdr:x>
      <cdr:y>0.02609</cdr:y>
    </cdr:from>
    <cdr:to>
      <cdr:x>0.95625</cdr:x>
      <cdr:y>0.13333</cdr:y>
    </cdr:to>
    <cdr:sp macro="" textlink="">
      <cdr:nvSpPr>
        <cdr:cNvPr id="4" name="TextBox 3"/>
        <cdr:cNvSpPr txBox="1"/>
      </cdr:nvSpPr>
      <cdr:spPr>
        <a:xfrm xmlns:a="http://schemas.openxmlformats.org/drawingml/2006/main">
          <a:off x="2181225" y="85725"/>
          <a:ext cx="2190750" cy="352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aseline="0"/>
        </a:p>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C6949-FA2C-461B-B79E-A1BE533CC3A4}"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A00BA-B81E-4261-9AD7-BEF205334E85}" type="slidenum">
              <a:rPr lang="en-US" smtClean="0"/>
              <a:t>‹#›</a:t>
            </a:fld>
            <a:endParaRPr lang="en-US"/>
          </a:p>
        </p:txBody>
      </p:sp>
    </p:spTree>
    <p:extLst>
      <p:ext uri="{BB962C8B-B14F-4D97-AF65-F5344CB8AC3E}">
        <p14:creationId xmlns:p14="http://schemas.microsoft.com/office/powerpoint/2010/main" val="151860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5BAA-FB2C-4B4D-8D47-9F365814B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73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Core inflation rates for United States have dropped from about 5% to 3% over the last year. Core inflation omits volatile items such as food and energy costs.</a:t>
            </a:r>
          </a:p>
          <a:p>
            <a:pPr marL="228600" indent="-228600">
              <a:buFont typeface="+mj-lt"/>
              <a:buAutoNum type="arabicPeriod"/>
            </a:pPr>
            <a:r>
              <a:rPr lang="en-US" dirty="0"/>
              <a:t>Engineering News Record has gone up only about 2% in the last year.</a:t>
            </a:r>
          </a:p>
          <a:p>
            <a:pPr marL="228600" indent="-228600">
              <a:buFont typeface="+mj-lt"/>
              <a:buAutoNum type="arabicPeriod"/>
            </a:pPr>
            <a:r>
              <a:rPr lang="en-US" dirty="0"/>
              <a:t>As a result, we are lowering the annual rates in the 2025 CIP as shown in the table.</a:t>
            </a:r>
          </a:p>
          <a:p>
            <a:pPr marL="171450" indent="-171450">
              <a:buFont typeface="Arial" panose="020B0604020202020204" pitchFamily="34" charset="0"/>
              <a:buChar char="•"/>
            </a:pPr>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5BAA-FB2C-4B4D-8D47-9F365814B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88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a:t>Inflation rates apply to all projects.</a:t>
            </a:r>
          </a:p>
          <a:p>
            <a:pPr marL="228600" lvl="0" indent="-228600">
              <a:buFont typeface="+mj-lt"/>
              <a:buAutoNum type="arabicPeriod"/>
            </a:pPr>
            <a:r>
              <a:rPr lang="en-US" dirty="0"/>
              <a:t>We have also applied an additional cost contingency to projects that may obtain CWF and be especially vulnerable to BABA requirements.</a:t>
            </a:r>
          </a:p>
          <a:p>
            <a:pPr marL="228600" lvl="0" indent="-228600">
              <a:buFont typeface="+mj-lt"/>
              <a:buAutoNum type="arabicPeriod"/>
            </a:pPr>
            <a:r>
              <a:rPr lang="en-US" dirty="0"/>
              <a:t>This involves projects with electronics, specialized equipment, and large amounts of steel/iron.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5BAA-FB2C-4B4D-8D47-9F365814B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68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I wanted to give you an update on Liquid Processing Ph 2 project, which as Todd noted, is a big part of our CIP spending plan.</a:t>
            </a:r>
          </a:p>
          <a:p>
            <a:pPr marL="228600" indent="-228600">
              <a:buFont typeface="+mj-lt"/>
              <a:buAutoNum type="arabicPeriod"/>
            </a:pPr>
            <a:r>
              <a:rPr lang="en-US" dirty="0"/>
              <a:t>You may recall- This system involves the long rectangular tanks located in the center of plant where biological nutrient removal takes place by supplying air to the bugs in the tanks.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Project aims first and foremost to replace aging equipment.  In doing so, we hope to use energy more efficiently, and possibly to remove more nitrogen from effluent.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There are several “sub projects” – I won’t go into a lot of detail here except to note some differences from last year - we’ve taken the “partial plant” pilot project out of our 6-yr spending model as we no longer feel a “partial plant” pilot is necessary and we are confident we can just go to full scale right away, which helps keep the schedule moving on the project.  Also, we have added in the East Primary tank rehabilitation.  This is a project to replace the collector mechanisms in the east primary tanks (with the exception of one tank that’s already recently worked on).  This is necessary work that we think makes sense to include in the project to coordinate with other shutdowns that will need to occur with the other components of the project.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Reaching end of prelim design.  We are working with Strand + Brown and Caldwell on this. – We have made some important equipment selections -  have selected  high speed turbo blowers + and we have selected silicone tube diffusers for the aeration system.  Nearing a decision on BNR process (stay with current process but more efficiently - Or move to “hybrid” plant with operational flexibility to run at lower or higher DO –which will have a higher capital cost but likely have modest energy savings over the long run.  We expect to make that decision in the next month and then move into final design this fall, with construction anticipated to begin in 2026.</a:t>
            </a:r>
          </a:p>
          <a:p>
            <a:pPr marL="228600" indent="-228600">
              <a:buFont typeface="+mj-lt"/>
              <a:buAutoNum type="arabicPeriod"/>
            </a:pPr>
            <a:endParaRPr lang="en-US" dirty="0"/>
          </a:p>
          <a:p>
            <a:pPr marL="228600" indent="-228600">
              <a:buFont typeface="+mj-lt"/>
              <a:buAutoNum type="arabicPeriod"/>
            </a:pPr>
            <a:endParaRPr lang="en-US" dirty="0"/>
          </a:p>
          <a:p>
            <a:pPr marL="228600" indent="-228600">
              <a:buFont typeface="+mj-lt"/>
              <a:buAutoNum type="arabicPeriod"/>
            </a:pPr>
            <a:endParaRPr lang="en-US" dirty="0"/>
          </a:p>
          <a:p>
            <a:pPr marL="228600" indent="-228600">
              <a:buFont typeface="+mj-lt"/>
              <a:buAutoNum type="arabicPeriod"/>
            </a:pPr>
            <a:endParaRPr lang="en-US" dirty="0"/>
          </a:p>
        </p:txBody>
      </p:sp>
    </p:spTree>
    <p:extLst>
      <p:ext uri="{BB962C8B-B14F-4D97-AF65-F5344CB8AC3E}">
        <p14:creationId xmlns:p14="http://schemas.microsoft.com/office/powerpoint/2010/main" val="2535048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Currently we are working on a Facility plan that continues the work begun with the 2020 Energy Management Master Plan.</a:t>
            </a:r>
          </a:p>
          <a:p>
            <a:pPr marL="228600" indent="-228600">
              <a:buFont typeface="+mj-lt"/>
              <a:buAutoNum type="arabicPeriod"/>
            </a:pPr>
            <a:r>
              <a:rPr lang="en-US" dirty="0"/>
              <a:t>We are looking at lots of interconnected infrastructure at the plant that involves 2 main areas – systems involving biogas &amp; power generation, and heating systems.  For biogas, our key question is which of 2 very different pathways we should follow:</a:t>
            </a:r>
          </a:p>
          <a:p>
            <a:pPr marL="685800" lvl="1" indent="-228600">
              <a:buFont typeface="+mj-lt"/>
              <a:buAutoNum type="alphaLcParenR"/>
            </a:pPr>
            <a:r>
              <a:rPr lang="en-US" dirty="0"/>
              <a:t>Continue using biogas to generate our own electricity for plant. (Supplies about 25% - 30% of electrical needs.) OR</a:t>
            </a:r>
          </a:p>
          <a:p>
            <a:pPr marL="685800" lvl="1" indent="-228600">
              <a:buFont typeface="+mj-lt"/>
              <a:buAutoNum type="alphaLcParenR"/>
            </a:pPr>
            <a:r>
              <a:rPr lang="en-US" dirty="0"/>
              <a:t>Clean gas to pipeline quality and sell for regional distribution, which could provide revenue under the current regulatory climate (RNG – renewable natural gas  RIN- renewable identification number). </a:t>
            </a:r>
          </a:p>
          <a:p>
            <a:pPr marL="457200" lvl="1" indent="0">
              <a:buFont typeface="+mj-lt"/>
              <a:buNone/>
            </a:pPr>
            <a:r>
              <a:rPr lang="en-US" dirty="0"/>
              <a:t>Because our hot water systems are so dependent on our our gas systems – we need to look at the heating system at the same time.</a:t>
            </a:r>
          </a:p>
          <a:p>
            <a:pPr marL="228600" indent="-228600">
              <a:buFont typeface="+mj-lt"/>
              <a:buAutoNum type="arabicPeriod"/>
            </a:pPr>
            <a:r>
              <a:rPr lang="en-US" dirty="0"/>
              <a:t>We need to go though this facility planning effort to better inform our infrastructure replacement related to these systems in coming years.  It is important to note that this touches a lot of related systems at the plant.</a:t>
            </a:r>
          </a:p>
          <a:p>
            <a:pPr marL="228600" indent="-228600">
              <a:buFont typeface="+mj-lt"/>
              <a:buAutoNum type="arabicPeriod"/>
            </a:pPr>
            <a:r>
              <a:rPr lang="en-US" dirty="0"/>
              <a:t>We expect the facility plan to be completed in Fall of 2025.  As Todd noted – one thing that’s changed from last year in our 6 year spending plan – we are not showing then going right into design + construction.  Depending on the outcome of this facility plan + the biosolids facility plan we will need to decide what should happen next, recognizing that we probably can’t build everything at once.</a:t>
            </a:r>
          </a:p>
          <a:p>
            <a:pPr marL="685800" lvl="1" indent="-228600">
              <a:buFont typeface="+mj-lt"/>
              <a:buAutoNum type="arabicPeriod"/>
            </a:pPr>
            <a:endParaRPr lang="en-US" dirty="0"/>
          </a:p>
          <a:p>
            <a:pPr marL="0" lvl="0" indent="0">
              <a:buFont typeface="+mj-lt"/>
              <a:buNone/>
            </a:pPr>
            <a:endParaRPr lang="en-US" dirty="0"/>
          </a:p>
        </p:txBody>
      </p:sp>
    </p:spTree>
    <p:extLst>
      <p:ext uri="{BB962C8B-B14F-4D97-AF65-F5344CB8AC3E}">
        <p14:creationId xmlns:p14="http://schemas.microsoft.com/office/powerpoint/2010/main" val="1540509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The last couple slides that I want to talk about are projects out in the collection system, related to ongoing capacity improvements to serve the  Lower Badger Mill Creek basin.  As you may recall we have been working on planning and building the Lower Badger Mill Creek Interceptor since the early 2000s.  We last talked about the “missing link” which is shown here in yellow between PD and Midtown road.  </a:t>
            </a:r>
          </a:p>
          <a:p>
            <a:pPr marL="228600" indent="-228600">
              <a:buFont typeface="+mj-lt"/>
              <a:buAutoNum type="arabicPeriod"/>
            </a:pPr>
            <a:r>
              <a:rPr lang="en-US" dirty="0"/>
              <a:t>About half of that yellow pipe is now completed – the piece between PD and Shady Oak lane, thru Veridian’s Ardent Glen Development -  this is the Lower Badger Mill Creek Interceptor Phase 5.  Bids were accepted about a year ago – on July 27, 2023, and construction started last fall and continued over the winter.  Integrity Grading and Excavating is nearly complete with this work – they are just working on a few punch list items. </a:t>
            </a:r>
          </a:p>
          <a:p>
            <a:pPr marL="228600" indent="-228600">
              <a:buFont typeface="+mj-lt"/>
              <a:buAutoNum type="arabicPeriod"/>
            </a:pPr>
            <a:r>
              <a:rPr lang="en-US" dirty="0"/>
              <a:t>The last part of the interceptor – Phase 6 – is expected to go out for bid in early 2025, for construction through next year.  Once that last pipe run from Shady Oak to Midtown Road is done, the entire interceptor will be complete, and the temporary Mid Town lift station will be able to be decommissioned.</a:t>
            </a:r>
          </a:p>
          <a:p>
            <a:pPr marL="228600" indent="-228600">
              <a:buFont typeface="+mj-lt"/>
              <a:buAutoNum type="arabicPeriod"/>
            </a:pPr>
            <a:r>
              <a:rPr lang="en-US" dirty="0"/>
              <a:t> We are working with </a:t>
            </a:r>
            <a:r>
              <a:rPr lang="en-US" dirty="0" err="1"/>
              <a:t>ra</a:t>
            </a:r>
            <a:r>
              <a:rPr lang="en-US" dirty="0"/>
              <a:t> Smith on the design and are working on real estate acquisition.  </a:t>
            </a:r>
          </a:p>
          <a:p>
            <a:pPr marL="228600" indent="-228600">
              <a:buFont typeface="+mj-lt"/>
              <a:buAutoNum type="arabicPeriod"/>
            </a:pPr>
            <a:r>
              <a:rPr lang="en-US" dirty="0"/>
              <a:t>This is expected to involve challenging construction through a narrow ravine traversing private property.</a:t>
            </a:r>
          </a:p>
          <a:p>
            <a:pPr marL="228600" indent="-228600">
              <a:buFont typeface="+mj-lt"/>
              <a:buAutoNum type="arabicPeriod"/>
            </a:pPr>
            <a:endParaRPr lang="en-US" dirty="0"/>
          </a:p>
          <a:p>
            <a:pPr marL="0" indent="0">
              <a:buFont typeface="+mj-lt"/>
              <a:buNone/>
            </a:pPr>
            <a:endParaRPr lang="en-US" dirty="0"/>
          </a:p>
          <a:p>
            <a:pPr marL="228600" indent="-228600">
              <a:buFont typeface="+mj-lt"/>
              <a:buAutoNum type="arabicPeriod"/>
            </a:pPr>
            <a:endParaRPr lang="en-US" dirty="0"/>
          </a:p>
          <a:p>
            <a:pPr marL="228600" indent="-228600">
              <a:buFont typeface="+mj-lt"/>
              <a:buAutoNum type="arabicPeriod"/>
            </a:pPr>
            <a:endParaRPr lang="en-US" dirty="0"/>
          </a:p>
        </p:txBody>
      </p:sp>
    </p:spTree>
    <p:extLst>
      <p:ext uri="{BB962C8B-B14F-4D97-AF65-F5344CB8AC3E}">
        <p14:creationId xmlns:p14="http://schemas.microsoft.com/office/powerpoint/2010/main" val="2548294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And finally – once we get all that additional flow from the interceptor to Pumping station 17 – then we need to need to have adequate capacity there– thus another focus of the CIP, which are the 2 ongoing projects related to Pumping station 17 - .</a:t>
            </a:r>
          </a:p>
          <a:p>
            <a:pPr marL="228600" indent="-228600">
              <a:buFont typeface="+mj-lt"/>
              <a:buAutoNum type="arabicPeriod"/>
            </a:pPr>
            <a:r>
              <a:rPr lang="en-US" dirty="0"/>
              <a:t>The first of these is Pumping Station 17 Firm Capacity Improvements, which was awarded earlier this year, on January 25</a:t>
            </a:r>
            <a:r>
              <a:rPr lang="en-US" baseline="30000" dirty="0"/>
              <a:t>th</a:t>
            </a:r>
            <a:r>
              <a:rPr lang="en-US" dirty="0"/>
              <a:t>.  The scope of the project is to upgrade capacity and rehabilitate some other systems at the existing station.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 We are currently under construction now  by August Winter and Sons. Schedule for construction driven by equipment lead times.  68 week delivery time for MCC (Motor control center).  47 </a:t>
            </a:r>
            <a:r>
              <a:rPr lang="en-US" dirty="0" err="1"/>
              <a:t>wk</a:t>
            </a:r>
            <a:r>
              <a:rPr lang="en-US" dirty="0"/>
              <a:t> VFDs (variable frequency drives)</a:t>
            </a:r>
          </a:p>
          <a:p>
            <a:pPr marL="228600" indent="-228600">
              <a:buFont typeface="+mj-lt"/>
              <a:buAutoNum type="arabicPeriod"/>
            </a:pPr>
            <a:r>
              <a:rPr lang="en-US" dirty="0"/>
              <a:t>  To date we’ve been mainly involved with submittal review.  We expect to break ground at the station itself later this summer, to install a large valve vault outside the station.</a:t>
            </a:r>
          </a:p>
          <a:p>
            <a:pPr marL="228600" indent="-228600">
              <a:buFont typeface="+mj-lt"/>
              <a:buAutoNum type="arabicPeriod"/>
            </a:pPr>
            <a:r>
              <a:rPr lang="en-US" dirty="0"/>
              <a:t>All of the construction is expected to be complete hopefully in early 2026.</a:t>
            </a:r>
          </a:p>
          <a:p>
            <a:pPr marL="0" indent="0">
              <a:buFont typeface="+mj-lt"/>
              <a:buNone/>
            </a:pPr>
            <a:r>
              <a:rPr lang="en-US" dirty="0"/>
              <a:t>4.   And  - last but not least – to get that flow away from PS 17, we’ve been working on a second “relief” force main to carry </a:t>
            </a:r>
            <a:r>
              <a:rPr lang="en-US" dirty="0" err="1"/>
              <a:t>additonal</a:t>
            </a:r>
            <a:r>
              <a:rPr lang="en-US" dirty="0"/>
              <a:t> flow away from pumping station 17.   The second phase of that project was awarded in August of 2023.  Construction of that by </a:t>
            </a:r>
            <a:r>
              <a:rPr lang="en-US" dirty="0" err="1"/>
              <a:t>Minger</a:t>
            </a:r>
            <a:r>
              <a:rPr lang="en-US" dirty="0"/>
              <a:t> Construction  was ongoing over this past winter + spring.  That project is now over halfway complete, along with City of Verona’s bike path and bridge that was built with the project..  Pipe installation has paused for the summer to avoid wetland impacts.   The last part, shown here, between the areas south of Veteran’s park in Verona and Old </a:t>
            </a:r>
            <a:r>
              <a:rPr lang="en-US" dirty="0" err="1"/>
              <a:t>hwy</a:t>
            </a:r>
            <a:r>
              <a:rPr lang="en-US" dirty="0"/>
              <a:t> PB – will be built starting up again in October, and expected to be complete by late May 2025.</a:t>
            </a:r>
          </a:p>
          <a:p>
            <a:pPr marL="228600" indent="-228600">
              <a:buFont typeface="+mj-lt"/>
              <a:buAutoNum type="arabicPeriod"/>
            </a:pPr>
            <a:endParaRPr lang="en-US" dirty="0"/>
          </a:p>
          <a:p>
            <a:pPr marL="0" indent="0">
              <a:buFont typeface="+mj-lt"/>
              <a:buNone/>
            </a:pPr>
            <a:endParaRPr lang="en-US" dirty="0"/>
          </a:p>
          <a:p>
            <a:pPr marL="228600" indent="-228600">
              <a:buFont typeface="+mj-lt"/>
              <a:buAutoNum type="arabicPeriod"/>
            </a:pPr>
            <a:endParaRPr lang="en-US" dirty="0"/>
          </a:p>
          <a:p>
            <a:pPr marL="228600" indent="-228600">
              <a:buFont typeface="+mj-lt"/>
              <a:buAutoNum type="arabicPeriod"/>
            </a:pPr>
            <a:endParaRPr lang="en-US" dirty="0"/>
          </a:p>
        </p:txBody>
      </p:sp>
    </p:spTree>
    <p:extLst>
      <p:ext uri="{BB962C8B-B14F-4D97-AF65-F5344CB8AC3E}">
        <p14:creationId xmlns:p14="http://schemas.microsoft.com/office/powerpoint/2010/main" val="55389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233292" lvl="0" indent="-233292">
              <a:buFont typeface="+mj-lt"/>
              <a:buAutoNum type="arabicPeriod"/>
            </a:pPr>
            <a:endParaRPr lang="en-US" dirty="0"/>
          </a:p>
          <a:p>
            <a:pPr marL="233292" lvl="0" indent="-233292">
              <a:buFont typeface="+mj-lt"/>
              <a:buAutoNum type="arabicPeriod"/>
            </a:pPr>
            <a:r>
              <a:rPr lang="en-US" dirty="0"/>
              <a:t>LPI – Phase 3</a:t>
            </a:r>
          </a:p>
          <a:p>
            <a:pPr marL="690492" lvl="1" indent="-233292">
              <a:buFont typeface="+mj-lt"/>
              <a:buAutoNum type="alphaLcPeriod"/>
            </a:pPr>
            <a:r>
              <a:rPr lang="en-US" dirty="0"/>
              <a:t>Delay mitigated if Pumping Station bar screens are successful.</a:t>
            </a:r>
          </a:p>
          <a:p>
            <a:pPr marL="233292" lvl="0" indent="-233292">
              <a:buFont typeface="+mj-lt"/>
              <a:buAutoNum type="arabicPeriod"/>
            </a:pPr>
            <a:r>
              <a:rPr lang="en-US" dirty="0"/>
              <a:t>Emergency Generators</a:t>
            </a:r>
          </a:p>
          <a:p>
            <a:pPr marL="690492" lvl="1" indent="-233292">
              <a:buFont typeface="+mj-lt"/>
              <a:buAutoNum type="alphaLcPeriod"/>
            </a:pPr>
            <a:r>
              <a:rPr lang="en-US" dirty="0"/>
              <a:t>District stations still meet state codes for providing service during loss in power.</a:t>
            </a:r>
          </a:p>
          <a:p>
            <a:pPr marL="233292" lvl="0" indent="-233292">
              <a:buFont typeface="+mj-lt"/>
              <a:buAutoNum type="arabicPeriod"/>
            </a:pPr>
            <a:r>
              <a:rPr lang="en-US" dirty="0"/>
              <a:t>Interceptor Rehab</a:t>
            </a:r>
          </a:p>
          <a:p>
            <a:pPr marL="690492" lvl="1" indent="-233292">
              <a:buFont typeface="+mj-lt"/>
              <a:buAutoNum type="alphaLcPeriod"/>
            </a:pPr>
            <a:r>
              <a:rPr lang="en-US" dirty="0"/>
              <a:t>Acceptable delays but don’t want to fall behind.</a:t>
            </a:r>
          </a:p>
          <a:p>
            <a:pPr marL="233292" lvl="0" indent="-233292">
              <a:buFont typeface="+mj-lt"/>
              <a:buAutoNum type="arabicPeriod"/>
            </a:pPr>
            <a:r>
              <a:rPr lang="en-US" dirty="0"/>
              <a:t>PS 16 Projects</a:t>
            </a:r>
          </a:p>
          <a:p>
            <a:pPr marL="690492" lvl="1" indent="-233292">
              <a:buFont typeface="+mj-lt"/>
              <a:buAutoNum type="alphaLcPeriod"/>
            </a:pPr>
            <a:r>
              <a:rPr lang="en-US" dirty="0"/>
              <a:t>Capacity is adequate at station.</a:t>
            </a:r>
          </a:p>
          <a:p>
            <a:pPr marL="690492" lvl="1" indent="-233292">
              <a:buFont typeface="+mj-lt"/>
              <a:buAutoNum type="alphaLcPeriod"/>
            </a:pPr>
            <a:r>
              <a:rPr lang="en-US" dirty="0"/>
              <a:t>Main risk is complete failure of aging electrical system, which is unlikely.</a:t>
            </a:r>
          </a:p>
          <a:p>
            <a:pPr marL="690492" lvl="1" indent="-233292">
              <a:buFont typeface="+mj-lt"/>
              <a:buAutoNum type="alphaLcPeriod"/>
            </a:pPr>
            <a:endParaRPr lang="en-US" dirty="0"/>
          </a:p>
        </p:txBody>
      </p:sp>
      <p:sp>
        <p:nvSpPr>
          <p:cNvPr id="4" name="Slide Number Placeholder 3"/>
          <p:cNvSpPr>
            <a:spLocks noGrp="1"/>
          </p:cNvSpPr>
          <p:nvPr>
            <p:ph type="sldNum" sz="quarter" idx="10"/>
          </p:nvPr>
        </p:nvSpPr>
        <p:spPr/>
        <p:txBody>
          <a:bodyPr/>
          <a:lstStyle/>
          <a:p>
            <a:fld id="{0BEB0F73-0F56-4660-B8FD-CFF58D949525}" type="slidenum">
              <a:rPr lang="en-US" smtClean="0"/>
              <a:t>16</a:t>
            </a:fld>
            <a:endParaRPr lang="en-US"/>
          </a:p>
        </p:txBody>
      </p:sp>
    </p:spTree>
    <p:extLst>
      <p:ext uri="{BB962C8B-B14F-4D97-AF65-F5344CB8AC3E}">
        <p14:creationId xmlns:p14="http://schemas.microsoft.com/office/powerpoint/2010/main" val="273904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Beginning in the 2024 CIP, we have identified the primary driver for each capital project.</a:t>
            </a:r>
          </a:p>
          <a:p>
            <a:pPr marL="228600" indent="-228600">
              <a:buFont typeface="+mj-lt"/>
              <a:buAutoNum type="arabicPeriod"/>
            </a:pPr>
            <a:r>
              <a:rPr lang="en-US" dirty="0"/>
              <a:t>Several large wastewater utilities that we have talked to do this to help communicate spending needs and priorities.</a:t>
            </a:r>
          </a:p>
          <a:p>
            <a:pPr marL="228600" indent="-228600">
              <a:buFont typeface="+mj-lt"/>
              <a:buAutoNum type="arabicPeriod"/>
            </a:pPr>
            <a:r>
              <a:rPr lang="en-US" dirty="0"/>
              <a:t>Not surprisingly, most of District’s spending is to address capacity and condition issues.</a:t>
            </a:r>
          </a:p>
          <a:p>
            <a:pPr marL="685800" lvl="1" indent="-228600">
              <a:buFont typeface="+mj-lt"/>
              <a:buAutoNum type="alphaLcPeriod"/>
            </a:pPr>
            <a:r>
              <a:rPr lang="en-US" dirty="0"/>
              <a:t>Two-thirds condition.</a:t>
            </a:r>
          </a:p>
          <a:p>
            <a:pPr marL="685800" lvl="1" indent="-228600">
              <a:buFont typeface="+mj-lt"/>
              <a:buAutoNum type="alphaLcPeriod"/>
            </a:pPr>
            <a:r>
              <a:rPr lang="en-US" dirty="0"/>
              <a:t>One-third capacity.</a:t>
            </a:r>
          </a:p>
          <a:p>
            <a:pPr marL="228600" lvl="0" indent="-228600">
              <a:buFont typeface="+mj-lt"/>
              <a:buAutoNum type="arabicPeriod"/>
            </a:pPr>
            <a:r>
              <a:rPr lang="en-US" dirty="0"/>
              <a:t>Allocation for resiliency projects has actually decreased in 2025 CIP</a:t>
            </a:r>
          </a:p>
          <a:p>
            <a:pPr marL="685800" lvl="1" indent="-228600">
              <a:buFont typeface="+mj-lt"/>
              <a:buAutoNum type="alphaLcPeriod"/>
            </a:pPr>
            <a:r>
              <a:rPr lang="en-US" dirty="0"/>
              <a:t>Emergency generators.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5BAA-FB2C-4B4D-8D47-9F365814B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42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5BAA-FB2C-4B4D-8D47-9F365814B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47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685800" lvl="1" indent="-228600" algn="l">
              <a:buFont typeface="+mj-lt"/>
              <a:buAutoNum type="arabicPeriod"/>
            </a:pPr>
            <a:r>
              <a:rPr lang="en-US" dirty="0"/>
              <a:t>CIP is broken down into four cost categories.</a:t>
            </a:r>
          </a:p>
          <a:p>
            <a:pPr marL="685800" lvl="1" indent="-228600" algn="l">
              <a:buFont typeface="+mj-lt"/>
              <a:buAutoNum type="arabicPeriod"/>
            </a:pPr>
            <a:r>
              <a:rPr lang="en-US" dirty="0"/>
              <a:t>Projected spending in treatment plant category is up significantly in 2025 Plan due to three large projects.</a:t>
            </a:r>
          </a:p>
          <a:p>
            <a:pPr marL="685800" lvl="1" indent="-228600" algn="l">
              <a:buFont typeface="+mj-lt"/>
              <a:buAutoNum type="arabicPeriod"/>
            </a:pPr>
            <a:r>
              <a:rPr lang="en-US" dirty="0"/>
              <a:t>Spending in Pumping Station category is done slightly as we complete major rehab projects.</a:t>
            </a:r>
          </a:p>
        </p:txBody>
      </p:sp>
      <p:sp>
        <p:nvSpPr>
          <p:cNvPr id="4" name="Slide Number Placeholder 3"/>
          <p:cNvSpPr>
            <a:spLocks noGrp="1"/>
          </p:cNvSpPr>
          <p:nvPr>
            <p:ph type="sldNum" sz="quarter" idx="10"/>
          </p:nvPr>
        </p:nvSpPr>
        <p:spPr/>
        <p:txBody>
          <a:bodyPr/>
          <a:lstStyle/>
          <a:p>
            <a:fld id="{0BEB0F73-0F56-4660-B8FD-CFF58D949525}" type="slidenum">
              <a:rPr lang="en-US" smtClean="0"/>
              <a:t>3</a:t>
            </a:fld>
            <a:endParaRPr lang="en-US"/>
          </a:p>
        </p:txBody>
      </p:sp>
    </p:spTree>
    <p:extLst>
      <p:ext uri="{BB962C8B-B14F-4D97-AF65-F5344CB8AC3E}">
        <p14:creationId xmlns:p14="http://schemas.microsoft.com/office/powerpoint/2010/main" val="3520529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This slide highlights the major project changes in the 2025 CIP.</a:t>
            </a:r>
          </a:p>
          <a:p>
            <a:pPr marL="228600" indent="-228600">
              <a:buFont typeface="+mj-lt"/>
              <a:buAutoNum type="arabicPeriod"/>
            </a:pPr>
            <a:r>
              <a:rPr lang="en-US" dirty="0"/>
              <a:t>Total spending represents the six-year planning horizon of the documents and does not include current year or prior year costs.</a:t>
            </a:r>
          </a:p>
          <a:p>
            <a:pPr marL="228600" indent="-228600">
              <a:buFont typeface="+mj-lt"/>
              <a:buAutoNum type="arabicPeriod"/>
            </a:pPr>
            <a:r>
              <a:rPr lang="en-US" dirty="0"/>
              <a:t>The first three projects are new to the 2025 CIP.</a:t>
            </a:r>
          </a:p>
          <a:p>
            <a:pPr marL="228600" indent="-228600">
              <a:buFont typeface="+mj-lt"/>
              <a:buAutoNum type="arabicPeriod"/>
            </a:pPr>
            <a:r>
              <a:rPr lang="en-US" dirty="0"/>
              <a:t>Spending in Emergency Power Generation has decreased due to delaying the project three years.</a:t>
            </a:r>
          </a:p>
          <a:p>
            <a:pPr marL="228600" indent="-228600">
              <a:buFont typeface="+mj-lt"/>
              <a:buAutoNum type="arabicPeriod"/>
            </a:pPr>
            <a:r>
              <a:rPr lang="en-US" dirty="0"/>
              <a:t>LPI</a:t>
            </a:r>
          </a:p>
          <a:p>
            <a:pPr marL="685800" lvl="1" indent="-228600">
              <a:buFont typeface="+mj-lt"/>
              <a:buAutoNum type="alphaLcPeriod"/>
            </a:pPr>
            <a:r>
              <a:rPr lang="en-US" dirty="0"/>
              <a:t>Part of increase due to increase in scope.</a:t>
            </a:r>
          </a:p>
          <a:p>
            <a:pPr marL="685800" lvl="1" indent="-228600">
              <a:buFont typeface="+mj-lt"/>
              <a:buAutoNum type="alphaLcPeriod"/>
            </a:pPr>
            <a:r>
              <a:rPr lang="en-US" dirty="0"/>
              <a:t>Total cost expected to decrease based on cost estimate received from consultant on Monday.</a:t>
            </a:r>
          </a:p>
          <a:p>
            <a:pPr marL="228600" lvl="0" indent="-228600">
              <a:buFont typeface="+mj-lt"/>
              <a:buAutoNum type="arabicPeriod"/>
            </a:pPr>
            <a:r>
              <a:rPr lang="en-US" dirty="0"/>
              <a:t> Heat &amp; Power</a:t>
            </a:r>
          </a:p>
          <a:p>
            <a:pPr marL="685800" lvl="1" indent="-228600">
              <a:buFont typeface="+mj-lt"/>
              <a:buAutoNum type="alphaLcPeriod"/>
            </a:pPr>
            <a:r>
              <a:rPr lang="en-US" dirty="0"/>
              <a:t>Costs in 2025 CIP reflect only facility planning costs.</a:t>
            </a:r>
          </a:p>
          <a:p>
            <a:pPr marL="685800" lvl="1" indent="-228600">
              <a:buFont typeface="+mj-lt"/>
              <a:buAutoNum type="alphaLcPeriod"/>
            </a:pPr>
            <a:r>
              <a:rPr lang="en-US" dirty="0"/>
              <a:t>Infrastructure costs were removed to allow focus on Biosolids project.</a:t>
            </a:r>
          </a:p>
          <a:p>
            <a:pPr marL="228600" lvl="0" indent="-228600">
              <a:buFont typeface="+mj-lt"/>
              <a:buAutoNum type="arabicPeriod"/>
            </a:pPr>
            <a:r>
              <a:rPr lang="en-US" dirty="0"/>
              <a:t>Biosolids Processing</a:t>
            </a:r>
          </a:p>
          <a:p>
            <a:pPr marL="685800" lvl="1" indent="-228600">
              <a:buFont typeface="+mj-lt"/>
              <a:buAutoNum type="alphaLcPeriod"/>
            </a:pPr>
            <a:r>
              <a:rPr lang="en-US" dirty="0"/>
              <a:t>2024 Plan included costs to increase loadout capacity for current product, Class B liquid.</a:t>
            </a:r>
          </a:p>
          <a:p>
            <a:pPr marL="685800" lvl="1" indent="-228600">
              <a:buFont typeface="+mj-lt"/>
              <a:buAutoNum type="alphaLcPeriod"/>
            </a:pPr>
            <a:r>
              <a:rPr lang="en-US" dirty="0"/>
              <a:t>2025 Plan takes a step to consider:</a:t>
            </a:r>
          </a:p>
          <a:p>
            <a:pPr marL="1200150" lvl="2" indent="-285750">
              <a:buFont typeface="+mj-lt"/>
              <a:buAutoNum type="romanLcPeriod"/>
            </a:pPr>
            <a:r>
              <a:rPr lang="en-US" dirty="0"/>
              <a:t>Class A options that address capacity through volume reduction</a:t>
            </a:r>
          </a:p>
          <a:p>
            <a:pPr marL="1200150" lvl="2" indent="-285750">
              <a:buFont typeface="+mj-lt"/>
              <a:buAutoNum type="romanLcPeriod"/>
            </a:pPr>
            <a:r>
              <a:rPr lang="en-US" dirty="0"/>
              <a:t>PFAS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5BAA-FB2C-4B4D-8D47-9F365814B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96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These three projects have been in the District’s CIP since 2014 in one form or another.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District staff conducted a number of workshops over the last several months that prioritized these three projects.</a:t>
            </a:r>
          </a:p>
          <a:p>
            <a:pPr marL="228600" indent="-228600">
              <a:buFont typeface="+mj-lt"/>
              <a:buAutoNum type="arabicPeriod"/>
            </a:pPr>
            <a:r>
              <a:rPr lang="en-US" dirty="0"/>
              <a:t>Aeration System Projects has been incorporated into LPI and is well underway.</a:t>
            </a:r>
          </a:p>
          <a:p>
            <a:pPr marL="228600" indent="-228600">
              <a:buFont typeface="+mj-lt"/>
              <a:buAutoNum type="arabicPeriod"/>
            </a:pPr>
            <a:r>
              <a:rPr lang="en-US" dirty="0"/>
              <a:t>Heat &amp; Power and Biosolids are both at facility planning level.</a:t>
            </a:r>
          </a:p>
          <a:p>
            <a:pPr marL="228600" indent="-228600">
              <a:buFont typeface="+mj-lt"/>
              <a:buAutoNum type="arabicPeriod"/>
            </a:pPr>
            <a:r>
              <a:rPr lang="en-US" dirty="0"/>
              <a:t>We feel it is important to keep moving the H&amp;P and Biosolids projects forward as they inform each other and are needed to address challenging problems in the years ahead.</a:t>
            </a:r>
          </a:p>
          <a:p>
            <a:pPr marL="228600" indent="-228600">
              <a:buFont typeface="+mj-lt"/>
              <a:buAutoNum type="arabicPeriod"/>
            </a:pPr>
            <a:r>
              <a:rPr lang="en-US" dirty="0"/>
              <a:t>The implementation plan for infrastructure for both projects is likely to change as facility planning progresses.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5BAA-FB2C-4B4D-8D47-9F365814B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34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233292" lvl="0" indent="-233292">
              <a:buFont typeface="+mj-lt"/>
              <a:buAutoNum type="arabicPeriod"/>
            </a:pPr>
            <a:endParaRPr lang="en-US" dirty="0"/>
          </a:p>
          <a:p>
            <a:pPr marL="233292" lvl="0" indent="-233292">
              <a:buFont typeface="+mj-lt"/>
              <a:buAutoNum type="arabicPeriod"/>
            </a:pPr>
            <a:r>
              <a:rPr lang="en-US" dirty="0"/>
              <a:t>This slide shows annual expenditures looking back 10 years and forward for the next six years.</a:t>
            </a:r>
          </a:p>
          <a:p>
            <a:pPr marL="233292" lvl="0" indent="-233292">
              <a:buFont typeface="+mj-lt"/>
              <a:buAutoNum type="arabicPeriod"/>
            </a:pPr>
            <a:r>
              <a:rPr lang="en-US" dirty="0"/>
              <a:t>Blue bars represent actual spending.</a:t>
            </a:r>
          </a:p>
          <a:p>
            <a:pPr marL="233292" lvl="0" indent="-233292">
              <a:buFont typeface="+mj-lt"/>
              <a:buAutoNum type="arabicPeriod"/>
            </a:pPr>
            <a:r>
              <a:rPr lang="en-US" dirty="0"/>
              <a:t>We have tried to balance annual spending to approximately $45 million/year.</a:t>
            </a:r>
          </a:p>
          <a:p>
            <a:pPr marL="233292" lvl="0" indent="-233292">
              <a:buFont typeface="+mj-lt"/>
              <a:buAutoNum type="arabicPeriod"/>
            </a:pPr>
            <a:r>
              <a:rPr lang="en-US" dirty="0"/>
              <a:t>2027 is the highest year due to Liquid Processing – Phase 2.</a:t>
            </a:r>
          </a:p>
          <a:p>
            <a:pPr marL="233292" lvl="0" indent="-233292">
              <a:buFont typeface="+mj-lt"/>
              <a:buAutoNum type="arabicPeriod"/>
            </a:pPr>
            <a:r>
              <a:rPr lang="en-US" dirty="0"/>
              <a:t>While still below budget, actual spending in 2024 has increased due to a number of projects which have entered the construction phase in the past year.</a:t>
            </a:r>
          </a:p>
        </p:txBody>
      </p:sp>
      <p:sp>
        <p:nvSpPr>
          <p:cNvPr id="4" name="Slide Number Placeholder 3"/>
          <p:cNvSpPr>
            <a:spLocks noGrp="1"/>
          </p:cNvSpPr>
          <p:nvPr>
            <p:ph type="sldNum" sz="quarter" idx="10"/>
          </p:nvPr>
        </p:nvSpPr>
        <p:spPr/>
        <p:txBody>
          <a:bodyPr/>
          <a:lstStyle/>
          <a:p>
            <a:fld id="{0BEB0F73-0F56-4660-B8FD-CFF58D949525}" type="slidenum">
              <a:rPr lang="en-US" smtClean="0"/>
              <a:t>6</a:t>
            </a:fld>
            <a:endParaRPr lang="en-US"/>
          </a:p>
        </p:txBody>
      </p:sp>
    </p:spTree>
    <p:extLst>
      <p:ext uri="{BB962C8B-B14F-4D97-AF65-F5344CB8AC3E}">
        <p14:creationId xmlns:p14="http://schemas.microsoft.com/office/powerpoint/2010/main" val="235131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Six large projects have been awarded since Aug. of last year and four within the last two months.</a:t>
            </a:r>
          </a:p>
          <a:p>
            <a:pPr marL="228600" indent="-228600">
              <a:buFont typeface="+mj-lt"/>
              <a:buAutoNum type="arabicPeriod"/>
            </a:pPr>
            <a:r>
              <a:rPr lang="en-US" dirty="0"/>
              <a:t>The costs of the projects in the 2024 CIP were estimated at $56.2 million.</a:t>
            </a:r>
          </a:p>
          <a:p>
            <a:pPr marL="228600" indent="-228600">
              <a:buFont typeface="+mj-lt"/>
              <a:buAutoNum type="arabicPeriod"/>
            </a:pPr>
            <a:r>
              <a:rPr lang="en-US" dirty="0"/>
              <a:t>Incorporating contractor bids, estimates in the 2025 CIP now total $54.5 million.</a:t>
            </a:r>
          </a:p>
          <a:p>
            <a:pPr marL="228600" indent="-228600">
              <a:buFont typeface="+mj-lt"/>
              <a:buAutoNum type="arabicPeriod"/>
            </a:pPr>
            <a:r>
              <a:rPr lang="en-US" dirty="0"/>
              <a:t>Note that West Interceptor and Flow Splitter projects were bid with Build America, Buy America provisions – bids came in higher than estimates.</a:t>
            </a:r>
          </a:p>
          <a:p>
            <a:pPr marL="228600" indent="-228600">
              <a:buFont typeface="+mj-lt"/>
              <a:buAutoNum type="arabicPeriod"/>
            </a:pPr>
            <a:r>
              <a:rPr lang="en-US" dirty="0"/>
              <a:t>This suggests that the financing plan developed in the 2024 CIP is sufficient.  More on the 2025 financing plan at the next meeting.</a:t>
            </a:r>
          </a:p>
          <a:p>
            <a:pPr marL="228600" indent="-228600">
              <a:buFont typeface="+mj-lt"/>
              <a:buAutoNum type="arabicPeriod"/>
            </a:pPr>
            <a:r>
              <a:rPr lang="en-US" dirty="0"/>
              <a:t>Also shown on this slide is an update on CWF status, with loan applications broken down into three groups.</a:t>
            </a:r>
          </a:p>
          <a:p>
            <a:pPr marL="228600" indent="-228600">
              <a:buFont typeface="+mj-lt"/>
              <a:buAutoNum type="arabicPeriod"/>
            </a:pPr>
            <a:r>
              <a:rPr lang="en-US" dirty="0"/>
              <a:t>PS 17 projects</a:t>
            </a:r>
          </a:p>
          <a:p>
            <a:pPr marL="685800" lvl="1" indent="-228600">
              <a:buFont typeface="+mj-lt"/>
              <a:buAutoNum type="alphaLcPeriod"/>
            </a:pPr>
            <a:r>
              <a:rPr lang="en-US" dirty="0"/>
              <a:t>Submitted to DNR in Feb.</a:t>
            </a:r>
          </a:p>
          <a:p>
            <a:pPr marL="685800" lvl="1" indent="-228600">
              <a:buFont typeface="+mj-lt"/>
              <a:buAutoNum type="alphaLcPeriod"/>
            </a:pPr>
            <a:r>
              <a:rPr lang="en-US" dirty="0"/>
              <a:t>Funding is available and application is still being processed.</a:t>
            </a:r>
          </a:p>
          <a:p>
            <a:pPr marL="228600" lvl="0" indent="-228600">
              <a:buFont typeface="+mj-lt"/>
              <a:buAutoNum type="arabicPeriod"/>
            </a:pPr>
            <a:r>
              <a:rPr lang="en-US" dirty="0"/>
              <a:t>NEIWD and NSWWTP Electrical</a:t>
            </a:r>
          </a:p>
          <a:p>
            <a:pPr marL="685800" lvl="1" indent="-228600">
              <a:buFont typeface="+mj-lt"/>
              <a:buAutoNum type="alphaLcPeriod"/>
            </a:pPr>
            <a:r>
              <a:rPr lang="en-US" dirty="0"/>
              <a:t>These projects were granted waiver from Build America, Buy America requirements last year but funding was uncertain because of loan capacity problems in 2024 SFY and the waiver deadline of June 30.</a:t>
            </a:r>
          </a:p>
          <a:p>
            <a:pPr marL="685800" lvl="1" indent="-228600">
              <a:buFont typeface="+mj-lt"/>
              <a:buAutoNum type="alphaLcPeriod"/>
            </a:pPr>
            <a:r>
              <a:rPr lang="en-US" dirty="0"/>
              <a:t>We submitted loan application in June and it appears funding is available.</a:t>
            </a:r>
          </a:p>
          <a:p>
            <a:pPr marL="228600" lvl="0" indent="-228600">
              <a:buFont typeface="+mj-lt"/>
              <a:buAutoNum type="arabicPeriod"/>
            </a:pPr>
            <a:r>
              <a:rPr lang="en-US" dirty="0"/>
              <a:t>WI-Shorewood and Flow Splitter</a:t>
            </a:r>
          </a:p>
          <a:p>
            <a:pPr marL="685800" lvl="1" indent="-228600">
              <a:buFont typeface="+mj-lt"/>
              <a:buAutoNum type="alphaLcPeriod"/>
            </a:pPr>
            <a:r>
              <a:rPr lang="en-US" dirty="0"/>
              <a:t>Intend to submit in August.</a:t>
            </a:r>
          </a:p>
          <a:p>
            <a:pPr marL="685800" lvl="1" indent="-228600">
              <a:buFont typeface="+mj-lt"/>
              <a:buAutoNum type="alphaLcPeriod"/>
            </a:pPr>
            <a:r>
              <a:rPr lang="en-US" dirty="0"/>
              <a:t>Decision expected in Dec 2024.</a:t>
            </a:r>
          </a:p>
          <a:p>
            <a:pPr marL="685800" lvl="1" indent="-228600">
              <a:buFont typeface="+mj-lt"/>
              <a:buAutoNum type="alphaL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5BAA-FB2C-4B4D-8D47-9F365814B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332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This slide breaks down projected expenditures in 2025 based on project status.</a:t>
            </a:r>
          </a:p>
          <a:p>
            <a:pPr marL="228600" indent="-228600">
              <a:buFont typeface="+mj-lt"/>
              <a:buAutoNum type="arabicPeriod"/>
            </a:pPr>
            <a:r>
              <a:rPr lang="en-US" dirty="0"/>
              <a:t>Active construction projects include six on “Recent Project Awards” + Metrogro Applicators, 2021 HVAC, and PS 4 Rehab.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Most of design money ($5m) is for LPI – Ph 2 ($2.5m) and Biosolids &amp; H&amp;P facilities plans.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Takeaway:  most of the projects with 2025 expenditures are already underway.</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5BAA-FB2C-4B4D-8D47-9F365814B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30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Beginning in the 2024 CIP, we have identified the primary driver for each capital project.</a:t>
            </a:r>
          </a:p>
          <a:p>
            <a:pPr marL="228600" indent="-228600">
              <a:buFont typeface="+mj-lt"/>
              <a:buAutoNum type="arabicPeriod"/>
            </a:pPr>
            <a:r>
              <a:rPr lang="en-US" dirty="0"/>
              <a:t>Several large wastewater utilities that we have talked to do this to help communicate spending needs and priorities.</a:t>
            </a:r>
          </a:p>
          <a:p>
            <a:pPr marL="228600" indent="-228600">
              <a:buFont typeface="+mj-lt"/>
              <a:buAutoNum type="arabicPeriod"/>
            </a:pPr>
            <a:r>
              <a:rPr lang="en-US" dirty="0"/>
              <a:t>Not surprisingly, most of District’s spending is to address capacity and condition issues.</a:t>
            </a:r>
          </a:p>
          <a:p>
            <a:pPr marL="685800" lvl="1" indent="-228600">
              <a:buFont typeface="+mj-lt"/>
              <a:buAutoNum type="alphaLcPeriod"/>
            </a:pPr>
            <a:r>
              <a:rPr lang="en-US" dirty="0"/>
              <a:t>Two-thirds condition.</a:t>
            </a:r>
          </a:p>
          <a:p>
            <a:pPr marL="685800" lvl="1" indent="-228600">
              <a:buFont typeface="+mj-lt"/>
              <a:buAutoNum type="alphaLcPeriod"/>
            </a:pPr>
            <a:r>
              <a:rPr lang="en-US" dirty="0"/>
              <a:t>One-third capacity.</a:t>
            </a:r>
          </a:p>
          <a:p>
            <a:pPr marL="228600" lvl="0" indent="-228600">
              <a:buFont typeface="+mj-lt"/>
              <a:buAutoNum type="arabicPeriod"/>
            </a:pPr>
            <a:r>
              <a:rPr lang="en-US" dirty="0"/>
              <a:t>Allocation for resiliency projects has actually decreased in 2025 CIP</a:t>
            </a:r>
          </a:p>
          <a:p>
            <a:pPr marL="685800" lvl="1" indent="-228600">
              <a:buFont typeface="+mj-lt"/>
              <a:buAutoNum type="alphaLcPeriod"/>
            </a:pPr>
            <a:r>
              <a:rPr lang="en-US" dirty="0"/>
              <a:t>Emergency generators.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A5BAA-FB2C-4B4D-8D47-9F365814B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13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C16EF0-7EFE-4446-9F76-7886F22AC2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234609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253017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790972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16EF0-7EFE-4446-9F76-7886F22AC227}" type="datetimeFigureOut">
              <a:rPr lang="en-US" smtClean="0"/>
              <a:t>7/24/2024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578080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01CB13-79D5-48DE-B75A-FCEB0B374751}" type="datetime1">
              <a:rPr lang="en-US" smtClean="0"/>
              <a:t>7/24/2024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72443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895443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C16EF0-7EFE-4446-9F76-7886F22AC2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279924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16EF0-7EFE-4446-9F76-7886F22AC22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13306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C16EF0-7EFE-4446-9F76-7886F22AC227}" type="datetimeFigureOut">
              <a:rPr lang="en-US" smtClean="0"/>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84726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C16EF0-7EFE-4446-9F76-7886F22AC227}" type="datetimeFigureOut">
              <a:rPr lang="en-US" smtClean="0"/>
              <a:t>7/24/2024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11551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16EF0-7EFE-4446-9F76-7886F22AC227}" type="datetimeFigureOut">
              <a:rPr lang="en-US" smtClean="0"/>
              <a:t>7/24/2024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724437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8C16EF0-7EFE-4446-9F76-7886F22AC22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28310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8C16EF0-7EFE-4446-9F76-7886F22AC22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06980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C16EF0-7EFE-4446-9F76-7886F22AC227}" type="datetimeFigureOut">
              <a:rPr lang="en-US" smtClean="0"/>
              <a:t>7/24/2024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0705FB-A753-4172-9785-0B4B231F30F4}" type="slidenum">
              <a:rPr lang="en-US" smtClean="0"/>
              <a:t>‹#›</a:t>
            </a:fld>
            <a:endParaRPr lang="en-US"/>
          </a:p>
        </p:txBody>
      </p:sp>
    </p:spTree>
    <p:extLst>
      <p:ext uri="{BB962C8B-B14F-4D97-AF65-F5344CB8AC3E}">
        <p14:creationId xmlns:p14="http://schemas.microsoft.com/office/powerpoint/2010/main" val="39480812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16EF0-7EFE-4446-9F76-7886F22AC227}" type="datetimeFigureOut">
              <a:rPr lang="en-US" smtClean="0"/>
              <a:t>7/24/2024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705FB-A753-4172-9785-0B4B231F30F4}" type="slidenum">
              <a:rPr lang="en-US" smtClean="0"/>
              <a:t>‹#›</a:t>
            </a:fld>
            <a:endParaRPr lang="en-US"/>
          </a:p>
        </p:txBody>
      </p:sp>
    </p:spTree>
    <p:extLst>
      <p:ext uri="{BB962C8B-B14F-4D97-AF65-F5344CB8AC3E}">
        <p14:creationId xmlns:p14="http://schemas.microsoft.com/office/powerpoint/2010/main" val="2280259188"/>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EA0D71B-0E6D-4EA4-AC81-F24C05840261}" type="datetime1">
              <a:rPr lang="en-US" smtClean="0"/>
              <a:t>7/24/2024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0705FB-A753-4172-9785-0B4B231F30F4}" type="slidenum">
              <a:rPr lang="en-US" smtClean="0"/>
              <a:t>‹#›</a:t>
            </a:fld>
            <a:endParaRPr lang="en-US"/>
          </a:p>
        </p:txBody>
      </p:sp>
    </p:spTree>
    <p:extLst>
      <p:ext uri="{BB962C8B-B14F-4D97-AF65-F5344CB8AC3E}">
        <p14:creationId xmlns:p14="http://schemas.microsoft.com/office/powerpoint/2010/main" val="3948081226"/>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chart" Target="../charts/chart9.xml"/><Relationship Id="rId4" Type="http://schemas.openxmlformats.org/officeDocument/2006/relationships/chart" Target="../charts/char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1989"/>
            <a:ext cx="12249397" cy="7212738"/>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005BBB"/>
              </a:solidFill>
              <a:latin typeface="Calibri"/>
            </a:endParaRPr>
          </a:p>
        </p:txBody>
      </p:sp>
      <p:sp>
        <p:nvSpPr>
          <p:cNvPr id="26" name="Title 1">
            <a:extLst>
              <a:ext uri="{FF2B5EF4-FFF2-40B4-BE49-F238E27FC236}">
                <a16:creationId xmlns:a16="http://schemas.microsoft.com/office/drawing/2014/main" id="{41F579EE-00DC-499F-B2EC-150AAB8C4424}"/>
              </a:ext>
            </a:extLst>
          </p:cNvPr>
          <p:cNvSpPr txBox="1">
            <a:spLocks/>
          </p:cNvSpPr>
          <p:nvPr/>
        </p:nvSpPr>
        <p:spPr>
          <a:xfrm>
            <a:off x="2170481" y="805159"/>
            <a:ext cx="7213217" cy="2147093"/>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b="1" dirty="0">
                <a:solidFill>
                  <a:prstClr val="white"/>
                </a:solidFill>
              </a:rPr>
              <a:t>Overview </a:t>
            </a:r>
            <a:br>
              <a:rPr lang="en-US" b="1" dirty="0">
                <a:solidFill>
                  <a:prstClr val="white"/>
                </a:solidFill>
              </a:rPr>
            </a:br>
            <a:r>
              <a:rPr lang="en-US" b="1" dirty="0">
                <a:solidFill>
                  <a:prstClr val="white"/>
                </a:solidFill>
              </a:rPr>
              <a:t>of the </a:t>
            </a:r>
            <a:br>
              <a:rPr lang="en-US" b="1" dirty="0">
                <a:solidFill>
                  <a:prstClr val="white"/>
                </a:solidFill>
              </a:rPr>
            </a:br>
            <a:r>
              <a:rPr lang="en-US" b="1" dirty="0">
                <a:solidFill>
                  <a:prstClr val="white"/>
                </a:solidFill>
              </a:rPr>
              <a:t>2025 Draft </a:t>
            </a:r>
            <a:br>
              <a:rPr lang="en-US" b="1" dirty="0">
                <a:solidFill>
                  <a:prstClr val="white"/>
                </a:solidFill>
              </a:rPr>
            </a:br>
            <a:r>
              <a:rPr lang="en-US" b="1" dirty="0">
                <a:solidFill>
                  <a:prstClr val="white"/>
                </a:solidFill>
              </a:rPr>
              <a:t>Capital </a:t>
            </a:r>
            <a:r>
              <a:rPr lang="en-US" b="1" dirty="0">
                <a:solidFill>
                  <a:prstClr val="white"/>
                </a:solidFill>
                <a:cs typeface="Calibri" panose="020F0502020204030204" pitchFamily="34" charset="0"/>
              </a:rPr>
              <a:t>Improvements</a:t>
            </a:r>
            <a:r>
              <a:rPr lang="en-US" b="1" dirty="0">
                <a:solidFill>
                  <a:prstClr val="white"/>
                </a:solidFill>
              </a:rPr>
              <a:t> Plan</a:t>
            </a:r>
          </a:p>
        </p:txBody>
      </p:sp>
      <p:sp>
        <p:nvSpPr>
          <p:cNvPr id="6" name="TextBox 5">
            <a:extLst>
              <a:ext uri="{FF2B5EF4-FFF2-40B4-BE49-F238E27FC236}">
                <a16:creationId xmlns:a16="http://schemas.microsoft.com/office/drawing/2014/main" id="{F946F413-A07A-4093-83DF-398490BD86D5}"/>
              </a:ext>
            </a:extLst>
          </p:cNvPr>
          <p:cNvSpPr txBox="1"/>
          <p:nvPr/>
        </p:nvSpPr>
        <p:spPr>
          <a:xfrm>
            <a:off x="4588303" y="4689113"/>
            <a:ext cx="2377574" cy="584775"/>
          </a:xfrm>
          <a:prstGeom prst="rect">
            <a:avLst/>
          </a:prstGeom>
          <a:noFill/>
        </p:spPr>
        <p:txBody>
          <a:bodyPr wrap="none" rtlCol="0">
            <a:spAutoFit/>
          </a:bodyPr>
          <a:lstStyle/>
          <a:p>
            <a:pPr algn="ctr" defTabSz="685800"/>
            <a:r>
              <a:rPr lang="en-US" sz="3200" b="1" dirty="0">
                <a:solidFill>
                  <a:prstClr val="white"/>
                </a:solidFill>
                <a:latin typeface="Calibri"/>
              </a:rPr>
              <a:t>July 25, 2024</a:t>
            </a:r>
          </a:p>
        </p:txBody>
      </p:sp>
      <p:pic>
        <p:nvPicPr>
          <p:cNvPr id="8" name="Picture 7">
            <a:extLst>
              <a:ext uri="{FF2B5EF4-FFF2-40B4-BE49-F238E27FC236}">
                <a16:creationId xmlns:a16="http://schemas.microsoft.com/office/drawing/2014/main" id="{E2BC9118-2137-4DCA-B834-D88FDC53E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8505" y="5912354"/>
            <a:ext cx="3210308" cy="553500"/>
          </a:xfrm>
          <a:prstGeom prst="rect">
            <a:avLst/>
          </a:prstGeom>
        </p:spPr>
      </p:pic>
    </p:spTree>
    <p:extLst>
      <p:ext uri="{BB962C8B-B14F-4D97-AF65-F5344CB8AC3E}">
        <p14:creationId xmlns:p14="http://schemas.microsoft.com/office/powerpoint/2010/main" val="3193640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BC9118-2137-4DCA-B834-D88FDC53E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2646" y="5992377"/>
            <a:ext cx="3210308" cy="546538"/>
          </a:xfrm>
          <a:prstGeom prst="rect">
            <a:avLst/>
          </a:prstGeom>
        </p:spPr>
      </p:pic>
      <p:sp>
        <p:nvSpPr>
          <p:cNvPr id="9" name="Rectangle 8">
            <a:extLst>
              <a:ext uri="{FF2B5EF4-FFF2-40B4-BE49-F238E27FC236}">
                <a16:creationId xmlns:a16="http://schemas.microsoft.com/office/drawing/2014/main" id="{D02DF96A-7ED9-41B3-BB2A-0B448A4694D7}"/>
              </a:ext>
            </a:extLst>
          </p:cNvPr>
          <p:cNvSpPr/>
          <p:nvPr/>
        </p:nvSpPr>
        <p:spPr>
          <a:xfrm>
            <a:off x="0" y="-2"/>
            <a:ext cx="12192000" cy="1524002"/>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9BCD0E-3F22-4402-9687-78A4CC4C44EB}"/>
              </a:ext>
            </a:extLst>
          </p:cNvPr>
          <p:cNvSpPr/>
          <p:nvPr/>
        </p:nvSpPr>
        <p:spPr>
          <a:xfrm>
            <a:off x="0" y="-2"/>
            <a:ext cx="190500" cy="1524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1" name="Title 1">
            <a:extLst>
              <a:ext uri="{FF2B5EF4-FFF2-40B4-BE49-F238E27FC236}">
                <a16:creationId xmlns:a16="http://schemas.microsoft.com/office/drawing/2014/main" id="{E937025D-4B93-498D-A445-B85794388A35}"/>
              </a:ext>
            </a:extLst>
          </p:cNvPr>
          <p:cNvSpPr txBox="1">
            <a:spLocks/>
          </p:cNvSpPr>
          <p:nvPr/>
        </p:nvSpPr>
        <p:spPr>
          <a:xfrm>
            <a:off x="390813" y="294298"/>
            <a:ext cx="8743950" cy="777120"/>
          </a:xfrm>
          <a:prstGeom prst="rect">
            <a:avLst/>
          </a:prstGeom>
        </p:spPr>
        <p:txBody>
          <a:bodyPr>
            <a:norm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dirty="0">
                <a:solidFill>
                  <a:srgbClr val="005BBB"/>
                </a:solidFill>
              </a:rPr>
              <a:t>Annual Inflation</a:t>
            </a:r>
          </a:p>
        </p:txBody>
      </p:sp>
      <p:sp>
        <p:nvSpPr>
          <p:cNvPr id="2" name="Slide Number Placeholder 1">
            <a:extLst>
              <a:ext uri="{FF2B5EF4-FFF2-40B4-BE49-F238E27FC236}">
                <a16:creationId xmlns:a16="http://schemas.microsoft.com/office/drawing/2014/main" id="{F1D00DC1-0B0C-4BB5-9644-A6C801636E0F}"/>
              </a:ext>
            </a:extLst>
          </p:cNvPr>
          <p:cNvSpPr>
            <a:spLocks noGrp="1"/>
          </p:cNvSpPr>
          <p:nvPr>
            <p:ph type="sldNum" sz="quarter" idx="12"/>
          </p:nvPr>
        </p:nvSpPr>
        <p:spPr/>
        <p:txBody>
          <a:bodyPr/>
          <a:lstStyle/>
          <a:p>
            <a:fld id="{6F0705FB-A753-4172-9785-0B4B231F30F4}" type="slidenum">
              <a:rPr lang="en-US" smtClean="0"/>
              <a:t>10</a:t>
            </a:fld>
            <a:endParaRPr lang="en-US"/>
          </a:p>
        </p:txBody>
      </p:sp>
      <p:sp>
        <p:nvSpPr>
          <p:cNvPr id="20" name="TextBox 19">
            <a:extLst>
              <a:ext uri="{FF2B5EF4-FFF2-40B4-BE49-F238E27FC236}">
                <a16:creationId xmlns:a16="http://schemas.microsoft.com/office/drawing/2014/main" id="{5A02EC52-7DCE-4B11-BF71-DCDCB61E836D}"/>
              </a:ext>
            </a:extLst>
          </p:cNvPr>
          <p:cNvSpPr txBox="1"/>
          <p:nvPr/>
        </p:nvSpPr>
        <p:spPr>
          <a:xfrm>
            <a:off x="6780653" y="5201959"/>
            <a:ext cx="688230" cy="307777"/>
          </a:xfrm>
          <a:prstGeom prst="rect">
            <a:avLst/>
          </a:prstGeom>
          <a:solidFill>
            <a:schemeClr val="bg1"/>
          </a:solidFill>
        </p:spPr>
        <p:txBody>
          <a:bodyPr wrap="square" rtlCol="0">
            <a:spAutoFit/>
          </a:bodyPr>
          <a:lstStyle/>
          <a:p>
            <a:r>
              <a:rPr lang="en-US" sz="1400" dirty="0"/>
              <a:t> </a:t>
            </a:r>
          </a:p>
        </p:txBody>
      </p:sp>
      <p:graphicFrame>
        <p:nvGraphicFramePr>
          <p:cNvPr id="7" name="Table 11">
            <a:extLst>
              <a:ext uri="{FF2B5EF4-FFF2-40B4-BE49-F238E27FC236}">
                <a16:creationId xmlns:a16="http://schemas.microsoft.com/office/drawing/2014/main" id="{B13C59DC-CD6F-3DC1-6FD8-78B331A9FE41}"/>
              </a:ext>
            </a:extLst>
          </p:cNvPr>
          <p:cNvGraphicFramePr>
            <a:graphicFrameLocks noGrp="1"/>
          </p:cNvGraphicFramePr>
          <p:nvPr>
            <p:extLst>
              <p:ext uri="{D42A27DB-BD31-4B8C-83A1-F6EECF244321}">
                <p14:modId xmlns:p14="http://schemas.microsoft.com/office/powerpoint/2010/main" val="4111099325"/>
              </p:ext>
            </p:extLst>
          </p:nvPr>
        </p:nvGraphicFramePr>
        <p:xfrm>
          <a:off x="8203874" y="2174976"/>
          <a:ext cx="3490632" cy="3166424"/>
        </p:xfrm>
        <a:graphic>
          <a:graphicData uri="http://schemas.openxmlformats.org/drawingml/2006/table">
            <a:tbl>
              <a:tblPr firstRow="1" bandRow="1">
                <a:tableStyleId>{5C22544A-7EE6-4342-B048-85BDC9FD1C3A}</a:tableStyleId>
              </a:tblPr>
              <a:tblGrid>
                <a:gridCol w="1163544">
                  <a:extLst>
                    <a:ext uri="{9D8B030D-6E8A-4147-A177-3AD203B41FA5}">
                      <a16:colId xmlns:a16="http://schemas.microsoft.com/office/drawing/2014/main" val="1008495913"/>
                    </a:ext>
                  </a:extLst>
                </a:gridCol>
                <a:gridCol w="1163544">
                  <a:extLst>
                    <a:ext uri="{9D8B030D-6E8A-4147-A177-3AD203B41FA5}">
                      <a16:colId xmlns:a16="http://schemas.microsoft.com/office/drawing/2014/main" val="3253660430"/>
                    </a:ext>
                  </a:extLst>
                </a:gridCol>
                <a:gridCol w="1163544">
                  <a:extLst>
                    <a:ext uri="{9D8B030D-6E8A-4147-A177-3AD203B41FA5}">
                      <a16:colId xmlns:a16="http://schemas.microsoft.com/office/drawing/2014/main" val="2295652807"/>
                    </a:ext>
                  </a:extLst>
                </a:gridCol>
              </a:tblGrid>
              <a:tr h="563006">
                <a:tc>
                  <a:txBody>
                    <a:bodyPr/>
                    <a:lstStyle/>
                    <a:p>
                      <a:pPr algn="ctr"/>
                      <a:r>
                        <a:rPr lang="en-US" sz="1800" dirty="0">
                          <a:solidFill>
                            <a:srgbClr val="002060"/>
                          </a:solidFill>
                        </a:rPr>
                        <a:t>Year</a:t>
                      </a:r>
                    </a:p>
                  </a:txBody>
                  <a:tcPr anchor="b"/>
                </a:tc>
                <a:tc>
                  <a:txBody>
                    <a:bodyPr/>
                    <a:lstStyle/>
                    <a:p>
                      <a:pPr algn="ctr"/>
                      <a:r>
                        <a:rPr lang="en-US" sz="1800" dirty="0">
                          <a:solidFill>
                            <a:srgbClr val="002060"/>
                          </a:solidFill>
                        </a:rPr>
                        <a:t>Rate used in 2024 CIP</a:t>
                      </a:r>
                    </a:p>
                  </a:txBody>
                  <a:tcPr anchor="b"/>
                </a:tc>
                <a:tc>
                  <a:txBody>
                    <a:bodyPr/>
                    <a:lstStyle/>
                    <a:p>
                      <a:pPr algn="ctr"/>
                      <a:r>
                        <a:rPr lang="en-US" sz="1800" dirty="0">
                          <a:solidFill>
                            <a:srgbClr val="002060"/>
                          </a:solidFill>
                        </a:rPr>
                        <a:t>Rate used in 2025 CIP</a:t>
                      </a:r>
                    </a:p>
                  </a:txBody>
                  <a:tcPr anchor="b"/>
                </a:tc>
                <a:extLst>
                  <a:ext uri="{0D108BD9-81ED-4DB2-BD59-A6C34878D82A}">
                    <a16:rowId xmlns:a16="http://schemas.microsoft.com/office/drawing/2014/main" val="1932736650"/>
                  </a:ext>
                </a:extLst>
              </a:tr>
              <a:tr h="563006">
                <a:tc>
                  <a:txBody>
                    <a:bodyPr/>
                    <a:lstStyle/>
                    <a:p>
                      <a:pPr algn="ctr"/>
                      <a:r>
                        <a:rPr lang="en-US" sz="1800" dirty="0">
                          <a:solidFill>
                            <a:srgbClr val="002060"/>
                          </a:solidFill>
                        </a:rPr>
                        <a:t>2025</a:t>
                      </a:r>
                    </a:p>
                  </a:txBody>
                  <a:tcPr anchor="ctr"/>
                </a:tc>
                <a:tc>
                  <a:txBody>
                    <a:bodyPr/>
                    <a:lstStyle/>
                    <a:p>
                      <a:pPr algn="ctr"/>
                      <a:r>
                        <a:rPr lang="en-US" sz="1800" dirty="0">
                          <a:solidFill>
                            <a:srgbClr val="002060"/>
                          </a:solidFill>
                        </a:rPr>
                        <a:t>5.0%</a:t>
                      </a:r>
                    </a:p>
                  </a:txBody>
                  <a:tcPr anchor="ctr"/>
                </a:tc>
                <a:tc>
                  <a:txBody>
                    <a:bodyPr/>
                    <a:lstStyle/>
                    <a:p>
                      <a:pPr algn="ctr"/>
                      <a:r>
                        <a:rPr lang="en-US" sz="1800" dirty="0">
                          <a:solidFill>
                            <a:srgbClr val="002060"/>
                          </a:solidFill>
                        </a:rPr>
                        <a:t>3.5%</a:t>
                      </a:r>
                    </a:p>
                  </a:txBody>
                  <a:tcPr anchor="ctr"/>
                </a:tc>
                <a:extLst>
                  <a:ext uri="{0D108BD9-81ED-4DB2-BD59-A6C34878D82A}">
                    <a16:rowId xmlns:a16="http://schemas.microsoft.com/office/drawing/2014/main" val="2142951936"/>
                  </a:ext>
                </a:extLst>
              </a:tr>
              <a:tr h="563006">
                <a:tc>
                  <a:txBody>
                    <a:bodyPr/>
                    <a:lstStyle/>
                    <a:p>
                      <a:pPr algn="ctr"/>
                      <a:r>
                        <a:rPr lang="en-US" sz="1800" dirty="0">
                          <a:solidFill>
                            <a:srgbClr val="002060"/>
                          </a:solidFill>
                        </a:rPr>
                        <a:t>2026</a:t>
                      </a:r>
                    </a:p>
                  </a:txBody>
                  <a:tcPr anchor="ctr"/>
                </a:tc>
                <a:tc>
                  <a:txBody>
                    <a:bodyPr/>
                    <a:lstStyle/>
                    <a:p>
                      <a:pPr algn="ctr"/>
                      <a:r>
                        <a:rPr lang="en-US" sz="1800" dirty="0">
                          <a:solidFill>
                            <a:srgbClr val="002060"/>
                          </a:solidFill>
                        </a:rPr>
                        <a:t>4.0%</a:t>
                      </a:r>
                    </a:p>
                  </a:txBody>
                  <a:tcPr anchor="ctr"/>
                </a:tc>
                <a:tc>
                  <a:txBody>
                    <a:bodyPr/>
                    <a:lstStyle/>
                    <a:p>
                      <a:pPr algn="ctr"/>
                      <a:r>
                        <a:rPr lang="en-US" sz="1800" dirty="0">
                          <a:solidFill>
                            <a:srgbClr val="002060"/>
                          </a:solidFill>
                        </a:rPr>
                        <a:t>3.5%</a:t>
                      </a:r>
                    </a:p>
                  </a:txBody>
                  <a:tcPr anchor="ctr"/>
                </a:tc>
                <a:extLst>
                  <a:ext uri="{0D108BD9-81ED-4DB2-BD59-A6C34878D82A}">
                    <a16:rowId xmlns:a16="http://schemas.microsoft.com/office/drawing/2014/main" val="1072095203"/>
                  </a:ext>
                </a:extLst>
              </a:tr>
              <a:tr h="563006">
                <a:tc>
                  <a:txBody>
                    <a:bodyPr/>
                    <a:lstStyle/>
                    <a:p>
                      <a:pPr algn="ctr"/>
                      <a:r>
                        <a:rPr lang="en-US" sz="1800" dirty="0">
                          <a:solidFill>
                            <a:srgbClr val="002060"/>
                          </a:solidFill>
                        </a:rPr>
                        <a:t>2027</a:t>
                      </a:r>
                    </a:p>
                  </a:txBody>
                  <a:tcPr anchor="ctr"/>
                </a:tc>
                <a:tc>
                  <a:txBody>
                    <a:bodyPr/>
                    <a:lstStyle/>
                    <a:p>
                      <a:pPr algn="ctr"/>
                      <a:r>
                        <a:rPr lang="en-US" sz="1800" dirty="0">
                          <a:solidFill>
                            <a:srgbClr val="002060"/>
                          </a:solidFill>
                        </a:rPr>
                        <a:t>3.0%</a:t>
                      </a:r>
                    </a:p>
                  </a:txBody>
                  <a:tcPr anchor="ctr"/>
                </a:tc>
                <a:tc>
                  <a:txBody>
                    <a:bodyPr/>
                    <a:lstStyle/>
                    <a:p>
                      <a:pPr algn="ctr"/>
                      <a:r>
                        <a:rPr lang="en-US" sz="1800" dirty="0">
                          <a:solidFill>
                            <a:srgbClr val="002060"/>
                          </a:solidFill>
                        </a:rPr>
                        <a:t>3.5%</a:t>
                      </a:r>
                    </a:p>
                  </a:txBody>
                  <a:tcPr anchor="ctr"/>
                </a:tc>
                <a:extLst>
                  <a:ext uri="{0D108BD9-81ED-4DB2-BD59-A6C34878D82A}">
                    <a16:rowId xmlns:a16="http://schemas.microsoft.com/office/drawing/2014/main" val="1544564828"/>
                  </a:ext>
                </a:extLst>
              </a:tr>
              <a:tr h="563006">
                <a:tc>
                  <a:txBody>
                    <a:bodyPr/>
                    <a:lstStyle/>
                    <a:p>
                      <a:pPr algn="ctr"/>
                      <a:r>
                        <a:rPr lang="en-US" sz="1800" dirty="0">
                          <a:solidFill>
                            <a:srgbClr val="002060"/>
                          </a:solidFill>
                        </a:rPr>
                        <a:t>2028-30</a:t>
                      </a:r>
                    </a:p>
                  </a:txBody>
                  <a:tcPr anchor="ctr"/>
                </a:tc>
                <a:tc>
                  <a:txBody>
                    <a:bodyPr/>
                    <a:lstStyle/>
                    <a:p>
                      <a:pPr algn="ctr"/>
                      <a:r>
                        <a:rPr lang="en-US" sz="1800" dirty="0">
                          <a:solidFill>
                            <a:srgbClr val="002060"/>
                          </a:solidFill>
                        </a:rPr>
                        <a:t>3.0%</a:t>
                      </a:r>
                    </a:p>
                  </a:txBody>
                  <a:tcPr anchor="ctr"/>
                </a:tc>
                <a:tc>
                  <a:txBody>
                    <a:bodyPr/>
                    <a:lstStyle/>
                    <a:p>
                      <a:pPr algn="ctr"/>
                      <a:r>
                        <a:rPr lang="en-US" sz="1800" dirty="0">
                          <a:solidFill>
                            <a:srgbClr val="002060"/>
                          </a:solidFill>
                        </a:rPr>
                        <a:t>3.0%</a:t>
                      </a:r>
                    </a:p>
                  </a:txBody>
                  <a:tcPr anchor="ctr"/>
                </a:tc>
                <a:extLst>
                  <a:ext uri="{0D108BD9-81ED-4DB2-BD59-A6C34878D82A}">
                    <a16:rowId xmlns:a16="http://schemas.microsoft.com/office/drawing/2014/main" val="2350690873"/>
                  </a:ext>
                </a:extLst>
              </a:tr>
            </a:tbl>
          </a:graphicData>
        </a:graphic>
      </p:graphicFrame>
      <p:pic>
        <p:nvPicPr>
          <p:cNvPr id="4" name="Picture 3">
            <a:extLst>
              <a:ext uri="{FF2B5EF4-FFF2-40B4-BE49-F238E27FC236}">
                <a16:creationId xmlns:a16="http://schemas.microsoft.com/office/drawing/2014/main" id="{388791EB-ECCD-F367-3B46-AB3274A68E8A}"/>
              </a:ext>
            </a:extLst>
          </p:cNvPr>
          <p:cNvPicPr>
            <a:picLocks noChangeAspect="1"/>
          </p:cNvPicPr>
          <p:nvPr/>
        </p:nvPicPr>
        <p:blipFill>
          <a:blip r:embed="rId4"/>
          <a:stretch>
            <a:fillRect/>
          </a:stretch>
        </p:blipFill>
        <p:spPr>
          <a:xfrm>
            <a:off x="390813" y="1535730"/>
            <a:ext cx="7474344" cy="5322270"/>
          </a:xfrm>
          <a:prstGeom prst="rect">
            <a:avLst/>
          </a:prstGeom>
        </p:spPr>
      </p:pic>
    </p:spTree>
    <p:extLst>
      <p:ext uri="{BB962C8B-B14F-4D97-AF65-F5344CB8AC3E}">
        <p14:creationId xmlns:p14="http://schemas.microsoft.com/office/powerpoint/2010/main" val="980117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BC9118-2137-4DCA-B834-D88FDC53E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2646" y="5992377"/>
            <a:ext cx="3210308" cy="546538"/>
          </a:xfrm>
          <a:prstGeom prst="rect">
            <a:avLst/>
          </a:prstGeom>
        </p:spPr>
      </p:pic>
      <p:sp>
        <p:nvSpPr>
          <p:cNvPr id="9" name="Rectangle 8">
            <a:extLst>
              <a:ext uri="{FF2B5EF4-FFF2-40B4-BE49-F238E27FC236}">
                <a16:creationId xmlns:a16="http://schemas.microsoft.com/office/drawing/2014/main" id="{D02DF96A-7ED9-41B3-BB2A-0B448A4694D7}"/>
              </a:ext>
            </a:extLst>
          </p:cNvPr>
          <p:cNvSpPr/>
          <p:nvPr/>
        </p:nvSpPr>
        <p:spPr>
          <a:xfrm>
            <a:off x="0" y="-2"/>
            <a:ext cx="12192000" cy="1524002"/>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9BCD0E-3F22-4402-9687-78A4CC4C44EB}"/>
              </a:ext>
            </a:extLst>
          </p:cNvPr>
          <p:cNvSpPr/>
          <p:nvPr/>
        </p:nvSpPr>
        <p:spPr>
          <a:xfrm>
            <a:off x="0" y="-2"/>
            <a:ext cx="190500" cy="1524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1" name="Title 1">
            <a:extLst>
              <a:ext uri="{FF2B5EF4-FFF2-40B4-BE49-F238E27FC236}">
                <a16:creationId xmlns:a16="http://schemas.microsoft.com/office/drawing/2014/main" id="{E937025D-4B93-498D-A445-B85794388A35}"/>
              </a:ext>
            </a:extLst>
          </p:cNvPr>
          <p:cNvSpPr txBox="1">
            <a:spLocks/>
          </p:cNvSpPr>
          <p:nvPr/>
        </p:nvSpPr>
        <p:spPr>
          <a:xfrm>
            <a:off x="390812" y="294298"/>
            <a:ext cx="11191587" cy="777120"/>
          </a:xfrm>
          <a:prstGeom prst="rect">
            <a:avLst/>
          </a:prstGeom>
        </p:spPr>
        <p:txBody>
          <a:bodyPr>
            <a:norm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dirty="0">
                <a:solidFill>
                  <a:srgbClr val="005BBB"/>
                </a:solidFill>
              </a:rPr>
              <a:t>Build America Buy America (BABA) Contingencies</a:t>
            </a:r>
          </a:p>
        </p:txBody>
      </p:sp>
      <p:sp>
        <p:nvSpPr>
          <p:cNvPr id="2" name="Slide Number Placeholder 1">
            <a:extLst>
              <a:ext uri="{FF2B5EF4-FFF2-40B4-BE49-F238E27FC236}">
                <a16:creationId xmlns:a16="http://schemas.microsoft.com/office/drawing/2014/main" id="{F1D00DC1-0B0C-4BB5-9644-A6C801636E0F}"/>
              </a:ext>
            </a:extLst>
          </p:cNvPr>
          <p:cNvSpPr>
            <a:spLocks noGrp="1"/>
          </p:cNvSpPr>
          <p:nvPr>
            <p:ph type="sldNum" sz="quarter" idx="12"/>
          </p:nvPr>
        </p:nvSpPr>
        <p:spPr/>
        <p:txBody>
          <a:bodyPr/>
          <a:lstStyle/>
          <a:p>
            <a:fld id="{6F0705FB-A753-4172-9785-0B4B231F30F4}" type="slidenum">
              <a:rPr lang="en-US" smtClean="0"/>
              <a:t>11</a:t>
            </a:fld>
            <a:endParaRPr lang="en-US"/>
          </a:p>
        </p:txBody>
      </p:sp>
      <p:sp>
        <p:nvSpPr>
          <p:cNvPr id="20" name="TextBox 19">
            <a:extLst>
              <a:ext uri="{FF2B5EF4-FFF2-40B4-BE49-F238E27FC236}">
                <a16:creationId xmlns:a16="http://schemas.microsoft.com/office/drawing/2014/main" id="{5A02EC52-7DCE-4B11-BF71-DCDCB61E836D}"/>
              </a:ext>
            </a:extLst>
          </p:cNvPr>
          <p:cNvSpPr txBox="1"/>
          <p:nvPr/>
        </p:nvSpPr>
        <p:spPr>
          <a:xfrm>
            <a:off x="6780653" y="5201959"/>
            <a:ext cx="688230" cy="307777"/>
          </a:xfrm>
          <a:prstGeom prst="rect">
            <a:avLst/>
          </a:prstGeom>
          <a:solidFill>
            <a:schemeClr val="bg1"/>
          </a:solidFill>
        </p:spPr>
        <p:txBody>
          <a:bodyPr wrap="square" rtlCol="0">
            <a:spAutoFit/>
          </a:bodyPr>
          <a:lstStyle/>
          <a:p>
            <a:r>
              <a:rPr lang="en-US" sz="1400" dirty="0"/>
              <a:t> </a:t>
            </a:r>
          </a:p>
        </p:txBody>
      </p:sp>
      <p:graphicFrame>
        <p:nvGraphicFramePr>
          <p:cNvPr id="3" name="Table 2">
            <a:extLst>
              <a:ext uri="{FF2B5EF4-FFF2-40B4-BE49-F238E27FC236}">
                <a16:creationId xmlns:a16="http://schemas.microsoft.com/office/drawing/2014/main" id="{9CA9EA5B-1EE0-355F-B4E4-C25676E979A9}"/>
              </a:ext>
            </a:extLst>
          </p:cNvPr>
          <p:cNvGraphicFramePr>
            <a:graphicFrameLocks noGrp="1"/>
          </p:cNvGraphicFramePr>
          <p:nvPr>
            <p:extLst>
              <p:ext uri="{D42A27DB-BD31-4B8C-83A1-F6EECF244321}">
                <p14:modId xmlns:p14="http://schemas.microsoft.com/office/powerpoint/2010/main" val="931118449"/>
              </p:ext>
            </p:extLst>
          </p:nvPr>
        </p:nvGraphicFramePr>
        <p:xfrm>
          <a:off x="519964" y="1818300"/>
          <a:ext cx="11152072" cy="3921841"/>
        </p:xfrm>
        <a:graphic>
          <a:graphicData uri="http://schemas.openxmlformats.org/drawingml/2006/table">
            <a:tbl>
              <a:tblPr firstRow="1" bandRow="1">
                <a:tableStyleId>{5C22544A-7EE6-4342-B048-85BDC9FD1C3A}</a:tableStyleId>
              </a:tblPr>
              <a:tblGrid>
                <a:gridCol w="5576036">
                  <a:extLst>
                    <a:ext uri="{9D8B030D-6E8A-4147-A177-3AD203B41FA5}">
                      <a16:colId xmlns:a16="http://schemas.microsoft.com/office/drawing/2014/main" val="2526333509"/>
                    </a:ext>
                  </a:extLst>
                </a:gridCol>
                <a:gridCol w="5576036">
                  <a:extLst>
                    <a:ext uri="{9D8B030D-6E8A-4147-A177-3AD203B41FA5}">
                      <a16:colId xmlns:a16="http://schemas.microsoft.com/office/drawing/2014/main" val="2618446984"/>
                    </a:ext>
                  </a:extLst>
                </a:gridCol>
              </a:tblGrid>
              <a:tr h="560263">
                <a:tc>
                  <a:txBody>
                    <a:bodyPr/>
                    <a:lstStyle/>
                    <a:p>
                      <a:pPr algn="l"/>
                      <a:r>
                        <a:rPr lang="en-US" sz="2400" dirty="0">
                          <a:solidFill>
                            <a:srgbClr val="002060"/>
                          </a:solidFill>
                        </a:rPr>
                        <a:t>Project</a:t>
                      </a:r>
                    </a:p>
                  </a:txBody>
                  <a:tcPr anchor="ctr"/>
                </a:tc>
                <a:tc>
                  <a:txBody>
                    <a:bodyPr/>
                    <a:lstStyle/>
                    <a:p>
                      <a:pPr algn="ctr"/>
                      <a:r>
                        <a:rPr lang="en-US" sz="2400" dirty="0">
                          <a:solidFill>
                            <a:srgbClr val="002060"/>
                          </a:solidFill>
                        </a:rPr>
                        <a:t>Contingency </a:t>
                      </a:r>
                    </a:p>
                  </a:txBody>
                  <a:tcPr anchor="ctr"/>
                </a:tc>
                <a:extLst>
                  <a:ext uri="{0D108BD9-81ED-4DB2-BD59-A6C34878D82A}">
                    <a16:rowId xmlns:a16="http://schemas.microsoft.com/office/drawing/2014/main" val="2385843213"/>
                  </a:ext>
                </a:extLst>
              </a:tr>
              <a:tr h="560263">
                <a:tc>
                  <a:txBody>
                    <a:bodyPr/>
                    <a:lstStyle/>
                    <a:p>
                      <a:pPr algn="l"/>
                      <a:r>
                        <a:rPr lang="en-US" sz="2400" dirty="0">
                          <a:solidFill>
                            <a:srgbClr val="002060"/>
                          </a:solidFill>
                        </a:rPr>
                        <a:t>Liquid Processing Improvements – Phase 2</a:t>
                      </a:r>
                    </a:p>
                  </a:txBody>
                  <a:tcPr anchor="ctr"/>
                </a:tc>
                <a:tc>
                  <a:txBody>
                    <a:bodyPr/>
                    <a:lstStyle/>
                    <a:p>
                      <a:pPr algn="ctr"/>
                      <a:r>
                        <a:rPr lang="en-US" sz="2400" dirty="0">
                          <a:solidFill>
                            <a:srgbClr val="002060"/>
                          </a:solidFill>
                        </a:rPr>
                        <a:t>10%</a:t>
                      </a:r>
                    </a:p>
                  </a:txBody>
                  <a:tcPr anchor="ctr"/>
                </a:tc>
                <a:extLst>
                  <a:ext uri="{0D108BD9-81ED-4DB2-BD59-A6C34878D82A}">
                    <a16:rowId xmlns:a16="http://schemas.microsoft.com/office/drawing/2014/main" val="3088990255"/>
                  </a:ext>
                </a:extLst>
              </a:tr>
              <a:tr h="560263">
                <a:tc>
                  <a:txBody>
                    <a:bodyPr/>
                    <a:lstStyle/>
                    <a:p>
                      <a:pPr algn="l"/>
                      <a:r>
                        <a:rPr lang="en-US" sz="2400" dirty="0">
                          <a:solidFill>
                            <a:srgbClr val="002060"/>
                          </a:solidFill>
                        </a:rPr>
                        <a:t>Lagoon Dikes Improvements</a:t>
                      </a:r>
                    </a:p>
                  </a:txBody>
                  <a:tcPr anchor="ctr"/>
                </a:tc>
                <a:tc>
                  <a:txBody>
                    <a:bodyPr/>
                    <a:lstStyle/>
                    <a:p>
                      <a:pPr algn="ctr"/>
                      <a:r>
                        <a:rPr lang="en-US" sz="2400" dirty="0">
                          <a:solidFill>
                            <a:srgbClr val="002060"/>
                          </a:solidFill>
                        </a:rPr>
                        <a:t>10%</a:t>
                      </a:r>
                    </a:p>
                  </a:txBody>
                  <a:tcPr anchor="ctr"/>
                </a:tc>
                <a:extLst>
                  <a:ext uri="{0D108BD9-81ED-4DB2-BD59-A6C34878D82A}">
                    <a16:rowId xmlns:a16="http://schemas.microsoft.com/office/drawing/2014/main" val="1523720472"/>
                  </a:ext>
                </a:extLst>
              </a:tr>
              <a:tr h="560263">
                <a:tc>
                  <a:txBody>
                    <a:bodyPr/>
                    <a:lstStyle/>
                    <a:p>
                      <a:pPr algn="l"/>
                      <a:r>
                        <a:rPr lang="en-US" sz="2400" dirty="0">
                          <a:solidFill>
                            <a:srgbClr val="002060"/>
                          </a:solidFill>
                        </a:rPr>
                        <a:t>Pumping Station Bar Screens</a:t>
                      </a:r>
                    </a:p>
                  </a:txBody>
                  <a:tcPr anchor="ctr"/>
                </a:tc>
                <a:tc>
                  <a:txBody>
                    <a:bodyPr/>
                    <a:lstStyle/>
                    <a:p>
                      <a:pPr algn="ctr"/>
                      <a:r>
                        <a:rPr lang="en-US" sz="2400" dirty="0">
                          <a:solidFill>
                            <a:srgbClr val="002060"/>
                          </a:solidFill>
                        </a:rPr>
                        <a:t>10%</a:t>
                      </a:r>
                    </a:p>
                  </a:txBody>
                  <a:tcPr anchor="ctr"/>
                </a:tc>
                <a:extLst>
                  <a:ext uri="{0D108BD9-81ED-4DB2-BD59-A6C34878D82A}">
                    <a16:rowId xmlns:a16="http://schemas.microsoft.com/office/drawing/2014/main" val="4009770198"/>
                  </a:ext>
                </a:extLst>
              </a:tr>
              <a:tr h="560263">
                <a:tc>
                  <a:txBody>
                    <a:bodyPr/>
                    <a:lstStyle/>
                    <a:p>
                      <a:pPr algn="l"/>
                      <a:r>
                        <a:rPr lang="en-US" sz="2400" dirty="0">
                          <a:solidFill>
                            <a:srgbClr val="002060"/>
                          </a:solidFill>
                        </a:rPr>
                        <a:t>W4 System Improvements </a:t>
                      </a:r>
                    </a:p>
                  </a:txBody>
                  <a:tcPr anchor="ctr"/>
                </a:tc>
                <a:tc>
                  <a:txBody>
                    <a:bodyPr/>
                    <a:lstStyle/>
                    <a:p>
                      <a:pPr algn="ctr"/>
                      <a:r>
                        <a:rPr lang="en-US" sz="2400" dirty="0">
                          <a:solidFill>
                            <a:srgbClr val="002060"/>
                          </a:solidFill>
                        </a:rPr>
                        <a:t>10%</a:t>
                      </a:r>
                    </a:p>
                  </a:txBody>
                  <a:tcPr anchor="ctr"/>
                </a:tc>
                <a:extLst>
                  <a:ext uri="{0D108BD9-81ED-4DB2-BD59-A6C34878D82A}">
                    <a16:rowId xmlns:a16="http://schemas.microsoft.com/office/drawing/2014/main" val="4140076016"/>
                  </a:ext>
                </a:extLst>
              </a:tr>
              <a:tr h="560263">
                <a:tc>
                  <a:txBody>
                    <a:bodyPr/>
                    <a:lstStyle/>
                    <a:p>
                      <a:pPr algn="l"/>
                      <a:r>
                        <a:rPr lang="en-US" sz="2400" dirty="0">
                          <a:solidFill>
                            <a:srgbClr val="002060"/>
                          </a:solidFill>
                        </a:rPr>
                        <a:t>NEI – Truax Extension Rehab</a:t>
                      </a:r>
                    </a:p>
                  </a:txBody>
                  <a:tcPr anchor="ctr"/>
                </a:tc>
                <a:tc>
                  <a:txBody>
                    <a:bodyPr/>
                    <a:lstStyle/>
                    <a:p>
                      <a:pPr algn="ctr"/>
                      <a:r>
                        <a:rPr lang="en-US" sz="2400" dirty="0">
                          <a:solidFill>
                            <a:srgbClr val="002060"/>
                          </a:solidFill>
                        </a:rPr>
                        <a:t>5%</a:t>
                      </a:r>
                    </a:p>
                  </a:txBody>
                  <a:tcPr anchor="ctr"/>
                </a:tc>
                <a:extLst>
                  <a:ext uri="{0D108BD9-81ED-4DB2-BD59-A6C34878D82A}">
                    <a16:rowId xmlns:a16="http://schemas.microsoft.com/office/drawing/2014/main" val="2567499190"/>
                  </a:ext>
                </a:extLst>
              </a:tr>
              <a:tr h="560263">
                <a:tc>
                  <a:txBody>
                    <a:bodyPr/>
                    <a:lstStyle/>
                    <a:p>
                      <a:pPr algn="l"/>
                      <a:r>
                        <a:rPr lang="en-US" sz="2400" dirty="0">
                          <a:solidFill>
                            <a:srgbClr val="002060"/>
                          </a:solidFill>
                        </a:rPr>
                        <a:t>NEI – Far East Int to Southeast Int Rehab</a:t>
                      </a:r>
                    </a:p>
                  </a:txBody>
                  <a:tcPr anchor="ctr"/>
                </a:tc>
                <a:tc>
                  <a:txBody>
                    <a:bodyPr/>
                    <a:lstStyle/>
                    <a:p>
                      <a:pPr algn="ctr"/>
                      <a:r>
                        <a:rPr lang="en-US" sz="2400" dirty="0">
                          <a:solidFill>
                            <a:srgbClr val="002060"/>
                          </a:solidFill>
                        </a:rPr>
                        <a:t>5%</a:t>
                      </a:r>
                    </a:p>
                  </a:txBody>
                  <a:tcPr anchor="ctr"/>
                </a:tc>
                <a:extLst>
                  <a:ext uri="{0D108BD9-81ED-4DB2-BD59-A6C34878D82A}">
                    <a16:rowId xmlns:a16="http://schemas.microsoft.com/office/drawing/2014/main" val="3728991465"/>
                  </a:ext>
                </a:extLst>
              </a:tr>
            </a:tbl>
          </a:graphicData>
        </a:graphic>
      </p:graphicFrame>
    </p:spTree>
    <p:extLst>
      <p:ext uri="{BB962C8B-B14F-4D97-AF65-F5344CB8AC3E}">
        <p14:creationId xmlns:p14="http://schemas.microsoft.com/office/powerpoint/2010/main" val="956875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6172201"/>
            <a:ext cx="2526794" cy="435653"/>
          </a:xfrm>
          <a:prstGeom prst="rect">
            <a:avLst/>
          </a:prstGeom>
        </p:spPr>
      </p:pic>
      <p:sp>
        <p:nvSpPr>
          <p:cNvPr id="5" name="Title 1"/>
          <p:cNvSpPr txBox="1">
            <a:spLocks/>
          </p:cNvSpPr>
          <p:nvPr/>
        </p:nvSpPr>
        <p:spPr>
          <a:xfrm>
            <a:off x="20919" y="-45720"/>
            <a:ext cx="12171081" cy="123444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srgbClr val="005BBB"/>
              </a:solidFill>
              <a:latin typeface="Calibri" panose="020F0502020204030204" pitchFamily="34" charset="0"/>
            </a:endParaRPr>
          </a:p>
        </p:txBody>
      </p:sp>
      <p:pic>
        <p:nvPicPr>
          <p:cNvPr id="10" name="Picture 9" descr="A picture containing building, outdoor&#10;&#10;Description automatically generated">
            <a:extLst>
              <a:ext uri="{FF2B5EF4-FFF2-40B4-BE49-F238E27FC236}">
                <a16:creationId xmlns:a16="http://schemas.microsoft.com/office/drawing/2014/main" id="{C3807FB0-2520-418E-8A24-59E96F3D2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4109977"/>
            <a:ext cx="5668040" cy="2688543"/>
          </a:xfrm>
          <a:prstGeom prst="rect">
            <a:avLst/>
          </a:prstGeom>
        </p:spPr>
      </p:pic>
      <p:pic>
        <p:nvPicPr>
          <p:cNvPr id="3" name="Picture 2" descr="A picture containing indoor, engine, dirty&#10;&#10;Description automatically generated">
            <a:extLst>
              <a:ext uri="{FF2B5EF4-FFF2-40B4-BE49-F238E27FC236}">
                <a16:creationId xmlns:a16="http://schemas.microsoft.com/office/drawing/2014/main" id="{93D2110F-74CA-436E-4CA5-2387033A5B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530" y="1559542"/>
            <a:ext cx="4359350" cy="2798064"/>
          </a:xfrm>
          <a:prstGeom prst="rect">
            <a:avLst/>
          </a:prstGeom>
        </p:spPr>
      </p:pic>
      <p:pic>
        <p:nvPicPr>
          <p:cNvPr id="11" name="Picture 10">
            <a:extLst>
              <a:ext uri="{FF2B5EF4-FFF2-40B4-BE49-F238E27FC236}">
                <a16:creationId xmlns:a16="http://schemas.microsoft.com/office/drawing/2014/main" id="{48D47ECB-5751-205F-CEAF-4B91B4EC2906}"/>
              </a:ext>
            </a:extLst>
          </p:cNvPr>
          <p:cNvPicPr>
            <a:picLocks noChangeAspect="1"/>
          </p:cNvPicPr>
          <p:nvPr/>
        </p:nvPicPr>
        <p:blipFill>
          <a:blip r:embed="rId6"/>
          <a:stretch>
            <a:fillRect/>
          </a:stretch>
        </p:blipFill>
        <p:spPr>
          <a:xfrm>
            <a:off x="7728504" y="4458102"/>
            <a:ext cx="2766985" cy="2149752"/>
          </a:xfrm>
          <a:prstGeom prst="rect">
            <a:avLst/>
          </a:prstGeom>
        </p:spPr>
      </p:pic>
      <p:graphicFrame>
        <p:nvGraphicFramePr>
          <p:cNvPr id="12" name="Table 12">
            <a:extLst>
              <a:ext uri="{FF2B5EF4-FFF2-40B4-BE49-F238E27FC236}">
                <a16:creationId xmlns:a16="http://schemas.microsoft.com/office/drawing/2014/main" id="{6453A6DF-71EC-F05E-BF03-30E9C41F032D}"/>
              </a:ext>
            </a:extLst>
          </p:cNvPr>
          <p:cNvGraphicFramePr>
            <a:graphicFrameLocks noGrp="1"/>
          </p:cNvGraphicFramePr>
          <p:nvPr/>
        </p:nvGraphicFramePr>
        <p:xfrm>
          <a:off x="190501" y="1559542"/>
          <a:ext cx="5668041" cy="2514896"/>
        </p:xfrm>
        <a:graphic>
          <a:graphicData uri="http://schemas.openxmlformats.org/drawingml/2006/table">
            <a:tbl>
              <a:tblPr firstRow="1" bandRow="1">
                <a:tableStyleId>{5C22544A-7EE6-4342-B048-85BDC9FD1C3A}</a:tableStyleId>
              </a:tblPr>
              <a:tblGrid>
                <a:gridCol w="2001116">
                  <a:extLst>
                    <a:ext uri="{9D8B030D-6E8A-4147-A177-3AD203B41FA5}">
                      <a16:colId xmlns:a16="http://schemas.microsoft.com/office/drawing/2014/main" val="3694307405"/>
                    </a:ext>
                  </a:extLst>
                </a:gridCol>
                <a:gridCol w="1777578">
                  <a:extLst>
                    <a:ext uri="{9D8B030D-6E8A-4147-A177-3AD203B41FA5}">
                      <a16:colId xmlns:a16="http://schemas.microsoft.com/office/drawing/2014/main" val="3693691573"/>
                    </a:ext>
                  </a:extLst>
                </a:gridCol>
                <a:gridCol w="1889347">
                  <a:extLst>
                    <a:ext uri="{9D8B030D-6E8A-4147-A177-3AD203B41FA5}">
                      <a16:colId xmlns:a16="http://schemas.microsoft.com/office/drawing/2014/main" val="3199626983"/>
                    </a:ext>
                  </a:extLst>
                </a:gridCol>
              </a:tblGrid>
              <a:tr h="369644">
                <a:tc>
                  <a:txBody>
                    <a:bodyPr/>
                    <a:lstStyle/>
                    <a:p>
                      <a:pPr algn="l"/>
                      <a:r>
                        <a:rPr lang="en-US" sz="1400" dirty="0"/>
                        <a:t>Project</a:t>
                      </a:r>
                    </a:p>
                  </a:txBody>
                  <a:tcPr anchor="b"/>
                </a:tc>
                <a:tc>
                  <a:txBody>
                    <a:bodyPr/>
                    <a:lstStyle/>
                    <a:p>
                      <a:pPr algn="ctr"/>
                      <a:r>
                        <a:rPr lang="en-US" sz="1400" dirty="0"/>
                        <a:t>Total Project Cost</a:t>
                      </a:r>
                    </a:p>
                  </a:txBody>
                  <a:tcPr anchor="b"/>
                </a:tc>
                <a:tc>
                  <a:txBody>
                    <a:bodyPr/>
                    <a:lstStyle/>
                    <a:p>
                      <a:pPr algn="ctr"/>
                      <a:r>
                        <a:rPr lang="en-US" sz="1400" dirty="0"/>
                        <a:t>Construction</a:t>
                      </a:r>
                    </a:p>
                  </a:txBody>
                  <a:tcPr anchor="b"/>
                </a:tc>
                <a:extLst>
                  <a:ext uri="{0D108BD9-81ED-4DB2-BD59-A6C34878D82A}">
                    <a16:rowId xmlns:a16="http://schemas.microsoft.com/office/drawing/2014/main" val="44236105"/>
                  </a:ext>
                </a:extLst>
              </a:tr>
              <a:tr h="369644">
                <a:tc>
                  <a:txBody>
                    <a:bodyPr/>
                    <a:lstStyle/>
                    <a:p>
                      <a:pPr algn="l"/>
                      <a:r>
                        <a:rPr lang="en-US" sz="1400" dirty="0"/>
                        <a:t>East Primary Air Piping</a:t>
                      </a:r>
                    </a:p>
                  </a:txBody>
                  <a:tcPr anchor="ctr"/>
                </a:tc>
                <a:tc>
                  <a:txBody>
                    <a:bodyPr/>
                    <a:lstStyle/>
                    <a:p>
                      <a:pPr algn="ctr"/>
                      <a:r>
                        <a:rPr lang="en-US" sz="1400" dirty="0"/>
                        <a:t>$1.75 million</a:t>
                      </a:r>
                    </a:p>
                  </a:txBody>
                  <a:tcPr anchor="ctr"/>
                </a:tc>
                <a:tc>
                  <a:txBody>
                    <a:bodyPr/>
                    <a:lstStyle/>
                    <a:p>
                      <a:pPr algn="ctr"/>
                      <a:r>
                        <a:rPr lang="en-US" sz="1400" dirty="0"/>
                        <a:t>2026-28</a:t>
                      </a:r>
                    </a:p>
                  </a:txBody>
                  <a:tcPr anchor="ctr"/>
                </a:tc>
                <a:extLst>
                  <a:ext uri="{0D108BD9-81ED-4DB2-BD59-A6C34878D82A}">
                    <a16:rowId xmlns:a16="http://schemas.microsoft.com/office/drawing/2014/main" val="1254540852"/>
                  </a:ext>
                </a:extLst>
              </a:tr>
              <a:tr h="369644">
                <a:tc>
                  <a:txBody>
                    <a:bodyPr/>
                    <a:lstStyle/>
                    <a:p>
                      <a:pPr algn="l"/>
                      <a:r>
                        <a:rPr lang="en-US" sz="1400" dirty="0"/>
                        <a:t>Low DO (Full Plant)</a:t>
                      </a:r>
                    </a:p>
                  </a:txBody>
                  <a:tcPr anchor="ctr"/>
                </a:tc>
                <a:tc>
                  <a:txBody>
                    <a:bodyPr/>
                    <a:lstStyle/>
                    <a:p>
                      <a:pPr algn="ctr"/>
                      <a:r>
                        <a:rPr lang="en-US" sz="1400" dirty="0"/>
                        <a:t>$40 million</a:t>
                      </a:r>
                    </a:p>
                  </a:txBody>
                  <a:tcPr anchor="ctr"/>
                </a:tc>
                <a:tc>
                  <a:txBody>
                    <a:bodyPr/>
                    <a:lstStyle/>
                    <a:p>
                      <a:pPr algn="ctr"/>
                      <a:r>
                        <a:rPr lang="en-US" sz="1400" dirty="0"/>
                        <a:t>2026-28</a:t>
                      </a:r>
                    </a:p>
                  </a:txBody>
                  <a:tcPr anchor="ctr"/>
                </a:tc>
                <a:extLst>
                  <a:ext uri="{0D108BD9-81ED-4DB2-BD59-A6C34878D82A}">
                    <a16:rowId xmlns:a16="http://schemas.microsoft.com/office/drawing/2014/main" val="3168418060"/>
                  </a:ext>
                </a:extLst>
              </a:tr>
              <a:tr h="3696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West Blowers Replacement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$11.2 million</a:t>
                      </a:r>
                    </a:p>
                    <a:p>
                      <a:pPr algn="ct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2026-28</a:t>
                      </a:r>
                    </a:p>
                    <a:p>
                      <a:pPr algn="ctr"/>
                      <a:endParaRPr lang="en-US" sz="1400" dirty="0"/>
                    </a:p>
                  </a:txBody>
                  <a:tcPr anchor="ctr"/>
                </a:tc>
                <a:extLst>
                  <a:ext uri="{0D108BD9-81ED-4DB2-BD59-A6C34878D82A}">
                    <a16:rowId xmlns:a16="http://schemas.microsoft.com/office/drawing/2014/main" val="3774812915"/>
                  </a:ext>
                </a:extLst>
              </a:tr>
              <a:tr h="437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East Blowers Replacement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$11.4 million</a:t>
                      </a:r>
                    </a:p>
                    <a:p>
                      <a:pPr algn="ct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2026-28</a:t>
                      </a:r>
                    </a:p>
                    <a:p>
                      <a:pPr algn="ctr"/>
                      <a:endParaRPr lang="en-US" sz="1400" dirty="0"/>
                    </a:p>
                  </a:txBody>
                  <a:tcPr anchor="ctr"/>
                </a:tc>
                <a:extLst>
                  <a:ext uri="{0D108BD9-81ED-4DB2-BD59-A6C34878D82A}">
                    <a16:rowId xmlns:a16="http://schemas.microsoft.com/office/drawing/2014/main" val="3256507982"/>
                  </a:ext>
                </a:extLst>
              </a:tr>
              <a:tr h="369644">
                <a:tc>
                  <a:txBody>
                    <a:bodyPr/>
                    <a:lstStyle/>
                    <a:p>
                      <a:pPr algn="l"/>
                      <a:r>
                        <a:rPr lang="en-US" sz="1400" dirty="0"/>
                        <a:t>East Primary Tank Rehab</a:t>
                      </a:r>
                    </a:p>
                  </a:txBody>
                  <a:tcPr anchor="ctr"/>
                </a:tc>
                <a:tc>
                  <a:txBody>
                    <a:bodyPr/>
                    <a:lstStyle/>
                    <a:p>
                      <a:pPr algn="ctr"/>
                      <a:r>
                        <a:rPr lang="en-US" sz="1400" dirty="0"/>
                        <a:t>$7.0 million</a:t>
                      </a:r>
                    </a:p>
                  </a:txBody>
                  <a:tcPr anchor="ctr"/>
                </a:tc>
                <a:tc>
                  <a:txBody>
                    <a:bodyPr/>
                    <a:lstStyle/>
                    <a:p>
                      <a:pPr algn="ctr"/>
                      <a:r>
                        <a:rPr lang="en-US" sz="1400" dirty="0"/>
                        <a:t>2026-28</a:t>
                      </a:r>
                    </a:p>
                  </a:txBody>
                  <a:tcPr anchor="ctr"/>
                </a:tc>
                <a:extLst>
                  <a:ext uri="{0D108BD9-81ED-4DB2-BD59-A6C34878D82A}">
                    <a16:rowId xmlns:a16="http://schemas.microsoft.com/office/drawing/2014/main" val="3813643794"/>
                  </a:ext>
                </a:extLst>
              </a:tr>
            </a:tbl>
          </a:graphicData>
        </a:graphic>
      </p:graphicFrame>
      <p:sp>
        <p:nvSpPr>
          <p:cNvPr id="13" name="Rectangle 12">
            <a:extLst>
              <a:ext uri="{FF2B5EF4-FFF2-40B4-BE49-F238E27FC236}">
                <a16:creationId xmlns:a16="http://schemas.microsoft.com/office/drawing/2014/main" id="{46D9E775-FE02-175A-089A-D223272475C1}"/>
              </a:ext>
            </a:extLst>
          </p:cNvPr>
          <p:cNvSpPr/>
          <p:nvPr/>
        </p:nvSpPr>
        <p:spPr>
          <a:xfrm>
            <a:off x="76200" y="0"/>
            <a:ext cx="12192000" cy="1524002"/>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E7A2E6-6652-F28D-2DE5-D42DF06D06BF}"/>
              </a:ext>
            </a:extLst>
          </p:cNvPr>
          <p:cNvSpPr/>
          <p:nvPr/>
        </p:nvSpPr>
        <p:spPr>
          <a:xfrm>
            <a:off x="0" y="0"/>
            <a:ext cx="190500" cy="1524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7" name="Title 1">
            <a:extLst>
              <a:ext uri="{FF2B5EF4-FFF2-40B4-BE49-F238E27FC236}">
                <a16:creationId xmlns:a16="http://schemas.microsoft.com/office/drawing/2014/main" id="{7777CA21-ECA1-AD4E-DD64-47482CA87237}"/>
              </a:ext>
            </a:extLst>
          </p:cNvPr>
          <p:cNvSpPr txBox="1">
            <a:spLocks/>
          </p:cNvSpPr>
          <p:nvPr/>
        </p:nvSpPr>
        <p:spPr>
          <a:xfrm>
            <a:off x="368046" y="296905"/>
            <a:ext cx="10574274" cy="777120"/>
          </a:xfrm>
          <a:prstGeom prst="rect">
            <a:avLst/>
          </a:prstGeom>
        </p:spPr>
        <p:txBody>
          <a:bodyPr>
            <a:no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dirty="0">
                <a:solidFill>
                  <a:srgbClr val="005BBB"/>
                </a:solidFill>
              </a:rPr>
              <a:t>Liquid Processing Improvements – Phase 2</a:t>
            </a:r>
          </a:p>
        </p:txBody>
      </p:sp>
    </p:spTree>
    <p:extLst>
      <p:ext uri="{BB962C8B-B14F-4D97-AF65-F5344CB8AC3E}">
        <p14:creationId xmlns:p14="http://schemas.microsoft.com/office/powerpoint/2010/main" val="1124271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6172201"/>
            <a:ext cx="2526794" cy="435653"/>
          </a:xfrm>
          <a:prstGeom prst="rect">
            <a:avLst/>
          </a:prstGeom>
        </p:spPr>
      </p:pic>
      <p:sp>
        <p:nvSpPr>
          <p:cNvPr id="4" name="Rectangle 3"/>
          <p:cNvSpPr/>
          <p:nvPr/>
        </p:nvSpPr>
        <p:spPr>
          <a:xfrm>
            <a:off x="1" y="-44068"/>
            <a:ext cx="12192000" cy="1143195"/>
          </a:xfrm>
          <a:prstGeom prst="rect">
            <a:avLst/>
          </a:prstGeom>
          <a:solidFill>
            <a:srgbClr val="8FCAE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p:cNvSpPr txBox="1">
            <a:spLocks/>
          </p:cNvSpPr>
          <p:nvPr/>
        </p:nvSpPr>
        <p:spPr>
          <a:xfrm>
            <a:off x="0" y="125075"/>
            <a:ext cx="12167366" cy="97405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rgbClr val="005BBB"/>
                </a:solidFill>
                <a:latin typeface="Calibri" panose="020F0502020204030204" pitchFamily="34" charset="0"/>
              </a:rPr>
              <a:t>Heat &amp; Power Improvements</a:t>
            </a:r>
          </a:p>
        </p:txBody>
      </p:sp>
      <p:sp>
        <p:nvSpPr>
          <p:cNvPr id="14" name="Content Placeholder 2">
            <a:extLst>
              <a:ext uri="{FF2B5EF4-FFF2-40B4-BE49-F238E27FC236}">
                <a16:creationId xmlns:a16="http://schemas.microsoft.com/office/drawing/2014/main" id="{CB0D692C-C667-44F2-9D14-6C7D86C9C94D}"/>
              </a:ext>
            </a:extLst>
          </p:cNvPr>
          <p:cNvSpPr txBox="1">
            <a:spLocks/>
          </p:cNvSpPr>
          <p:nvPr/>
        </p:nvSpPr>
        <p:spPr>
          <a:xfrm>
            <a:off x="6259982" y="1202869"/>
            <a:ext cx="5175962" cy="194720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r>
              <a:rPr lang="en-US" sz="2200" dirty="0">
                <a:solidFill>
                  <a:srgbClr val="0070C0"/>
                </a:solidFill>
                <a:latin typeface="Calibri" panose="020F0502020204030204" pitchFamily="34" charset="0"/>
              </a:rPr>
              <a:t>Total Project Budget: $50.9 M</a:t>
            </a:r>
          </a:p>
          <a:p>
            <a:pPr marL="285750" indent="-285750"/>
            <a:r>
              <a:rPr lang="en-US" sz="2200" dirty="0">
                <a:solidFill>
                  <a:srgbClr val="0070C0"/>
                </a:solidFill>
                <a:latin typeface="Calibri" panose="020F0502020204030204" pitchFamily="34" charset="0"/>
              </a:rPr>
              <a:t>Facility Planning in 2023-25 - $930,000</a:t>
            </a:r>
          </a:p>
          <a:p>
            <a:pPr marL="285750" indent="-285750"/>
            <a:r>
              <a:rPr lang="en-US" sz="2200" dirty="0">
                <a:solidFill>
                  <a:srgbClr val="0070C0"/>
                </a:solidFill>
                <a:latin typeface="Calibri" panose="020F0502020204030204" pitchFamily="34" charset="0"/>
              </a:rPr>
              <a:t>Design/Construction delayed pending results + Biosolids facility plan</a:t>
            </a:r>
          </a:p>
        </p:txBody>
      </p:sp>
      <p:pic>
        <p:nvPicPr>
          <p:cNvPr id="10" name="Picture 9">
            <a:extLst>
              <a:ext uri="{FF2B5EF4-FFF2-40B4-BE49-F238E27FC236}">
                <a16:creationId xmlns:a16="http://schemas.microsoft.com/office/drawing/2014/main" id="{5547A487-B00B-7F97-3A6E-144FB97BA701}"/>
              </a:ext>
            </a:extLst>
          </p:cNvPr>
          <p:cNvPicPr>
            <a:picLocks noChangeAspect="1"/>
          </p:cNvPicPr>
          <p:nvPr/>
        </p:nvPicPr>
        <p:blipFill>
          <a:blip r:embed="rId4"/>
          <a:stretch>
            <a:fillRect/>
          </a:stretch>
        </p:blipFill>
        <p:spPr>
          <a:xfrm>
            <a:off x="88142" y="1099127"/>
            <a:ext cx="5036522" cy="3952933"/>
          </a:xfrm>
          <a:prstGeom prst="rect">
            <a:avLst/>
          </a:prstGeom>
        </p:spPr>
      </p:pic>
      <p:pic>
        <p:nvPicPr>
          <p:cNvPr id="8" name="Picture 7" descr="A group of men working on a machine&#10;&#10;Description automatically generated">
            <a:extLst>
              <a:ext uri="{FF2B5EF4-FFF2-40B4-BE49-F238E27FC236}">
                <a16:creationId xmlns:a16="http://schemas.microsoft.com/office/drawing/2014/main" id="{4A164047-B20E-8B26-36DE-F15A6726E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67" y="4554267"/>
            <a:ext cx="3463290" cy="2303733"/>
          </a:xfrm>
          <a:prstGeom prst="rect">
            <a:avLst/>
          </a:prstGeom>
        </p:spPr>
      </p:pic>
      <p:pic>
        <p:nvPicPr>
          <p:cNvPr id="15" name="Picture 14">
            <a:extLst>
              <a:ext uri="{FF2B5EF4-FFF2-40B4-BE49-F238E27FC236}">
                <a16:creationId xmlns:a16="http://schemas.microsoft.com/office/drawing/2014/main" id="{CFC33F5F-737B-DF93-90C0-635480916D8D}"/>
              </a:ext>
            </a:extLst>
          </p:cNvPr>
          <p:cNvPicPr>
            <a:picLocks noChangeAspect="1"/>
          </p:cNvPicPr>
          <p:nvPr/>
        </p:nvPicPr>
        <p:blipFill>
          <a:blip r:embed="rId6"/>
          <a:stretch>
            <a:fillRect/>
          </a:stretch>
        </p:blipFill>
        <p:spPr>
          <a:xfrm>
            <a:off x="6016067" y="2726198"/>
            <a:ext cx="4906327" cy="4068349"/>
          </a:xfrm>
          <a:prstGeom prst="rect">
            <a:avLst/>
          </a:prstGeom>
        </p:spPr>
      </p:pic>
      <p:sp>
        <p:nvSpPr>
          <p:cNvPr id="6" name="Rectangle 5"/>
          <p:cNvSpPr/>
          <p:nvPr/>
        </p:nvSpPr>
        <p:spPr>
          <a:xfrm>
            <a:off x="5104365" y="1099127"/>
            <a:ext cx="176941" cy="5758873"/>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3CF"/>
              </a:solidFill>
            </a:endParaRPr>
          </a:p>
        </p:txBody>
      </p:sp>
    </p:spTree>
    <p:extLst>
      <p:ext uri="{BB962C8B-B14F-4D97-AF65-F5344CB8AC3E}">
        <p14:creationId xmlns:p14="http://schemas.microsoft.com/office/powerpoint/2010/main" val="3422909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6172201"/>
            <a:ext cx="2526794" cy="435653"/>
          </a:xfrm>
          <a:prstGeom prst="rect">
            <a:avLst/>
          </a:prstGeom>
        </p:spPr>
      </p:pic>
      <p:sp>
        <p:nvSpPr>
          <p:cNvPr id="4" name="Rectangle 3"/>
          <p:cNvSpPr/>
          <p:nvPr/>
        </p:nvSpPr>
        <p:spPr>
          <a:xfrm>
            <a:off x="6240050" y="15240"/>
            <a:ext cx="5951950" cy="1173480"/>
          </a:xfrm>
          <a:prstGeom prst="rect">
            <a:avLst/>
          </a:prstGeom>
          <a:solidFill>
            <a:srgbClr val="8FCAE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itle 1"/>
          <p:cNvSpPr txBox="1">
            <a:spLocks/>
          </p:cNvSpPr>
          <p:nvPr/>
        </p:nvSpPr>
        <p:spPr>
          <a:xfrm>
            <a:off x="6430551" y="-45720"/>
            <a:ext cx="5761449" cy="1298208"/>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5BBB"/>
                </a:solidFill>
                <a:latin typeface="Calibri" panose="020F0502020204030204" pitchFamily="34" charset="0"/>
              </a:rPr>
              <a:t>Lower Badger Mill Creek</a:t>
            </a:r>
          </a:p>
          <a:p>
            <a:pPr algn="l"/>
            <a:r>
              <a:rPr lang="en-US" sz="3600" dirty="0">
                <a:solidFill>
                  <a:srgbClr val="005BBB"/>
                </a:solidFill>
                <a:latin typeface="Calibri" panose="020F0502020204030204" pitchFamily="34" charset="0"/>
              </a:rPr>
              <a:t>Interceptor Projects</a:t>
            </a:r>
          </a:p>
        </p:txBody>
      </p:sp>
      <p:sp>
        <p:nvSpPr>
          <p:cNvPr id="6" name="Rectangle 5"/>
          <p:cNvSpPr/>
          <p:nvPr/>
        </p:nvSpPr>
        <p:spPr>
          <a:xfrm>
            <a:off x="6091934" y="20052"/>
            <a:ext cx="190500" cy="690372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3CF"/>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3372" y="6191958"/>
            <a:ext cx="2526794" cy="435654"/>
          </a:xfrm>
          <a:prstGeom prst="rect">
            <a:avLst/>
          </a:prstGeom>
        </p:spPr>
      </p:pic>
      <p:pic>
        <p:nvPicPr>
          <p:cNvPr id="11" name="Picture 10">
            <a:extLst>
              <a:ext uri="{FF2B5EF4-FFF2-40B4-BE49-F238E27FC236}">
                <a16:creationId xmlns:a16="http://schemas.microsoft.com/office/drawing/2014/main" id="{CBF6D919-B287-4CA6-89D3-F0E2B9A71FB2}"/>
              </a:ext>
            </a:extLst>
          </p:cNvPr>
          <p:cNvPicPr>
            <a:picLocks noChangeAspect="1"/>
          </p:cNvPicPr>
          <p:nvPr/>
        </p:nvPicPr>
        <p:blipFill>
          <a:blip r:embed="rId5"/>
          <a:stretch>
            <a:fillRect/>
          </a:stretch>
        </p:blipFill>
        <p:spPr>
          <a:xfrm>
            <a:off x="2836" y="15240"/>
            <a:ext cx="6089098" cy="6903720"/>
          </a:xfrm>
          <a:prstGeom prst="rect">
            <a:avLst/>
          </a:prstGeom>
        </p:spPr>
      </p:pic>
      <p:graphicFrame>
        <p:nvGraphicFramePr>
          <p:cNvPr id="3" name="Table 12">
            <a:extLst>
              <a:ext uri="{FF2B5EF4-FFF2-40B4-BE49-F238E27FC236}">
                <a16:creationId xmlns:a16="http://schemas.microsoft.com/office/drawing/2014/main" id="{595F5B72-C43A-4082-BFA0-EC234B6417A0}"/>
              </a:ext>
            </a:extLst>
          </p:cNvPr>
          <p:cNvGraphicFramePr>
            <a:graphicFrameLocks noGrp="1"/>
          </p:cNvGraphicFramePr>
          <p:nvPr/>
        </p:nvGraphicFramePr>
        <p:xfrm>
          <a:off x="6430551" y="1313448"/>
          <a:ext cx="4193544" cy="1554480"/>
        </p:xfrm>
        <a:graphic>
          <a:graphicData uri="http://schemas.openxmlformats.org/drawingml/2006/table">
            <a:tbl>
              <a:tblPr firstRow="1" bandRow="1">
                <a:tableStyleId>{5C22544A-7EE6-4342-B048-85BDC9FD1C3A}</a:tableStyleId>
              </a:tblPr>
              <a:tblGrid>
                <a:gridCol w="1480540">
                  <a:extLst>
                    <a:ext uri="{9D8B030D-6E8A-4147-A177-3AD203B41FA5}">
                      <a16:colId xmlns:a16="http://schemas.microsoft.com/office/drawing/2014/main" val="3694307405"/>
                    </a:ext>
                  </a:extLst>
                </a:gridCol>
                <a:gridCol w="1315155">
                  <a:extLst>
                    <a:ext uri="{9D8B030D-6E8A-4147-A177-3AD203B41FA5}">
                      <a16:colId xmlns:a16="http://schemas.microsoft.com/office/drawing/2014/main" val="3693691573"/>
                    </a:ext>
                  </a:extLst>
                </a:gridCol>
                <a:gridCol w="1397849">
                  <a:extLst>
                    <a:ext uri="{9D8B030D-6E8A-4147-A177-3AD203B41FA5}">
                      <a16:colId xmlns:a16="http://schemas.microsoft.com/office/drawing/2014/main" val="3199626983"/>
                    </a:ext>
                  </a:extLst>
                </a:gridCol>
              </a:tblGrid>
              <a:tr h="369644">
                <a:tc>
                  <a:txBody>
                    <a:bodyPr/>
                    <a:lstStyle/>
                    <a:p>
                      <a:pPr algn="l"/>
                      <a:r>
                        <a:rPr lang="en-US" sz="1400" dirty="0"/>
                        <a:t>Project</a:t>
                      </a:r>
                    </a:p>
                  </a:txBody>
                  <a:tcPr anchor="b"/>
                </a:tc>
                <a:tc>
                  <a:txBody>
                    <a:bodyPr/>
                    <a:lstStyle/>
                    <a:p>
                      <a:pPr algn="ctr"/>
                      <a:r>
                        <a:rPr lang="en-US" sz="1400" dirty="0"/>
                        <a:t>Total Project Cost</a:t>
                      </a:r>
                    </a:p>
                  </a:txBody>
                  <a:tcPr anchor="b"/>
                </a:tc>
                <a:tc>
                  <a:txBody>
                    <a:bodyPr/>
                    <a:lstStyle/>
                    <a:p>
                      <a:pPr algn="ctr"/>
                      <a:r>
                        <a:rPr lang="en-US" sz="1400" dirty="0"/>
                        <a:t>Construction</a:t>
                      </a:r>
                    </a:p>
                  </a:txBody>
                  <a:tcPr anchor="b"/>
                </a:tc>
                <a:extLst>
                  <a:ext uri="{0D108BD9-81ED-4DB2-BD59-A6C34878D82A}">
                    <a16:rowId xmlns:a16="http://schemas.microsoft.com/office/drawing/2014/main" val="44236105"/>
                  </a:ext>
                </a:extLst>
              </a:tr>
              <a:tr h="369644">
                <a:tc>
                  <a:txBody>
                    <a:bodyPr/>
                    <a:lstStyle/>
                    <a:p>
                      <a:pPr algn="l"/>
                      <a:r>
                        <a:rPr lang="en-US" sz="1400" dirty="0"/>
                        <a:t>LBMC Interceptor  (Phase 5)</a:t>
                      </a:r>
                    </a:p>
                  </a:txBody>
                  <a:tcPr anchor="ctr"/>
                </a:tc>
                <a:tc>
                  <a:txBody>
                    <a:bodyPr/>
                    <a:lstStyle/>
                    <a:p>
                      <a:pPr algn="ctr"/>
                      <a:r>
                        <a:rPr lang="en-US" sz="1400" dirty="0"/>
                        <a:t>$1.9 M</a:t>
                      </a:r>
                    </a:p>
                  </a:txBody>
                  <a:tcPr anchor="ctr"/>
                </a:tc>
                <a:tc>
                  <a:txBody>
                    <a:bodyPr/>
                    <a:lstStyle/>
                    <a:p>
                      <a:pPr algn="ctr"/>
                      <a:r>
                        <a:rPr lang="en-US" sz="1400" dirty="0"/>
                        <a:t>2023-24</a:t>
                      </a:r>
                    </a:p>
                  </a:txBody>
                  <a:tcPr anchor="ctr"/>
                </a:tc>
                <a:extLst>
                  <a:ext uri="{0D108BD9-81ED-4DB2-BD59-A6C34878D82A}">
                    <a16:rowId xmlns:a16="http://schemas.microsoft.com/office/drawing/2014/main" val="1254540852"/>
                  </a:ext>
                </a:extLst>
              </a:tr>
              <a:tr h="369644">
                <a:tc>
                  <a:txBody>
                    <a:bodyPr/>
                    <a:lstStyle/>
                    <a:p>
                      <a:pPr algn="l"/>
                      <a:r>
                        <a:rPr lang="en-US" sz="1400" dirty="0"/>
                        <a:t>LBMC Interceptor (Phase 6)</a:t>
                      </a:r>
                    </a:p>
                  </a:txBody>
                  <a:tcPr anchor="ctr"/>
                </a:tc>
                <a:tc>
                  <a:txBody>
                    <a:bodyPr/>
                    <a:lstStyle/>
                    <a:p>
                      <a:pPr algn="ctr"/>
                      <a:r>
                        <a:rPr lang="en-US" sz="1400" dirty="0"/>
                        <a:t>$5.1 M</a:t>
                      </a:r>
                    </a:p>
                  </a:txBody>
                  <a:tcPr anchor="ctr"/>
                </a:tc>
                <a:tc>
                  <a:txBody>
                    <a:bodyPr/>
                    <a:lstStyle/>
                    <a:p>
                      <a:pPr algn="ctr"/>
                      <a:r>
                        <a:rPr lang="en-US" sz="1400" dirty="0"/>
                        <a:t>2025</a:t>
                      </a:r>
                    </a:p>
                  </a:txBody>
                  <a:tcPr anchor="ctr"/>
                </a:tc>
                <a:extLst>
                  <a:ext uri="{0D108BD9-81ED-4DB2-BD59-A6C34878D82A}">
                    <a16:rowId xmlns:a16="http://schemas.microsoft.com/office/drawing/2014/main" val="3168418060"/>
                  </a:ext>
                </a:extLst>
              </a:tr>
            </a:tbl>
          </a:graphicData>
        </a:graphic>
      </p:graphicFrame>
      <p:sp>
        <p:nvSpPr>
          <p:cNvPr id="8" name="Arrow: Right 7">
            <a:extLst>
              <a:ext uri="{FF2B5EF4-FFF2-40B4-BE49-F238E27FC236}">
                <a16:creationId xmlns:a16="http://schemas.microsoft.com/office/drawing/2014/main" id="{89AF930B-FA9E-13B5-900D-4C70428B85A0}"/>
              </a:ext>
            </a:extLst>
          </p:cNvPr>
          <p:cNvSpPr/>
          <p:nvPr/>
        </p:nvSpPr>
        <p:spPr>
          <a:xfrm>
            <a:off x="780167" y="3047035"/>
            <a:ext cx="1034473" cy="5471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004D01F-0027-CE04-3541-FDCC257C9C89}"/>
              </a:ext>
            </a:extLst>
          </p:cNvPr>
          <p:cNvPicPr>
            <a:picLocks noChangeAspect="1"/>
          </p:cNvPicPr>
          <p:nvPr/>
        </p:nvPicPr>
        <p:blipFill>
          <a:blip r:embed="rId6"/>
          <a:stretch>
            <a:fillRect/>
          </a:stretch>
        </p:blipFill>
        <p:spPr>
          <a:xfrm>
            <a:off x="6720675" y="2916935"/>
            <a:ext cx="4483619" cy="3206259"/>
          </a:xfrm>
          <a:prstGeom prst="rect">
            <a:avLst/>
          </a:prstGeom>
        </p:spPr>
      </p:pic>
      <p:sp>
        <p:nvSpPr>
          <p:cNvPr id="9" name="Arrow: Right 8">
            <a:extLst>
              <a:ext uri="{FF2B5EF4-FFF2-40B4-BE49-F238E27FC236}">
                <a16:creationId xmlns:a16="http://schemas.microsoft.com/office/drawing/2014/main" id="{A12B7F1D-8E3C-CCE6-CE03-ED537770EB43}"/>
              </a:ext>
            </a:extLst>
          </p:cNvPr>
          <p:cNvSpPr/>
          <p:nvPr/>
        </p:nvSpPr>
        <p:spPr>
          <a:xfrm>
            <a:off x="1132592" y="2237410"/>
            <a:ext cx="1034473" cy="5471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61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6172201"/>
            <a:ext cx="2526794" cy="435653"/>
          </a:xfrm>
          <a:prstGeom prst="rect">
            <a:avLst/>
          </a:prstGeom>
        </p:spPr>
      </p:pic>
      <p:sp>
        <p:nvSpPr>
          <p:cNvPr id="4" name="Rectangle 3"/>
          <p:cNvSpPr/>
          <p:nvPr/>
        </p:nvSpPr>
        <p:spPr>
          <a:xfrm>
            <a:off x="6240050" y="15240"/>
            <a:ext cx="5951950" cy="1173480"/>
          </a:xfrm>
          <a:prstGeom prst="rect">
            <a:avLst/>
          </a:prstGeom>
          <a:solidFill>
            <a:srgbClr val="8FCAE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itle 1"/>
          <p:cNvSpPr txBox="1">
            <a:spLocks/>
          </p:cNvSpPr>
          <p:nvPr/>
        </p:nvSpPr>
        <p:spPr>
          <a:xfrm>
            <a:off x="6430551" y="-45720"/>
            <a:ext cx="5761449" cy="1298208"/>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5BBB"/>
                </a:solidFill>
                <a:latin typeface="Calibri" panose="020F0502020204030204" pitchFamily="34" charset="0"/>
              </a:rPr>
              <a:t>Pumping Station 17 Projects</a:t>
            </a:r>
          </a:p>
        </p:txBody>
      </p:sp>
      <p:sp>
        <p:nvSpPr>
          <p:cNvPr id="6" name="Rectangle 5"/>
          <p:cNvSpPr/>
          <p:nvPr/>
        </p:nvSpPr>
        <p:spPr>
          <a:xfrm>
            <a:off x="6117159" y="0"/>
            <a:ext cx="190500" cy="690372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3CF"/>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3372" y="6191958"/>
            <a:ext cx="2526794" cy="435654"/>
          </a:xfrm>
          <a:prstGeom prst="rect">
            <a:avLst/>
          </a:prstGeom>
        </p:spPr>
      </p:pic>
      <p:graphicFrame>
        <p:nvGraphicFramePr>
          <p:cNvPr id="3" name="Table 12">
            <a:extLst>
              <a:ext uri="{FF2B5EF4-FFF2-40B4-BE49-F238E27FC236}">
                <a16:creationId xmlns:a16="http://schemas.microsoft.com/office/drawing/2014/main" id="{595F5B72-C43A-4082-BFA0-EC234B6417A0}"/>
              </a:ext>
            </a:extLst>
          </p:cNvPr>
          <p:cNvGraphicFramePr>
            <a:graphicFrameLocks noGrp="1"/>
          </p:cNvGraphicFramePr>
          <p:nvPr/>
        </p:nvGraphicFramePr>
        <p:xfrm>
          <a:off x="6519973" y="1313448"/>
          <a:ext cx="5443187" cy="1325584"/>
        </p:xfrm>
        <a:graphic>
          <a:graphicData uri="http://schemas.openxmlformats.org/drawingml/2006/table">
            <a:tbl>
              <a:tblPr firstRow="1" bandRow="1">
                <a:tableStyleId>{5C22544A-7EE6-4342-B048-85BDC9FD1C3A}</a:tableStyleId>
              </a:tblPr>
              <a:tblGrid>
                <a:gridCol w="2730183">
                  <a:extLst>
                    <a:ext uri="{9D8B030D-6E8A-4147-A177-3AD203B41FA5}">
                      <a16:colId xmlns:a16="http://schemas.microsoft.com/office/drawing/2014/main" val="3694307405"/>
                    </a:ext>
                  </a:extLst>
                </a:gridCol>
                <a:gridCol w="1315155">
                  <a:extLst>
                    <a:ext uri="{9D8B030D-6E8A-4147-A177-3AD203B41FA5}">
                      <a16:colId xmlns:a16="http://schemas.microsoft.com/office/drawing/2014/main" val="3693691573"/>
                    </a:ext>
                  </a:extLst>
                </a:gridCol>
                <a:gridCol w="1397849">
                  <a:extLst>
                    <a:ext uri="{9D8B030D-6E8A-4147-A177-3AD203B41FA5}">
                      <a16:colId xmlns:a16="http://schemas.microsoft.com/office/drawing/2014/main" val="3199626983"/>
                    </a:ext>
                  </a:extLst>
                </a:gridCol>
              </a:tblGrid>
              <a:tr h="369644">
                <a:tc>
                  <a:txBody>
                    <a:bodyPr/>
                    <a:lstStyle/>
                    <a:p>
                      <a:pPr algn="l"/>
                      <a:r>
                        <a:rPr lang="en-US" sz="1400" dirty="0"/>
                        <a:t>Project</a:t>
                      </a:r>
                    </a:p>
                  </a:txBody>
                  <a:tcPr anchor="b"/>
                </a:tc>
                <a:tc>
                  <a:txBody>
                    <a:bodyPr/>
                    <a:lstStyle/>
                    <a:p>
                      <a:pPr algn="ctr"/>
                      <a:r>
                        <a:rPr lang="en-US" sz="1400" dirty="0"/>
                        <a:t>Total Project Cost</a:t>
                      </a:r>
                    </a:p>
                  </a:txBody>
                  <a:tcPr anchor="b"/>
                </a:tc>
                <a:tc>
                  <a:txBody>
                    <a:bodyPr/>
                    <a:lstStyle/>
                    <a:p>
                      <a:pPr algn="ctr"/>
                      <a:r>
                        <a:rPr lang="en-US" sz="1400" dirty="0"/>
                        <a:t>Construction</a:t>
                      </a:r>
                    </a:p>
                  </a:txBody>
                  <a:tcPr anchor="b"/>
                </a:tc>
                <a:extLst>
                  <a:ext uri="{0D108BD9-81ED-4DB2-BD59-A6C34878D82A}">
                    <a16:rowId xmlns:a16="http://schemas.microsoft.com/office/drawing/2014/main" val="44236105"/>
                  </a:ext>
                </a:extLst>
              </a:tr>
              <a:tr h="369644">
                <a:tc>
                  <a:txBody>
                    <a:bodyPr/>
                    <a:lstStyle/>
                    <a:p>
                      <a:pPr algn="l"/>
                      <a:r>
                        <a:rPr lang="en-US" sz="1400" dirty="0"/>
                        <a:t>PS 17 Firm Capacity Improvements</a:t>
                      </a:r>
                    </a:p>
                  </a:txBody>
                  <a:tcPr anchor="ctr"/>
                </a:tc>
                <a:tc>
                  <a:txBody>
                    <a:bodyPr/>
                    <a:lstStyle/>
                    <a:p>
                      <a:pPr algn="ctr"/>
                      <a:r>
                        <a:rPr lang="en-US" sz="1400" dirty="0"/>
                        <a:t>$8.1 M</a:t>
                      </a:r>
                    </a:p>
                  </a:txBody>
                  <a:tcPr anchor="ctr"/>
                </a:tc>
                <a:tc>
                  <a:txBody>
                    <a:bodyPr/>
                    <a:lstStyle/>
                    <a:p>
                      <a:pPr algn="ctr"/>
                      <a:r>
                        <a:rPr lang="en-US" sz="1400" dirty="0"/>
                        <a:t>2024-26</a:t>
                      </a:r>
                    </a:p>
                  </a:txBody>
                  <a:tcPr anchor="ctr"/>
                </a:tc>
                <a:extLst>
                  <a:ext uri="{0D108BD9-81ED-4DB2-BD59-A6C34878D82A}">
                    <a16:rowId xmlns:a16="http://schemas.microsoft.com/office/drawing/2014/main" val="3774812915"/>
                  </a:ext>
                </a:extLst>
              </a:tr>
              <a:tr h="437780">
                <a:tc>
                  <a:txBody>
                    <a:bodyPr/>
                    <a:lstStyle/>
                    <a:p>
                      <a:pPr algn="l"/>
                      <a:r>
                        <a:rPr lang="en-US" sz="1400" dirty="0"/>
                        <a:t>PS 17 Force Main Relief (Phase 2)</a:t>
                      </a:r>
                    </a:p>
                  </a:txBody>
                  <a:tcPr anchor="ctr"/>
                </a:tc>
                <a:tc>
                  <a:txBody>
                    <a:bodyPr/>
                    <a:lstStyle/>
                    <a:p>
                      <a:pPr algn="ctr"/>
                      <a:r>
                        <a:rPr lang="en-US" sz="1400" dirty="0"/>
                        <a:t>$12.0 M</a:t>
                      </a:r>
                    </a:p>
                  </a:txBody>
                  <a:tcPr anchor="ctr"/>
                </a:tc>
                <a:tc>
                  <a:txBody>
                    <a:bodyPr/>
                    <a:lstStyle/>
                    <a:p>
                      <a:pPr algn="ctr"/>
                      <a:r>
                        <a:rPr lang="en-US" sz="1400" dirty="0"/>
                        <a:t>2024-26</a:t>
                      </a:r>
                    </a:p>
                  </a:txBody>
                  <a:tcPr anchor="ctr"/>
                </a:tc>
                <a:extLst>
                  <a:ext uri="{0D108BD9-81ED-4DB2-BD59-A6C34878D82A}">
                    <a16:rowId xmlns:a16="http://schemas.microsoft.com/office/drawing/2014/main" val="3256507982"/>
                  </a:ext>
                </a:extLst>
              </a:tr>
            </a:tbl>
          </a:graphicData>
        </a:graphic>
      </p:graphicFrame>
      <p:pic>
        <p:nvPicPr>
          <p:cNvPr id="9" name="Picture 8">
            <a:extLst>
              <a:ext uri="{FF2B5EF4-FFF2-40B4-BE49-F238E27FC236}">
                <a16:creationId xmlns:a16="http://schemas.microsoft.com/office/drawing/2014/main" id="{4D9300D0-A9C9-ED92-C8E5-8DC963635748}"/>
              </a:ext>
            </a:extLst>
          </p:cNvPr>
          <p:cNvPicPr>
            <a:picLocks noChangeAspect="1"/>
          </p:cNvPicPr>
          <p:nvPr/>
        </p:nvPicPr>
        <p:blipFill>
          <a:blip r:embed="rId5"/>
          <a:stretch>
            <a:fillRect/>
          </a:stretch>
        </p:blipFill>
        <p:spPr>
          <a:xfrm>
            <a:off x="0" y="-18710"/>
            <a:ext cx="6117158" cy="4333875"/>
          </a:xfrm>
          <a:prstGeom prst="rect">
            <a:avLst/>
          </a:prstGeom>
        </p:spPr>
      </p:pic>
      <p:cxnSp>
        <p:nvCxnSpPr>
          <p:cNvPr id="14" name="Straight Arrow Connector 13">
            <a:extLst>
              <a:ext uri="{FF2B5EF4-FFF2-40B4-BE49-F238E27FC236}">
                <a16:creationId xmlns:a16="http://schemas.microsoft.com/office/drawing/2014/main" id="{F919226D-729E-FFF5-233A-27CC24E7A4E4}"/>
              </a:ext>
            </a:extLst>
          </p:cNvPr>
          <p:cNvCxnSpPr/>
          <p:nvPr/>
        </p:nvCxnSpPr>
        <p:spPr>
          <a:xfrm flipH="1" flipV="1">
            <a:off x="1948008" y="2574925"/>
            <a:ext cx="336550" cy="222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302154D-781A-C0F2-EED4-85907BF7E960}"/>
              </a:ext>
            </a:extLst>
          </p:cNvPr>
          <p:cNvCxnSpPr/>
          <p:nvPr/>
        </p:nvCxnSpPr>
        <p:spPr>
          <a:xfrm flipV="1">
            <a:off x="2841727" y="1856945"/>
            <a:ext cx="0" cy="654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D1371E8-75C0-4CFA-74DF-CEA9507094C7}"/>
              </a:ext>
            </a:extLst>
          </p:cNvPr>
          <p:cNvSpPr txBox="1"/>
          <p:nvPr/>
        </p:nvSpPr>
        <p:spPr>
          <a:xfrm rot="19130367">
            <a:off x="1900445" y="2183983"/>
            <a:ext cx="1040670" cy="246221"/>
          </a:xfrm>
          <a:prstGeom prst="rect">
            <a:avLst/>
          </a:prstGeom>
          <a:noFill/>
        </p:spPr>
        <p:txBody>
          <a:bodyPr wrap="none" rtlCol="0">
            <a:spAutoFit/>
          </a:bodyPr>
          <a:lstStyle/>
          <a:p>
            <a:r>
              <a:rPr lang="en-US" sz="1000" dirty="0"/>
              <a:t>Not yet installed</a:t>
            </a:r>
          </a:p>
        </p:txBody>
      </p:sp>
      <p:pic>
        <p:nvPicPr>
          <p:cNvPr id="19" name="Picture 18">
            <a:extLst>
              <a:ext uri="{FF2B5EF4-FFF2-40B4-BE49-F238E27FC236}">
                <a16:creationId xmlns:a16="http://schemas.microsoft.com/office/drawing/2014/main" id="{FE7440E3-6176-B5C4-598F-80D5FD7B2902}"/>
              </a:ext>
            </a:extLst>
          </p:cNvPr>
          <p:cNvPicPr>
            <a:picLocks noChangeAspect="1"/>
          </p:cNvPicPr>
          <p:nvPr/>
        </p:nvPicPr>
        <p:blipFill>
          <a:blip r:embed="rId6"/>
          <a:stretch>
            <a:fillRect/>
          </a:stretch>
        </p:blipFill>
        <p:spPr>
          <a:xfrm>
            <a:off x="931079" y="3919865"/>
            <a:ext cx="3821296" cy="2910064"/>
          </a:xfrm>
          <a:prstGeom prst="rect">
            <a:avLst/>
          </a:prstGeom>
        </p:spPr>
      </p:pic>
      <p:pic>
        <p:nvPicPr>
          <p:cNvPr id="21" name="Picture 20">
            <a:extLst>
              <a:ext uri="{FF2B5EF4-FFF2-40B4-BE49-F238E27FC236}">
                <a16:creationId xmlns:a16="http://schemas.microsoft.com/office/drawing/2014/main" id="{CC49A3D7-414A-AA4D-6F9B-925B01228ED4}"/>
              </a:ext>
            </a:extLst>
          </p:cNvPr>
          <p:cNvPicPr>
            <a:picLocks noChangeAspect="1"/>
          </p:cNvPicPr>
          <p:nvPr/>
        </p:nvPicPr>
        <p:blipFill>
          <a:blip r:embed="rId7"/>
          <a:stretch>
            <a:fillRect/>
          </a:stretch>
        </p:blipFill>
        <p:spPr>
          <a:xfrm>
            <a:off x="6430552" y="3180645"/>
            <a:ext cx="5596466" cy="2751525"/>
          </a:xfrm>
          <a:prstGeom prst="rect">
            <a:avLst/>
          </a:prstGeom>
        </p:spPr>
      </p:pic>
    </p:spTree>
    <p:extLst>
      <p:ext uri="{BB962C8B-B14F-4D97-AF65-F5344CB8AC3E}">
        <p14:creationId xmlns:p14="http://schemas.microsoft.com/office/powerpoint/2010/main" val="707761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1676400" y="1676400"/>
          <a:ext cx="4572000" cy="39808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nvGraphicFramePr>
        <p:xfrm>
          <a:off x="1733550" y="1828800"/>
          <a:ext cx="4514851"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6B5B0B2E-2415-4A2C-BA4E-2E16ADAEE8E6}"/>
              </a:ext>
            </a:extLst>
          </p:cNvPr>
          <p:cNvSpPr/>
          <p:nvPr/>
        </p:nvSpPr>
        <p:spPr>
          <a:xfrm>
            <a:off x="76200" y="0"/>
            <a:ext cx="12192000" cy="1200744"/>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0DBB73-4114-4293-9CE5-0A0D05A801A0}"/>
              </a:ext>
            </a:extLst>
          </p:cNvPr>
          <p:cNvSpPr/>
          <p:nvPr/>
        </p:nvSpPr>
        <p:spPr>
          <a:xfrm>
            <a:off x="0" y="0"/>
            <a:ext cx="207264" cy="120074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4" name="Title 1">
            <a:extLst>
              <a:ext uri="{FF2B5EF4-FFF2-40B4-BE49-F238E27FC236}">
                <a16:creationId xmlns:a16="http://schemas.microsoft.com/office/drawing/2014/main" id="{3569B39A-2C2D-4676-960B-2F6A42127F6A}"/>
              </a:ext>
            </a:extLst>
          </p:cNvPr>
          <p:cNvSpPr txBox="1">
            <a:spLocks/>
          </p:cNvSpPr>
          <p:nvPr/>
        </p:nvSpPr>
        <p:spPr>
          <a:xfrm>
            <a:off x="390813" y="294298"/>
            <a:ext cx="8743950" cy="777120"/>
          </a:xfrm>
          <a:prstGeom prst="rect">
            <a:avLst/>
          </a:prstGeom>
        </p:spPr>
        <p:txBody>
          <a:bodyPr>
            <a:norm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dirty="0">
                <a:solidFill>
                  <a:srgbClr val="005BBB"/>
                </a:solidFill>
              </a:rPr>
              <a:t>Project Delays</a:t>
            </a:r>
          </a:p>
        </p:txBody>
      </p:sp>
      <p:graphicFrame>
        <p:nvGraphicFramePr>
          <p:cNvPr id="3" name="Table 2">
            <a:extLst>
              <a:ext uri="{FF2B5EF4-FFF2-40B4-BE49-F238E27FC236}">
                <a16:creationId xmlns:a16="http://schemas.microsoft.com/office/drawing/2014/main" id="{409248BA-1D03-79F0-69C5-18C7B28DFAFD}"/>
              </a:ext>
            </a:extLst>
          </p:cNvPr>
          <p:cNvGraphicFramePr>
            <a:graphicFrameLocks noGrp="1"/>
          </p:cNvGraphicFramePr>
          <p:nvPr>
            <p:extLst>
              <p:ext uri="{D42A27DB-BD31-4B8C-83A1-F6EECF244321}">
                <p14:modId xmlns:p14="http://schemas.microsoft.com/office/powerpoint/2010/main" val="520929229"/>
              </p:ext>
            </p:extLst>
          </p:nvPr>
        </p:nvGraphicFramePr>
        <p:xfrm>
          <a:off x="508000" y="1547074"/>
          <a:ext cx="11074400" cy="4110180"/>
        </p:xfrm>
        <a:graphic>
          <a:graphicData uri="http://schemas.openxmlformats.org/drawingml/2006/table">
            <a:tbl>
              <a:tblPr firstRow="1" bandRow="1">
                <a:tableStyleId>{5C22544A-7EE6-4342-B048-85BDC9FD1C3A}</a:tableStyleId>
              </a:tblPr>
              <a:tblGrid>
                <a:gridCol w="6478016">
                  <a:extLst>
                    <a:ext uri="{9D8B030D-6E8A-4147-A177-3AD203B41FA5}">
                      <a16:colId xmlns:a16="http://schemas.microsoft.com/office/drawing/2014/main" val="1642836199"/>
                    </a:ext>
                  </a:extLst>
                </a:gridCol>
                <a:gridCol w="4596384">
                  <a:extLst>
                    <a:ext uri="{9D8B030D-6E8A-4147-A177-3AD203B41FA5}">
                      <a16:colId xmlns:a16="http://schemas.microsoft.com/office/drawing/2014/main" val="3099694369"/>
                    </a:ext>
                  </a:extLst>
                </a:gridCol>
              </a:tblGrid>
              <a:tr h="822036">
                <a:tc>
                  <a:txBody>
                    <a:bodyPr/>
                    <a:lstStyle/>
                    <a:p>
                      <a:r>
                        <a:rPr lang="en-US" sz="2400" kern="1200" dirty="0">
                          <a:solidFill>
                            <a:srgbClr val="002060"/>
                          </a:solidFill>
                          <a:latin typeface="+mn-lt"/>
                          <a:ea typeface="+mn-ea"/>
                          <a:cs typeface="+mn-cs"/>
                        </a:rPr>
                        <a:t>Project</a:t>
                      </a:r>
                    </a:p>
                  </a:txBody>
                  <a:tcPr anchor="b"/>
                </a:tc>
                <a:tc>
                  <a:txBody>
                    <a:bodyPr/>
                    <a:lstStyle/>
                    <a:p>
                      <a:r>
                        <a:rPr lang="en-US" sz="2400" dirty="0">
                          <a:solidFill>
                            <a:srgbClr val="002060"/>
                          </a:solidFill>
                        </a:rPr>
                        <a:t>Delay</a:t>
                      </a:r>
                    </a:p>
                  </a:txBody>
                  <a:tcPr anchor="b"/>
                </a:tc>
                <a:extLst>
                  <a:ext uri="{0D108BD9-81ED-4DB2-BD59-A6C34878D82A}">
                    <a16:rowId xmlns:a16="http://schemas.microsoft.com/office/drawing/2014/main" val="1022582894"/>
                  </a:ext>
                </a:extLst>
              </a:tr>
              <a:tr h="822036">
                <a:tc>
                  <a:txBody>
                    <a:bodyPr/>
                    <a:lstStyle/>
                    <a:p>
                      <a:r>
                        <a:rPr lang="en-US" sz="2000" dirty="0">
                          <a:solidFill>
                            <a:srgbClr val="002060"/>
                          </a:solidFill>
                        </a:rPr>
                        <a:t>Liquid Processing Improvements – Phase 3</a:t>
                      </a:r>
                    </a:p>
                  </a:txBody>
                  <a:tcPr anchor="ctr"/>
                </a:tc>
                <a:tc>
                  <a:txBody>
                    <a:bodyPr/>
                    <a:lstStyle/>
                    <a:p>
                      <a:r>
                        <a:rPr lang="en-US" sz="2000" dirty="0">
                          <a:solidFill>
                            <a:srgbClr val="002060"/>
                          </a:solidFill>
                        </a:rPr>
                        <a:t>Move project start from 2026 to 2027</a:t>
                      </a:r>
                    </a:p>
                  </a:txBody>
                  <a:tcPr anchor="ctr"/>
                </a:tc>
                <a:extLst>
                  <a:ext uri="{0D108BD9-81ED-4DB2-BD59-A6C34878D82A}">
                    <a16:rowId xmlns:a16="http://schemas.microsoft.com/office/drawing/2014/main" val="2321244609"/>
                  </a:ext>
                </a:extLst>
              </a:tr>
              <a:tr h="822036">
                <a:tc>
                  <a:txBody>
                    <a:bodyPr/>
                    <a:lstStyle/>
                    <a:p>
                      <a:r>
                        <a:rPr lang="en-US" sz="2000" dirty="0">
                          <a:solidFill>
                            <a:srgbClr val="002060"/>
                          </a:solidFill>
                        </a:rPr>
                        <a:t>Emergency Power Generation at Pumping Stations</a:t>
                      </a:r>
                    </a:p>
                  </a:txBody>
                  <a:tcPr anchor="ctr"/>
                </a:tc>
                <a:tc>
                  <a:txBody>
                    <a:bodyPr/>
                    <a:lstStyle/>
                    <a:p>
                      <a:r>
                        <a:rPr lang="en-US" sz="2000" dirty="0">
                          <a:solidFill>
                            <a:srgbClr val="002060"/>
                          </a:solidFill>
                        </a:rPr>
                        <a:t>Move project start from 2025 to 2028</a:t>
                      </a:r>
                    </a:p>
                  </a:txBody>
                  <a:tcPr anchor="ctr"/>
                </a:tc>
                <a:extLst>
                  <a:ext uri="{0D108BD9-81ED-4DB2-BD59-A6C34878D82A}">
                    <a16:rowId xmlns:a16="http://schemas.microsoft.com/office/drawing/2014/main" val="1530830215"/>
                  </a:ext>
                </a:extLst>
              </a:tr>
              <a:tr h="822036">
                <a:tc>
                  <a:txBody>
                    <a:bodyPr/>
                    <a:lstStyle/>
                    <a:p>
                      <a:r>
                        <a:rPr lang="en-US" sz="2000" dirty="0">
                          <a:solidFill>
                            <a:srgbClr val="002060"/>
                          </a:solidFill>
                        </a:rPr>
                        <a:t>Interceptor rehab projects (multiple)</a:t>
                      </a:r>
                    </a:p>
                  </a:txBody>
                  <a:tcPr anchor="ctr"/>
                </a:tc>
                <a:tc>
                  <a:txBody>
                    <a:bodyPr/>
                    <a:lstStyle/>
                    <a:p>
                      <a:r>
                        <a:rPr lang="en-US" sz="2000" dirty="0">
                          <a:solidFill>
                            <a:srgbClr val="002060"/>
                          </a:solidFill>
                        </a:rPr>
                        <a:t>Delay projects 1-2 years</a:t>
                      </a:r>
                    </a:p>
                  </a:txBody>
                  <a:tcPr anchor="ctr"/>
                </a:tc>
                <a:extLst>
                  <a:ext uri="{0D108BD9-81ED-4DB2-BD59-A6C34878D82A}">
                    <a16:rowId xmlns:a16="http://schemas.microsoft.com/office/drawing/2014/main" val="2682210869"/>
                  </a:ext>
                </a:extLst>
              </a:tr>
              <a:tr h="822036">
                <a:tc>
                  <a:txBody>
                    <a:bodyPr/>
                    <a:lstStyle/>
                    <a:p>
                      <a:r>
                        <a:rPr lang="en-US" sz="2000" dirty="0">
                          <a:solidFill>
                            <a:srgbClr val="002060"/>
                          </a:solidFill>
                        </a:rPr>
                        <a:t>Pumping Station 16 &amp; Force Main Rehab</a:t>
                      </a:r>
                    </a:p>
                  </a:txBody>
                  <a:tcPr anchor="ctr"/>
                </a:tc>
                <a:tc>
                  <a:txBody>
                    <a:bodyPr/>
                    <a:lstStyle/>
                    <a:p>
                      <a:r>
                        <a:rPr lang="en-US" sz="2000" dirty="0">
                          <a:solidFill>
                            <a:srgbClr val="002060"/>
                          </a:solidFill>
                        </a:rPr>
                        <a:t>Move project start from 2024 to 2026</a:t>
                      </a:r>
                    </a:p>
                  </a:txBody>
                  <a:tcPr anchor="ctr"/>
                </a:tc>
                <a:extLst>
                  <a:ext uri="{0D108BD9-81ED-4DB2-BD59-A6C34878D82A}">
                    <a16:rowId xmlns:a16="http://schemas.microsoft.com/office/drawing/2014/main" val="2811111495"/>
                  </a:ext>
                </a:extLst>
              </a:tr>
            </a:tbl>
          </a:graphicData>
        </a:graphic>
      </p:graphicFrame>
      <p:pic>
        <p:nvPicPr>
          <p:cNvPr id="4" name="Picture 3">
            <a:extLst>
              <a:ext uri="{FF2B5EF4-FFF2-40B4-BE49-F238E27FC236}">
                <a16:creationId xmlns:a16="http://schemas.microsoft.com/office/drawing/2014/main" id="{19A988BE-7B41-321B-4CEE-A1F619A830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2092" y="5875494"/>
            <a:ext cx="3210308" cy="546538"/>
          </a:xfrm>
          <a:prstGeom prst="rect">
            <a:avLst/>
          </a:prstGeom>
        </p:spPr>
      </p:pic>
    </p:spTree>
    <p:extLst>
      <p:ext uri="{BB962C8B-B14F-4D97-AF65-F5344CB8AC3E}">
        <p14:creationId xmlns:p14="http://schemas.microsoft.com/office/powerpoint/2010/main" val="3377382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headdress, helmet, indoor, clothing&#10;&#10;Description automatically generated">
            <a:extLst>
              <a:ext uri="{FF2B5EF4-FFF2-40B4-BE49-F238E27FC236}">
                <a16:creationId xmlns:a16="http://schemas.microsoft.com/office/drawing/2014/main" id="{F0BAF909-2EE6-4DC4-8EDD-1520404192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10" t="26569" r="-8550" b="8599"/>
          <a:stretch/>
        </p:blipFill>
        <p:spPr>
          <a:xfrm>
            <a:off x="-216310" y="0"/>
            <a:ext cx="14199010" cy="714805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0453" y="5486401"/>
            <a:ext cx="1895091" cy="326740"/>
          </a:xfrm>
          <a:prstGeom prst="rect">
            <a:avLst/>
          </a:prstGeom>
        </p:spPr>
      </p:pic>
      <p:sp>
        <p:nvSpPr>
          <p:cNvPr id="8" name="Rectangle 7"/>
          <p:cNvSpPr/>
          <p:nvPr/>
        </p:nvSpPr>
        <p:spPr>
          <a:xfrm>
            <a:off x="-166570" y="0"/>
            <a:ext cx="12949084" cy="7148052"/>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3300" dirty="0">
              <a:solidFill>
                <a:srgbClr val="3DB7E4"/>
              </a:solidFill>
              <a:latin typeface="Calibri"/>
            </a:endParaRPr>
          </a:p>
        </p:txBody>
      </p:sp>
      <p:pic>
        <p:nvPicPr>
          <p:cNvPr id="11" name="Picture 10">
            <a:extLst>
              <a:ext uri="{FF2B5EF4-FFF2-40B4-BE49-F238E27FC236}">
                <a16:creationId xmlns:a16="http://schemas.microsoft.com/office/drawing/2014/main" id="{4174A1D1-6D83-4561-840B-1FA56DB13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6008" y="5742368"/>
            <a:ext cx="2854486" cy="492152"/>
          </a:xfrm>
          <a:prstGeom prst="rect">
            <a:avLst/>
          </a:prstGeom>
        </p:spPr>
      </p:pic>
      <p:sp>
        <p:nvSpPr>
          <p:cNvPr id="6" name="Title 1">
            <a:extLst>
              <a:ext uri="{FF2B5EF4-FFF2-40B4-BE49-F238E27FC236}">
                <a16:creationId xmlns:a16="http://schemas.microsoft.com/office/drawing/2014/main" id="{9532CE0F-3AE9-4F14-9C77-0CBDA73DBA68}"/>
              </a:ext>
            </a:extLst>
          </p:cNvPr>
          <p:cNvSpPr txBox="1">
            <a:spLocks/>
          </p:cNvSpPr>
          <p:nvPr/>
        </p:nvSpPr>
        <p:spPr>
          <a:xfrm>
            <a:off x="4168878" y="2559713"/>
            <a:ext cx="4640824" cy="1196210"/>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r>
              <a:rPr lang="en-US" sz="7200" b="1" dirty="0">
                <a:solidFill>
                  <a:prstClr val="white"/>
                </a:solidFill>
                <a:latin typeface="Calibri" panose="020F0502020204030204" pitchFamily="34" charset="0"/>
                <a:cs typeface="Calibri" panose="020F0502020204030204" pitchFamily="34" charset="0"/>
              </a:rPr>
              <a:t>Questions?</a:t>
            </a:r>
          </a:p>
        </p:txBody>
      </p:sp>
    </p:spTree>
    <p:extLst>
      <p:ext uri="{BB962C8B-B14F-4D97-AF65-F5344CB8AC3E}">
        <p14:creationId xmlns:p14="http://schemas.microsoft.com/office/powerpoint/2010/main" val="14701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2DF96A-7ED9-41B3-BB2A-0B448A4694D7}"/>
              </a:ext>
            </a:extLst>
          </p:cNvPr>
          <p:cNvSpPr/>
          <p:nvPr/>
        </p:nvSpPr>
        <p:spPr>
          <a:xfrm>
            <a:off x="0" y="-2"/>
            <a:ext cx="12192000" cy="1524002"/>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9BCD0E-3F22-4402-9687-78A4CC4C44EB}"/>
              </a:ext>
            </a:extLst>
          </p:cNvPr>
          <p:cNvSpPr/>
          <p:nvPr/>
        </p:nvSpPr>
        <p:spPr>
          <a:xfrm>
            <a:off x="0" y="-2"/>
            <a:ext cx="190500" cy="1524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1" name="Title 1">
            <a:extLst>
              <a:ext uri="{FF2B5EF4-FFF2-40B4-BE49-F238E27FC236}">
                <a16:creationId xmlns:a16="http://schemas.microsoft.com/office/drawing/2014/main" id="{E937025D-4B93-498D-A445-B85794388A35}"/>
              </a:ext>
            </a:extLst>
          </p:cNvPr>
          <p:cNvSpPr txBox="1">
            <a:spLocks/>
          </p:cNvSpPr>
          <p:nvPr/>
        </p:nvSpPr>
        <p:spPr>
          <a:xfrm>
            <a:off x="390813" y="294298"/>
            <a:ext cx="8743950" cy="777120"/>
          </a:xfrm>
          <a:prstGeom prst="rect">
            <a:avLst/>
          </a:prstGeom>
        </p:spPr>
        <p:txBody>
          <a:bodyPr>
            <a:norm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400" dirty="0">
                <a:solidFill>
                  <a:srgbClr val="005BBB"/>
                </a:solidFill>
              </a:rPr>
              <a:t>Budget to Actual – 2024 Expenditures</a:t>
            </a:r>
          </a:p>
        </p:txBody>
      </p:sp>
      <p:sp>
        <p:nvSpPr>
          <p:cNvPr id="2" name="Slide Number Placeholder 1">
            <a:extLst>
              <a:ext uri="{FF2B5EF4-FFF2-40B4-BE49-F238E27FC236}">
                <a16:creationId xmlns:a16="http://schemas.microsoft.com/office/drawing/2014/main" id="{F1D00DC1-0B0C-4BB5-9644-A6C801636E0F}"/>
              </a:ext>
            </a:extLst>
          </p:cNvPr>
          <p:cNvSpPr>
            <a:spLocks noGrp="1"/>
          </p:cNvSpPr>
          <p:nvPr>
            <p:ph type="sldNum" sz="quarter" idx="12"/>
          </p:nvPr>
        </p:nvSpPr>
        <p:spPr/>
        <p:txBody>
          <a:bodyPr/>
          <a:lstStyle/>
          <a:p>
            <a:fld id="{6F0705FB-A753-4172-9785-0B4B231F30F4}" type="slidenum">
              <a:rPr lang="en-US" smtClean="0"/>
              <a:t>18</a:t>
            </a:fld>
            <a:endParaRPr lang="en-US"/>
          </a:p>
        </p:txBody>
      </p:sp>
      <p:sp>
        <p:nvSpPr>
          <p:cNvPr id="20" name="TextBox 19">
            <a:extLst>
              <a:ext uri="{FF2B5EF4-FFF2-40B4-BE49-F238E27FC236}">
                <a16:creationId xmlns:a16="http://schemas.microsoft.com/office/drawing/2014/main" id="{5A02EC52-7DCE-4B11-BF71-DCDCB61E836D}"/>
              </a:ext>
            </a:extLst>
          </p:cNvPr>
          <p:cNvSpPr txBox="1"/>
          <p:nvPr/>
        </p:nvSpPr>
        <p:spPr>
          <a:xfrm>
            <a:off x="6780653" y="5201959"/>
            <a:ext cx="688230" cy="307777"/>
          </a:xfrm>
          <a:prstGeom prst="rect">
            <a:avLst/>
          </a:prstGeom>
          <a:solidFill>
            <a:schemeClr val="bg1"/>
          </a:solidFill>
        </p:spPr>
        <p:txBody>
          <a:bodyPr wrap="square" rtlCol="0">
            <a:spAutoFit/>
          </a:bodyPr>
          <a:lstStyle/>
          <a:p>
            <a:r>
              <a:rPr lang="en-US" sz="1400" dirty="0"/>
              <a:t> </a:t>
            </a:r>
          </a:p>
        </p:txBody>
      </p:sp>
      <p:graphicFrame>
        <p:nvGraphicFramePr>
          <p:cNvPr id="4" name="Chart 3">
            <a:extLst>
              <a:ext uri="{FF2B5EF4-FFF2-40B4-BE49-F238E27FC236}">
                <a16:creationId xmlns:a16="http://schemas.microsoft.com/office/drawing/2014/main" id="{F734B380-3985-65E4-FFF7-15D4DF9FA7EF}"/>
              </a:ext>
            </a:extLst>
          </p:cNvPr>
          <p:cNvGraphicFramePr>
            <a:graphicFrameLocks/>
          </p:cNvGraphicFramePr>
          <p:nvPr>
            <p:extLst>
              <p:ext uri="{D42A27DB-BD31-4B8C-83A1-F6EECF244321}">
                <p14:modId xmlns:p14="http://schemas.microsoft.com/office/powerpoint/2010/main" val="954251093"/>
              </p:ext>
            </p:extLst>
          </p:nvPr>
        </p:nvGraphicFramePr>
        <p:xfrm>
          <a:off x="190499" y="1525904"/>
          <a:ext cx="11638827" cy="51955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6242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BC9118-2137-4DCA-B834-D88FDC53E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911" y="5875753"/>
            <a:ext cx="3210308" cy="546538"/>
          </a:xfrm>
          <a:prstGeom prst="rect">
            <a:avLst/>
          </a:prstGeom>
        </p:spPr>
      </p:pic>
      <p:sp>
        <p:nvSpPr>
          <p:cNvPr id="9" name="Rectangle 8">
            <a:extLst>
              <a:ext uri="{FF2B5EF4-FFF2-40B4-BE49-F238E27FC236}">
                <a16:creationId xmlns:a16="http://schemas.microsoft.com/office/drawing/2014/main" id="{D02DF96A-7ED9-41B3-BB2A-0B448A4694D7}"/>
              </a:ext>
            </a:extLst>
          </p:cNvPr>
          <p:cNvSpPr/>
          <p:nvPr/>
        </p:nvSpPr>
        <p:spPr>
          <a:xfrm>
            <a:off x="0" y="-2"/>
            <a:ext cx="12192000" cy="1524002"/>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9BCD0E-3F22-4402-9687-78A4CC4C44EB}"/>
              </a:ext>
            </a:extLst>
          </p:cNvPr>
          <p:cNvSpPr/>
          <p:nvPr/>
        </p:nvSpPr>
        <p:spPr>
          <a:xfrm>
            <a:off x="0" y="0"/>
            <a:ext cx="190500" cy="1524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1" name="Title 1">
            <a:extLst>
              <a:ext uri="{FF2B5EF4-FFF2-40B4-BE49-F238E27FC236}">
                <a16:creationId xmlns:a16="http://schemas.microsoft.com/office/drawing/2014/main" id="{E937025D-4B93-498D-A445-B85794388A35}"/>
              </a:ext>
            </a:extLst>
          </p:cNvPr>
          <p:cNvSpPr txBox="1">
            <a:spLocks/>
          </p:cNvSpPr>
          <p:nvPr/>
        </p:nvSpPr>
        <p:spPr>
          <a:xfrm>
            <a:off x="390813" y="294298"/>
            <a:ext cx="8743950" cy="1106332"/>
          </a:xfrm>
          <a:prstGeom prst="rect">
            <a:avLst/>
          </a:prstGeom>
        </p:spPr>
        <p:txBody>
          <a:bodyPr>
            <a:norm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dirty="0">
                <a:solidFill>
                  <a:srgbClr val="005BBB"/>
                </a:solidFill>
              </a:rPr>
              <a:t>Topics</a:t>
            </a:r>
          </a:p>
        </p:txBody>
      </p:sp>
      <p:sp>
        <p:nvSpPr>
          <p:cNvPr id="6" name="Content Placeholder 2">
            <a:extLst>
              <a:ext uri="{FF2B5EF4-FFF2-40B4-BE49-F238E27FC236}">
                <a16:creationId xmlns:a16="http://schemas.microsoft.com/office/drawing/2014/main" id="{CC8D5B8C-790A-4501-8AC6-24DB78BB6F00}"/>
              </a:ext>
            </a:extLst>
          </p:cNvPr>
          <p:cNvSpPr txBox="1">
            <a:spLocks/>
          </p:cNvSpPr>
          <p:nvPr/>
        </p:nvSpPr>
        <p:spPr>
          <a:xfrm>
            <a:off x="390813" y="2326215"/>
            <a:ext cx="8743950" cy="31311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0070C0"/>
              </a:buClr>
            </a:pPr>
            <a:r>
              <a:rPr lang="en-US" sz="4000" dirty="0">
                <a:solidFill>
                  <a:srgbClr val="005BBB"/>
                </a:solidFill>
              </a:rPr>
              <a:t>Comparison of 2024 CIP &amp; 2025 CIP</a:t>
            </a:r>
          </a:p>
          <a:p>
            <a:pPr>
              <a:buClr>
                <a:srgbClr val="0070C0"/>
              </a:buClr>
            </a:pPr>
            <a:r>
              <a:rPr lang="en-US" sz="4000" dirty="0">
                <a:solidFill>
                  <a:srgbClr val="005BBB"/>
                </a:solidFill>
              </a:rPr>
              <a:t>Spending for 2025 Capital Budget</a:t>
            </a:r>
          </a:p>
          <a:p>
            <a:pPr>
              <a:buClr>
                <a:srgbClr val="0070C0"/>
              </a:buClr>
            </a:pPr>
            <a:r>
              <a:rPr lang="en-US" sz="4000" dirty="0">
                <a:solidFill>
                  <a:srgbClr val="005BBB"/>
                </a:solidFill>
              </a:rPr>
              <a:t>Project drivers and costs</a:t>
            </a:r>
          </a:p>
          <a:p>
            <a:pPr>
              <a:buClr>
                <a:srgbClr val="0070C0"/>
              </a:buClr>
            </a:pPr>
            <a:r>
              <a:rPr lang="en-US" sz="4000" dirty="0">
                <a:solidFill>
                  <a:srgbClr val="005BBB"/>
                </a:solidFill>
              </a:rPr>
              <a:t>Project summaries</a:t>
            </a:r>
          </a:p>
        </p:txBody>
      </p:sp>
    </p:spTree>
    <p:extLst>
      <p:ext uri="{BB962C8B-B14F-4D97-AF65-F5344CB8AC3E}">
        <p14:creationId xmlns:p14="http://schemas.microsoft.com/office/powerpoint/2010/main" val="320695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1676400" y="1676400"/>
          <a:ext cx="4572000" cy="39808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nvGraphicFramePr>
        <p:xfrm>
          <a:off x="1733550" y="1828800"/>
          <a:ext cx="4514851"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6B5B0B2E-2415-4A2C-BA4E-2E16ADAEE8E6}"/>
              </a:ext>
            </a:extLst>
          </p:cNvPr>
          <p:cNvSpPr/>
          <p:nvPr/>
        </p:nvSpPr>
        <p:spPr>
          <a:xfrm>
            <a:off x="76200" y="0"/>
            <a:ext cx="12192000" cy="1524002"/>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0DBB73-4114-4293-9CE5-0A0D05A801A0}"/>
              </a:ext>
            </a:extLst>
          </p:cNvPr>
          <p:cNvSpPr/>
          <p:nvPr/>
        </p:nvSpPr>
        <p:spPr>
          <a:xfrm>
            <a:off x="0" y="0"/>
            <a:ext cx="190500" cy="1524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4" name="Title 1">
            <a:extLst>
              <a:ext uri="{FF2B5EF4-FFF2-40B4-BE49-F238E27FC236}">
                <a16:creationId xmlns:a16="http://schemas.microsoft.com/office/drawing/2014/main" id="{3569B39A-2C2D-4676-960B-2F6A42127F6A}"/>
              </a:ext>
            </a:extLst>
          </p:cNvPr>
          <p:cNvSpPr txBox="1">
            <a:spLocks/>
          </p:cNvSpPr>
          <p:nvPr/>
        </p:nvSpPr>
        <p:spPr>
          <a:xfrm>
            <a:off x="390813" y="294298"/>
            <a:ext cx="8743950" cy="777120"/>
          </a:xfrm>
          <a:prstGeom prst="rect">
            <a:avLst/>
          </a:prstGeom>
        </p:spPr>
        <p:txBody>
          <a:bodyPr>
            <a:norm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dirty="0">
                <a:solidFill>
                  <a:srgbClr val="005BBB"/>
                </a:solidFill>
              </a:rPr>
              <a:t>Total Six-Year Expenditures</a:t>
            </a:r>
          </a:p>
        </p:txBody>
      </p:sp>
      <p:graphicFrame>
        <p:nvGraphicFramePr>
          <p:cNvPr id="15" name="Chart 14">
            <a:extLst>
              <a:ext uri="{FF2B5EF4-FFF2-40B4-BE49-F238E27FC236}">
                <a16:creationId xmlns:a16="http://schemas.microsoft.com/office/drawing/2014/main" id="{EAF15227-06B8-41DA-AA35-F0706A92F265}"/>
              </a:ext>
            </a:extLst>
          </p:cNvPr>
          <p:cNvGraphicFramePr>
            <a:graphicFrameLocks/>
          </p:cNvGraphicFramePr>
          <p:nvPr>
            <p:extLst>
              <p:ext uri="{D42A27DB-BD31-4B8C-83A1-F6EECF244321}">
                <p14:modId xmlns:p14="http://schemas.microsoft.com/office/powerpoint/2010/main" val="2747226874"/>
              </p:ext>
            </p:extLst>
          </p:nvPr>
        </p:nvGraphicFramePr>
        <p:xfrm>
          <a:off x="313083" y="1200744"/>
          <a:ext cx="5619749" cy="5548312"/>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54ED6358-B169-47B8-B422-B412A879A9F2}"/>
              </a:ext>
            </a:extLst>
          </p:cNvPr>
          <p:cNvSpPr txBox="1"/>
          <p:nvPr/>
        </p:nvSpPr>
        <p:spPr>
          <a:xfrm>
            <a:off x="7312185" y="6250994"/>
            <a:ext cx="3399428" cy="461665"/>
          </a:xfrm>
          <a:prstGeom prst="rect">
            <a:avLst/>
          </a:prstGeom>
          <a:noFill/>
        </p:spPr>
        <p:txBody>
          <a:bodyPr wrap="square" rtlCol="0">
            <a:spAutoFit/>
          </a:bodyPr>
          <a:lstStyle/>
          <a:p>
            <a:r>
              <a:rPr lang="en-US" sz="2400" b="1" dirty="0"/>
              <a:t>2024 CIP = $275 million</a:t>
            </a:r>
          </a:p>
        </p:txBody>
      </p:sp>
      <p:graphicFrame>
        <p:nvGraphicFramePr>
          <p:cNvPr id="4" name="Chart 3">
            <a:extLst>
              <a:ext uri="{FF2B5EF4-FFF2-40B4-BE49-F238E27FC236}">
                <a16:creationId xmlns:a16="http://schemas.microsoft.com/office/drawing/2014/main" id="{E51F1884-3BD7-4411-8CC8-5DC3FD73FEFC}"/>
              </a:ext>
            </a:extLst>
          </p:cNvPr>
          <p:cNvGraphicFramePr>
            <a:graphicFrameLocks/>
          </p:cNvGraphicFramePr>
          <p:nvPr>
            <p:extLst>
              <p:ext uri="{D42A27DB-BD31-4B8C-83A1-F6EECF244321}">
                <p14:modId xmlns:p14="http://schemas.microsoft.com/office/powerpoint/2010/main" val="3311276904"/>
              </p:ext>
            </p:extLst>
          </p:nvPr>
        </p:nvGraphicFramePr>
        <p:xfrm>
          <a:off x="6335122" y="1131422"/>
          <a:ext cx="6853742" cy="54197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Chart 4">
            <a:extLst>
              <a:ext uri="{FF2B5EF4-FFF2-40B4-BE49-F238E27FC236}">
                <a16:creationId xmlns:a16="http://schemas.microsoft.com/office/drawing/2014/main" id="{8EE16594-91FA-4CC0-B1B8-0CBB5CB5D0E4}"/>
              </a:ext>
            </a:extLst>
          </p:cNvPr>
          <p:cNvGraphicFramePr>
            <a:graphicFrameLocks/>
          </p:cNvGraphicFramePr>
          <p:nvPr>
            <p:extLst>
              <p:ext uri="{D42A27DB-BD31-4B8C-83A1-F6EECF244321}">
                <p14:modId xmlns:p14="http://schemas.microsoft.com/office/powerpoint/2010/main" val="812364957"/>
              </p:ext>
            </p:extLst>
          </p:nvPr>
        </p:nvGraphicFramePr>
        <p:xfrm>
          <a:off x="390813" y="1394386"/>
          <a:ext cx="7073900" cy="48937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Chart 5">
            <a:extLst>
              <a:ext uri="{FF2B5EF4-FFF2-40B4-BE49-F238E27FC236}">
                <a16:creationId xmlns:a16="http://schemas.microsoft.com/office/drawing/2014/main" id="{8EE16594-91FA-4CC0-B1B8-0CBB5CB5D0E4}"/>
              </a:ext>
            </a:extLst>
          </p:cNvPr>
          <p:cNvGraphicFramePr>
            <a:graphicFrameLocks/>
          </p:cNvGraphicFramePr>
          <p:nvPr>
            <p:extLst>
              <p:ext uri="{D42A27DB-BD31-4B8C-83A1-F6EECF244321}">
                <p14:modId xmlns:p14="http://schemas.microsoft.com/office/powerpoint/2010/main" val="1218589887"/>
              </p:ext>
            </p:extLst>
          </p:nvPr>
        </p:nvGraphicFramePr>
        <p:xfrm>
          <a:off x="315793" y="1190845"/>
          <a:ext cx="7073900" cy="542607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3499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BC9118-2137-4DCA-B834-D88FDC53E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911" y="5875753"/>
            <a:ext cx="3210308" cy="546538"/>
          </a:xfrm>
          <a:prstGeom prst="rect">
            <a:avLst/>
          </a:prstGeom>
        </p:spPr>
      </p:pic>
      <p:sp>
        <p:nvSpPr>
          <p:cNvPr id="9" name="Rectangle 8">
            <a:extLst>
              <a:ext uri="{FF2B5EF4-FFF2-40B4-BE49-F238E27FC236}">
                <a16:creationId xmlns:a16="http://schemas.microsoft.com/office/drawing/2014/main" id="{D02DF96A-7ED9-41B3-BB2A-0B448A4694D7}"/>
              </a:ext>
            </a:extLst>
          </p:cNvPr>
          <p:cNvSpPr/>
          <p:nvPr/>
        </p:nvSpPr>
        <p:spPr>
          <a:xfrm>
            <a:off x="0" y="-2"/>
            <a:ext cx="12192000" cy="948692"/>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9BCD0E-3F22-4402-9687-78A4CC4C44EB}"/>
              </a:ext>
            </a:extLst>
          </p:cNvPr>
          <p:cNvSpPr/>
          <p:nvPr/>
        </p:nvSpPr>
        <p:spPr>
          <a:xfrm>
            <a:off x="0" y="0"/>
            <a:ext cx="182880" cy="94869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1" name="Title 1">
            <a:extLst>
              <a:ext uri="{FF2B5EF4-FFF2-40B4-BE49-F238E27FC236}">
                <a16:creationId xmlns:a16="http://schemas.microsoft.com/office/drawing/2014/main" id="{E937025D-4B93-498D-A445-B85794388A35}"/>
              </a:ext>
            </a:extLst>
          </p:cNvPr>
          <p:cNvSpPr txBox="1">
            <a:spLocks/>
          </p:cNvSpPr>
          <p:nvPr/>
        </p:nvSpPr>
        <p:spPr>
          <a:xfrm>
            <a:off x="333663" y="0"/>
            <a:ext cx="8743950" cy="1106332"/>
          </a:xfrm>
          <a:prstGeom prst="rect">
            <a:avLst/>
          </a:prstGeom>
        </p:spPr>
        <p:txBody>
          <a:bodyPr>
            <a:norm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800" dirty="0">
                <a:solidFill>
                  <a:srgbClr val="005BBB"/>
                </a:solidFill>
              </a:rPr>
              <a:t>Project Highlights</a:t>
            </a:r>
          </a:p>
        </p:txBody>
      </p:sp>
      <p:graphicFrame>
        <p:nvGraphicFramePr>
          <p:cNvPr id="2" name="Table 1">
            <a:extLst>
              <a:ext uri="{FF2B5EF4-FFF2-40B4-BE49-F238E27FC236}">
                <a16:creationId xmlns:a16="http://schemas.microsoft.com/office/drawing/2014/main" id="{4030C34C-B8F6-8BB6-7504-67FF2351DA13}"/>
              </a:ext>
            </a:extLst>
          </p:cNvPr>
          <p:cNvGraphicFramePr>
            <a:graphicFrameLocks noGrp="1"/>
          </p:cNvGraphicFramePr>
          <p:nvPr>
            <p:extLst>
              <p:ext uri="{D42A27DB-BD31-4B8C-83A1-F6EECF244321}">
                <p14:modId xmlns:p14="http://schemas.microsoft.com/office/powerpoint/2010/main" val="519564401"/>
              </p:ext>
            </p:extLst>
          </p:nvPr>
        </p:nvGraphicFramePr>
        <p:xfrm>
          <a:off x="472440" y="1135811"/>
          <a:ext cx="11247120" cy="4352505"/>
        </p:xfrm>
        <a:graphic>
          <a:graphicData uri="http://schemas.openxmlformats.org/drawingml/2006/table">
            <a:tbl>
              <a:tblPr firstRow="1" bandRow="1">
                <a:tableStyleId>{5C22544A-7EE6-4342-B048-85BDC9FD1C3A}</a:tableStyleId>
              </a:tblPr>
              <a:tblGrid>
                <a:gridCol w="6133180">
                  <a:extLst>
                    <a:ext uri="{9D8B030D-6E8A-4147-A177-3AD203B41FA5}">
                      <a16:colId xmlns:a16="http://schemas.microsoft.com/office/drawing/2014/main" val="3326280217"/>
                    </a:ext>
                  </a:extLst>
                </a:gridCol>
                <a:gridCol w="1863090">
                  <a:extLst>
                    <a:ext uri="{9D8B030D-6E8A-4147-A177-3AD203B41FA5}">
                      <a16:colId xmlns:a16="http://schemas.microsoft.com/office/drawing/2014/main" val="2304085291"/>
                    </a:ext>
                  </a:extLst>
                </a:gridCol>
                <a:gridCol w="1783080">
                  <a:extLst>
                    <a:ext uri="{9D8B030D-6E8A-4147-A177-3AD203B41FA5}">
                      <a16:colId xmlns:a16="http://schemas.microsoft.com/office/drawing/2014/main" val="2304632689"/>
                    </a:ext>
                  </a:extLst>
                </a:gridCol>
                <a:gridCol w="1467770">
                  <a:extLst>
                    <a:ext uri="{9D8B030D-6E8A-4147-A177-3AD203B41FA5}">
                      <a16:colId xmlns:a16="http://schemas.microsoft.com/office/drawing/2014/main" val="3331010066"/>
                    </a:ext>
                  </a:extLst>
                </a:gridCol>
              </a:tblGrid>
              <a:tr h="745132">
                <a:tc>
                  <a:txBody>
                    <a:bodyPr/>
                    <a:lstStyle/>
                    <a:p>
                      <a:r>
                        <a:rPr lang="en-US" sz="2000" dirty="0">
                          <a:solidFill>
                            <a:srgbClr val="002060"/>
                          </a:solidFill>
                        </a:rPr>
                        <a:t>Project</a:t>
                      </a:r>
                    </a:p>
                  </a:txBody>
                  <a:tcPr marL="105120" marR="105120" marT="52552" marB="52552" anchor="b"/>
                </a:tc>
                <a:tc>
                  <a:txBody>
                    <a:bodyPr/>
                    <a:lstStyle/>
                    <a:p>
                      <a:pPr algn="ctr"/>
                      <a:r>
                        <a:rPr lang="en-US" sz="2000" dirty="0">
                          <a:solidFill>
                            <a:srgbClr val="002060"/>
                          </a:solidFill>
                        </a:rPr>
                        <a:t>Total Spending in 2024 CIP</a:t>
                      </a:r>
                    </a:p>
                  </a:txBody>
                  <a:tcPr marL="105120" marR="105120" marT="52552" marB="52552" anchor="b"/>
                </a:tc>
                <a:tc>
                  <a:txBody>
                    <a:bodyPr/>
                    <a:lstStyle/>
                    <a:p>
                      <a:pPr algn="ctr"/>
                      <a:r>
                        <a:rPr lang="en-US" sz="2000" dirty="0">
                          <a:solidFill>
                            <a:srgbClr val="002060"/>
                          </a:solidFill>
                        </a:rPr>
                        <a:t>Total Spending in 2025 CIP</a:t>
                      </a:r>
                    </a:p>
                  </a:txBody>
                  <a:tcPr marL="105120" marR="105120" marT="52552" marB="52552" anchor="b"/>
                </a:tc>
                <a:tc>
                  <a:txBody>
                    <a:bodyPr/>
                    <a:lstStyle/>
                    <a:p>
                      <a:pPr algn="ctr"/>
                      <a:r>
                        <a:rPr lang="en-US" sz="2000" dirty="0">
                          <a:solidFill>
                            <a:srgbClr val="002060"/>
                          </a:solidFill>
                        </a:rPr>
                        <a:t>Difference</a:t>
                      </a:r>
                    </a:p>
                  </a:txBody>
                  <a:tcPr marL="105120" marR="105120" marT="52552" marB="52552" anchor="b"/>
                </a:tc>
                <a:extLst>
                  <a:ext uri="{0D108BD9-81ED-4DB2-BD59-A6C34878D82A}">
                    <a16:rowId xmlns:a16="http://schemas.microsoft.com/office/drawing/2014/main" val="530924786"/>
                  </a:ext>
                </a:extLst>
              </a:tr>
              <a:tr h="515339">
                <a:tc>
                  <a:txBody>
                    <a:bodyPr/>
                    <a:lstStyle/>
                    <a:p>
                      <a:pPr algn="l"/>
                      <a:r>
                        <a:rPr lang="en-US" sz="2000" dirty="0">
                          <a:solidFill>
                            <a:srgbClr val="002060"/>
                          </a:solidFill>
                        </a:rPr>
                        <a:t>Access to Interceptors</a:t>
                      </a:r>
                    </a:p>
                  </a:txBody>
                  <a:tcPr marL="105120" marR="105120" marT="52552" marB="52552" anchor="ctr"/>
                </a:tc>
                <a:tc>
                  <a:txBody>
                    <a:bodyPr/>
                    <a:lstStyle/>
                    <a:p>
                      <a:pPr algn="ctr"/>
                      <a:r>
                        <a:rPr lang="en-US" sz="2000" dirty="0">
                          <a:solidFill>
                            <a:srgbClr val="002060"/>
                          </a:solidFill>
                        </a:rPr>
                        <a:t>-</a:t>
                      </a:r>
                    </a:p>
                  </a:txBody>
                  <a:tcPr marL="105120" marR="105120" marT="52552" marB="52552" anchor="ctr"/>
                </a:tc>
                <a:tc>
                  <a:txBody>
                    <a:bodyPr/>
                    <a:lstStyle/>
                    <a:p>
                      <a:pPr algn="ctr"/>
                      <a:r>
                        <a:rPr lang="en-US" sz="2000" dirty="0">
                          <a:solidFill>
                            <a:srgbClr val="002060"/>
                          </a:solidFill>
                        </a:rPr>
                        <a:t>$3.9 M</a:t>
                      </a:r>
                    </a:p>
                  </a:txBody>
                  <a:tcPr marL="105120" marR="105120" marT="52552" marB="52552" anchor="ctr"/>
                </a:tc>
                <a:tc>
                  <a:txBody>
                    <a:bodyPr/>
                    <a:lstStyle/>
                    <a:p>
                      <a:pPr algn="ctr"/>
                      <a:r>
                        <a:rPr lang="en-US" sz="2000" dirty="0">
                          <a:solidFill>
                            <a:srgbClr val="002060"/>
                          </a:solidFill>
                        </a:rPr>
                        <a:t>$3.9 M</a:t>
                      </a:r>
                    </a:p>
                  </a:txBody>
                  <a:tcPr marL="105120" marR="105120" marT="52552" marB="52552" anchor="ctr"/>
                </a:tc>
                <a:extLst>
                  <a:ext uri="{0D108BD9-81ED-4DB2-BD59-A6C34878D82A}">
                    <a16:rowId xmlns:a16="http://schemas.microsoft.com/office/drawing/2014/main" val="812707115"/>
                  </a:ext>
                </a:extLst>
              </a:tr>
              <a:tr h="515339">
                <a:tc>
                  <a:txBody>
                    <a:bodyPr/>
                    <a:lstStyle/>
                    <a:p>
                      <a:pPr algn="l"/>
                      <a:r>
                        <a:rPr lang="en-US" sz="2000" dirty="0">
                          <a:solidFill>
                            <a:srgbClr val="002060"/>
                          </a:solidFill>
                        </a:rPr>
                        <a:t>Pumping Station Bar Screens</a:t>
                      </a:r>
                    </a:p>
                  </a:txBody>
                  <a:tcPr marL="105120" marR="105120" marT="52552" marB="52552" anchor="ctr"/>
                </a:tc>
                <a:tc>
                  <a:txBody>
                    <a:bodyPr/>
                    <a:lstStyle/>
                    <a:p>
                      <a:pPr algn="ctr"/>
                      <a:r>
                        <a:rPr lang="en-US" sz="2000" dirty="0">
                          <a:solidFill>
                            <a:srgbClr val="002060"/>
                          </a:solidFill>
                        </a:rPr>
                        <a:t>-</a:t>
                      </a:r>
                    </a:p>
                  </a:txBody>
                  <a:tcPr marL="105120" marR="105120" marT="52552" marB="52552" anchor="ctr"/>
                </a:tc>
                <a:tc>
                  <a:txBody>
                    <a:bodyPr/>
                    <a:lstStyle/>
                    <a:p>
                      <a:pPr algn="ctr"/>
                      <a:r>
                        <a:rPr lang="en-US" sz="2000" dirty="0">
                          <a:solidFill>
                            <a:srgbClr val="002060"/>
                          </a:solidFill>
                        </a:rPr>
                        <a:t>$3.8 M</a:t>
                      </a:r>
                    </a:p>
                  </a:txBody>
                  <a:tcPr marL="105120" marR="105120" marT="52552" marB="52552" anchor="ctr"/>
                </a:tc>
                <a:tc>
                  <a:txBody>
                    <a:bodyPr/>
                    <a:lstStyle/>
                    <a:p>
                      <a:pPr algn="ctr"/>
                      <a:r>
                        <a:rPr lang="en-US" sz="2000" dirty="0">
                          <a:solidFill>
                            <a:srgbClr val="002060"/>
                          </a:solidFill>
                        </a:rPr>
                        <a:t>$3.8 M</a:t>
                      </a:r>
                    </a:p>
                  </a:txBody>
                  <a:tcPr marL="105120" marR="105120" marT="52552" marB="52552" anchor="ctr"/>
                </a:tc>
                <a:extLst>
                  <a:ext uri="{0D108BD9-81ED-4DB2-BD59-A6C34878D82A}">
                    <a16:rowId xmlns:a16="http://schemas.microsoft.com/office/drawing/2014/main" val="2088548533"/>
                  </a:ext>
                </a:extLst>
              </a:tr>
              <a:tr h="515339">
                <a:tc>
                  <a:txBody>
                    <a:bodyPr/>
                    <a:lstStyle/>
                    <a:p>
                      <a:pPr algn="l"/>
                      <a:r>
                        <a:rPr lang="en-US" sz="2000" dirty="0">
                          <a:solidFill>
                            <a:srgbClr val="002060"/>
                          </a:solidFill>
                        </a:rPr>
                        <a:t>PS 5 &amp; PS 15 Force Main Isolation Valve Replacements</a:t>
                      </a:r>
                    </a:p>
                  </a:txBody>
                  <a:tcPr marL="105120" marR="105120" marT="52552" marB="52552" anchor="ctr"/>
                </a:tc>
                <a:tc>
                  <a:txBody>
                    <a:bodyPr/>
                    <a:lstStyle/>
                    <a:p>
                      <a:pPr algn="ctr"/>
                      <a:r>
                        <a:rPr lang="en-US" sz="2000" dirty="0">
                          <a:solidFill>
                            <a:srgbClr val="002060"/>
                          </a:solidFill>
                        </a:rPr>
                        <a:t>-</a:t>
                      </a:r>
                    </a:p>
                  </a:txBody>
                  <a:tcPr marL="105120" marR="105120" marT="52552" marB="52552" anchor="ctr"/>
                </a:tc>
                <a:tc>
                  <a:txBody>
                    <a:bodyPr/>
                    <a:lstStyle/>
                    <a:p>
                      <a:pPr algn="ctr"/>
                      <a:r>
                        <a:rPr lang="en-US" sz="2000" dirty="0">
                          <a:solidFill>
                            <a:srgbClr val="002060"/>
                          </a:solidFill>
                        </a:rPr>
                        <a:t>$0.9 M</a:t>
                      </a:r>
                    </a:p>
                  </a:txBody>
                  <a:tcPr marL="105120" marR="105120" marT="52552" marB="52552" anchor="ctr"/>
                </a:tc>
                <a:tc>
                  <a:txBody>
                    <a:bodyPr/>
                    <a:lstStyle/>
                    <a:p>
                      <a:pPr algn="ctr"/>
                      <a:r>
                        <a:rPr lang="en-US" sz="2000" dirty="0">
                          <a:solidFill>
                            <a:srgbClr val="002060"/>
                          </a:solidFill>
                        </a:rPr>
                        <a:t>$0.9 M</a:t>
                      </a:r>
                    </a:p>
                  </a:txBody>
                  <a:tcPr marL="105120" marR="105120" marT="52552" marB="52552" anchor="ctr"/>
                </a:tc>
                <a:extLst>
                  <a:ext uri="{0D108BD9-81ED-4DB2-BD59-A6C34878D82A}">
                    <a16:rowId xmlns:a16="http://schemas.microsoft.com/office/drawing/2014/main" val="2046897818"/>
                  </a:ext>
                </a:extLst>
              </a:tr>
              <a:tr h="515339">
                <a:tc>
                  <a:txBody>
                    <a:bodyPr/>
                    <a:lstStyle/>
                    <a:p>
                      <a:pPr algn="l"/>
                      <a:r>
                        <a:rPr lang="en-US" sz="2000" dirty="0">
                          <a:solidFill>
                            <a:srgbClr val="002060"/>
                          </a:solidFill>
                        </a:rPr>
                        <a:t>Emergency Power Generation at District Pump Stations</a:t>
                      </a:r>
                    </a:p>
                  </a:txBody>
                  <a:tcPr marL="105120" marR="105120" marT="52552" marB="52552" anchor="ctr"/>
                </a:tc>
                <a:tc>
                  <a:txBody>
                    <a:bodyPr/>
                    <a:lstStyle/>
                    <a:p>
                      <a:pPr algn="ctr"/>
                      <a:r>
                        <a:rPr lang="en-US" sz="2000" dirty="0">
                          <a:solidFill>
                            <a:srgbClr val="002060"/>
                          </a:solidFill>
                        </a:rPr>
                        <a:t>$9.8 M</a:t>
                      </a:r>
                    </a:p>
                  </a:txBody>
                  <a:tcPr marL="105120" marR="105120" marT="52552" marB="52552" anchor="ctr"/>
                </a:tc>
                <a:tc>
                  <a:txBody>
                    <a:bodyPr/>
                    <a:lstStyle/>
                    <a:p>
                      <a:pPr algn="ctr"/>
                      <a:r>
                        <a:rPr lang="en-US" sz="2000" dirty="0">
                          <a:solidFill>
                            <a:srgbClr val="002060"/>
                          </a:solidFill>
                        </a:rPr>
                        <a:t>$1.7 M</a:t>
                      </a:r>
                    </a:p>
                  </a:txBody>
                  <a:tcPr marL="105120" marR="105120" marT="52552" marB="52552" anchor="ctr"/>
                </a:tc>
                <a:tc>
                  <a:txBody>
                    <a:bodyPr/>
                    <a:lstStyle/>
                    <a:p>
                      <a:pPr algn="ctr"/>
                      <a:r>
                        <a:rPr lang="en-US" sz="2000" dirty="0">
                          <a:solidFill>
                            <a:srgbClr val="002060"/>
                          </a:solidFill>
                        </a:rPr>
                        <a:t>($8.1 M)</a:t>
                      </a:r>
                    </a:p>
                  </a:txBody>
                  <a:tcPr marL="105120" marR="105120" marT="52552" marB="52552" anchor="ctr"/>
                </a:tc>
                <a:extLst>
                  <a:ext uri="{0D108BD9-81ED-4DB2-BD59-A6C34878D82A}">
                    <a16:rowId xmlns:a16="http://schemas.microsoft.com/office/drawing/2014/main" val="2511493351"/>
                  </a:ext>
                </a:extLst>
              </a:tr>
              <a:tr h="515339">
                <a:tc>
                  <a:txBody>
                    <a:bodyPr/>
                    <a:lstStyle/>
                    <a:p>
                      <a:pPr algn="l"/>
                      <a:r>
                        <a:rPr lang="en-US" sz="2000" b="1" dirty="0">
                          <a:solidFill>
                            <a:srgbClr val="002060"/>
                          </a:solidFill>
                        </a:rPr>
                        <a:t>Liquid Processing Improvements – Phase 2</a:t>
                      </a:r>
                    </a:p>
                  </a:txBody>
                  <a:tcPr marL="105120" marR="105120" marT="52552" marB="52552" anchor="ctr"/>
                </a:tc>
                <a:tc>
                  <a:txBody>
                    <a:bodyPr/>
                    <a:lstStyle/>
                    <a:p>
                      <a:pPr algn="ctr"/>
                      <a:r>
                        <a:rPr lang="en-US" sz="2000" b="1" dirty="0">
                          <a:solidFill>
                            <a:srgbClr val="002060"/>
                          </a:solidFill>
                        </a:rPr>
                        <a:t>$50.4 M</a:t>
                      </a:r>
                    </a:p>
                  </a:txBody>
                  <a:tcPr marL="105120" marR="105120" marT="52552" marB="52552" anchor="ctr"/>
                </a:tc>
                <a:tc>
                  <a:txBody>
                    <a:bodyPr/>
                    <a:lstStyle/>
                    <a:p>
                      <a:pPr algn="ctr"/>
                      <a:r>
                        <a:rPr lang="en-US" sz="2000" b="1" dirty="0">
                          <a:solidFill>
                            <a:srgbClr val="002060"/>
                          </a:solidFill>
                        </a:rPr>
                        <a:t>$65.3 M</a:t>
                      </a:r>
                    </a:p>
                  </a:txBody>
                  <a:tcPr marL="105120" marR="105120" marT="52552" marB="52552" anchor="ctr"/>
                </a:tc>
                <a:tc>
                  <a:txBody>
                    <a:bodyPr/>
                    <a:lstStyle/>
                    <a:p>
                      <a:pPr algn="ctr"/>
                      <a:r>
                        <a:rPr lang="en-US" sz="2000" b="1" dirty="0">
                          <a:solidFill>
                            <a:srgbClr val="002060"/>
                          </a:solidFill>
                        </a:rPr>
                        <a:t>$14.9 M</a:t>
                      </a:r>
                    </a:p>
                  </a:txBody>
                  <a:tcPr marL="105120" marR="105120" marT="52552" marB="52552" anchor="ctr"/>
                </a:tc>
                <a:extLst>
                  <a:ext uri="{0D108BD9-81ED-4DB2-BD59-A6C34878D82A}">
                    <a16:rowId xmlns:a16="http://schemas.microsoft.com/office/drawing/2014/main" val="3196192800"/>
                  </a:ext>
                </a:extLst>
              </a:tr>
              <a:tr h="515339">
                <a:tc>
                  <a:txBody>
                    <a:bodyPr/>
                    <a:lstStyle/>
                    <a:p>
                      <a:pPr algn="l"/>
                      <a:r>
                        <a:rPr lang="en-US" sz="2000" b="1" dirty="0">
                          <a:solidFill>
                            <a:srgbClr val="002060"/>
                          </a:solidFill>
                        </a:rPr>
                        <a:t>Heat &amp; Power Improvements</a:t>
                      </a:r>
                    </a:p>
                  </a:txBody>
                  <a:tcPr marL="105120" marR="105120" marT="52552" marB="52552" anchor="ctr"/>
                </a:tc>
                <a:tc>
                  <a:txBody>
                    <a:bodyPr/>
                    <a:lstStyle/>
                    <a:p>
                      <a:pPr algn="ctr"/>
                      <a:r>
                        <a:rPr lang="en-US" sz="2000" b="1" dirty="0">
                          <a:solidFill>
                            <a:srgbClr val="002060"/>
                          </a:solidFill>
                        </a:rPr>
                        <a:t>$29.3 M</a:t>
                      </a:r>
                    </a:p>
                  </a:txBody>
                  <a:tcPr marL="105120" marR="105120" marT="52552" marB="52552" anchor="ctr"/>
                </a:tc>
                <a:tc>
                  <a:txBody>
                    <a:bodyPr/>
                    <a:lstStyle/>
                    <a:p>
                      <a:pPr algn="ctr"/>
                      <a:r>
                        <a:rPr lang="en-US" sz="2000" b="1" dirty="0">
                          <a:solidFill>
                            <a:srgbClr val="002060"/>
                          </a:solidFill>
                        </a:rPr>
                        <a:t>$0.5 M</a:t>
                      </a:r>
                    </a:p>
                  </a:txBody>
                  <a:tcPr marL="105120" marR="105120" marT="52552" marB="52552" anchor="ctr"/>
                </a:tc>
                <a:tc>
                  <a:txBody>
                    <a:bodyPr/>
                    <a:lstStyle/>
                    <a:p>
                      <a:pPr algn="ctr"/>
                      <a:r>
                        <a:rPr lang="en-US" sz="2000" b="1" dirty="0">
                          <a:solidFill>
                            <a:srgbClr val="002060"/>
                          </a:solidFill>
                        </a:rPr>
                        <a:t>($28.8 M)</a:t>
                      </a:r>
                    </a:p>
                  </a:txBody>
                  <a:tcPr marL="105120" marR="105120" marT="52552" marB="52552" anchor="ctr"/>
                </a:tc>
                <a:extLst>
                  <a:ext uri="{0D108BD9-81ED-4DB2-BD59-A6C34878D82A}">
                    <a16:rowId xmlns:a16="http://schemas.microsoft.com/office/drawing/2014/main" val="2182094763"/>
                  </a:ext>
                </a:extLst>
              </a:tr>
              <a:tr h="515339">
                <a:tc>
                  <a:txBody>
                    <a:bodyPr/>
                    <a:lstStyle/>
                    <a:p>
                      <a:pPr algn="l"/>
                      <a:r>
                        <a:rPr lang="en-US" sz="2000" b="1" dirty="0">
                          <a:solidFill>
                            <a:srgbClr val="002060"/>
                          </a:solidFill>
                        </a:rPr>
                        <a:t>Biosolids Processing Improvements</a:t>
                      </a:r>
                    </a:p>
                  </a:txBody>
                  <a:tcPr marL="105120" marR="105120" marT="52552" marB="52552" anchor="ctr"/>
                </a:tc>
                <a:tc>
                  <a:txBody>
                    <a:bodyPr/>
                    <a:lstStyle/>
                    <a:p>
                      <a:pPr algn="ctr"/>
                      <a:r>
                        <a:rPr lang="en-US" sz="2000" b="1" dirty="0">
                          <a:solidFill>
                            <a:srgbClr val="002060"/>
                          </a:solidFill>
                        </a:rPr>
                        <a:t>$24.1 M</a:t>
                      </a:r>
                    </a:p>
                  </a:txBody>
                  <a:tcPr marL="105120" marR="105120" marT="52552" marB="52552" anchor="ctr"/>
                </a:tc>
                <a:tc>
                  <a:txBody>
                    <a:bodyPr/>
                    <a:lstStyle/>
                    <a:p>
                      <a:pPr algn="ctr"/>
                      <a:r>
                        <a:rPr lang="en-US" sz="2000" b="1" dirty="0">
                          <a:solidFill>
                            <a:srgbClr val="002060"/>
                          </a:solidFill>
                        </a:rPr>
                        <a:t>$48.8 M</a:t>
                      </a:r>
                    </a:p>
                  </a:txBody>
                  <a:tcPr marL="105120" marR="105120" marT="52552" marB="52552" anchor="ctr"/>
                </a:tc>
                <a:tc>
                  <a:txBody>
                    <a:bodyPr/>
                    <a:lstStyle/>
                    <a:p>
                      <a:pPr algn="ctr"/>
                      <a:r>
                        <a:rPr lang="en-US" sz="2000" b="1" dirty="0">
                          <a:solidFill>
                            <a:srgbClr val="002060"/>
                          </a:solidFill>
                        </a:rPr>
                        <a:t>$24.7 M</a:t>
                      </a:r>
                    </a:p>
                  </a:txBody>
                  <a:tcPr marL="105120" marR="105120" marT="52552" marB="52552" anchor="ctr"/>
                </a:tc>
                <a:extLst>
                  <a:ext uri="{0D108BD9-81ED-4DB2-BD59-A6C34878D82A}">
                    <a16:rowId xmlns:a16="http://schemas.microsoft.com/office/drawing/2014/main" val="1378298100"/>
                  </a:ext>
                </a:extLst>
              </a:tr>
            </a:tbl>
          </a:graphicData>
        </a:graphic>
      </p:graphicFrame>
    </p:spTree>
    <p:extLst>
      <p:ext uri="{BB962C8B-B14F-4D97-AF65-F5344CB8AC3E}">
        <p14:creationId xmlns:p14="http://schemas.microsoft.com/office/powerpoint/2010/main" val="3890855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BC9118-2137-4DCA-B834-D88FDC53E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911" y="5875753"/>
            <a:ext cx="3210308" cy="546538"/>
          </a:xfrm>
          <a:prstGeom prst="rect">
            <a:avLst/>
          </a:prstGeom>
        </p:spPr>
      </p:pic>
      <p:pic>
        <p:nvPicPr>
          <p:cNvPr id="3" name="Picture 2">
            <a:extLst>
              <a:ext uri="{FF2B5EF4-FFF2-40B4-BE49-F238E27FC236}">
                <a16:creationId xmlns:a16="http://schemas.microsoft.com/office/drawing/2014/main" id="{F4465741-1D49-5379-B07B-43B42DBE3039}"/>
              </a:ext>
            </a:extLst>
          </p:cNvPr>
          <p:cNvPicPr>
            <a:picLocks noChangeAspect="1"/>
          </p:cNvPicPr>
          <p:nvPr/>
        </p:nvPicPr>
        <p:blipFill>
          <a:blip r:embed="rId4"/>
          <a:stretch>
            <a:fillRect/>
          </a:stretch>
        </p:blipFill>
        <p:spPr>
          <a:xfrm>
            <a:off x="-64294" y="0"/>
            <a:ext cx="12320588" cy="5274945"/>
          </a:xfrm>
          <a:prstGeom prst="rect">
            <a:avLst/>
          </a:prstGeom>
        </p:spPr>
      </p:pic>
    </p:spTree>
    <p:extLst>
      <p:ext uri="{BB962C8B-B14F-4D97-AF65-F5344CB8AC3E}">
        <p14:creationId xmlns:p14="http://schemas.microsoft.com/office/powerpoint/2010/main" val="332046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1676400" y="1676400"/>
          <a:ext cx="4572000" cy="39808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nvGraphicFramePr>
        <p:xfrm>
          <a:off x="1733550" y="1828800"/>
          <a:ext cx="4514851"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6B5B0B2E-2415-4A2C-BA4E-2E16ADAEE8E6}"/>
              </a:ext>
            </a:extLst>
          </p:cNvPr>
          <p:cNvSpPr/>
          <p:nvPr/>
        </p:nvSpPr>
        <p:spPr>
          <a:xfrm>
            <a:off x="76200" y="0"/>
            <a:ext cx="12192000" cy="1200744"/>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0DBB73-4114-4293-9CE5-0A0D05A801A0}"/>
              </a:ext>
            </a:extLst>
          </p:cNvPr>
          <p:cNvSpPr/>
          <p:nvPr/>
        </p:nvSpPr>
        <p:spPr>
          <a:xfrm>
            <a:off x="0" y="0"/>
            <a:ext cx="207264" cy="120074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4" name="Title 1">
            <a:extLst>
              <a:ext uri="{FF2B5EF4-FFF2-40B4-BE49-F238E27FC236}">
                <a16:creationId xmlns:a16="http://schemas.microsoft.com/office/drawing/2014/main" id="{3569B39A-2C2D-4676-960B-2F6A42127F6A}"/>
              </a:ext>
            </a:extLst>
          </p:cNvPr>
          <p:cNvSpPr txBox="1">
            <a:spLocks/>
          </p:cNvSpPr>
          <p:nvPr/>
        </p:nvSpPr>
        <p:spPr>
          <a:xfrm>
            <a:off x="390813" y="294298"/>
            <a:ext cx="8743950" cy="777120"/>
          </a:xfrm>
          <a:prstGeom prst="rect">
            <a:avLst/>
          </a:prstGeom>
        </p:spPr>
        <p:txBody>
          <a:bodyPr>
            <a:norm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dirty="0">
                <a:solidFill>
                  <a:srgbClr val="005BBB"/>
                </a:solidFill>
              </a:rPr>
              <a:t>Annual Expenditures</a:t>
            </a:r>
          </a:p>
        </p:txBody>
      </p:sp>
      <p:graphicFrame>
        <p:nvGraphicFramePr>
          <p:cNvPr id="2"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919244694"/>
              </p:ext>
            </p:extLst>
          </p:nvPr>
        </p:nvGraphicFramePr>
        <p:xfrm>
          <a:off x="334735" y="926592"/>
          <a:ext cx="11933465" cy="593140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2442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2DF96A-7ED9-41B3-BB2A-0B448A4694D7}"/>
              </a:ext>
            </a:extLst>
          </p:cNvPr>
          <p:cNvSpPr/>
          <p:nvPr/>
        </p:nvSpPr>
        <p:spPr>
          <a:xfrm>
            <a:off x="0" y="-2"/>
            <a:ext cx="12192000" cy="1280162"/>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9BCD0E-3F22-4402-9687-78A4CC4C44EB}"/>
              </a:ext>
            </a:extLst>
          </p:cNvPr>
          <p:cNvSpPr/>
          <p:nvPr/>
        </p:nvSpPr>
        <p:spPr>
          <a:xfrm>
            <a:off x="0" y="0"/>
            <a:ext cx="256032" cy="128016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1" name="Title 1">
            <a:extLst>
              <a:ext uri="{FF2B5EF4-FFF2-40B4-BE49-F238E27FC236}">
                <a16:creationId xmlns:a16="http://schemas.microsoft.com/office/drawing/2014/main" id="{E937025D-4B93-498D-A445-B85794388A35}"/>
              </a:ext>
            </a:extLst>
          </p:cNvPr>
          <p:cNvSpPr txBox="1">
            <a:spLocks/>
          </p:cNvSpPr>
          <p:nvPr/>
        </p:nvSpPr>
        <p:spPr>
          <a:xfrm>
            <a:off x="390813" y="294298"/>
            <a:ext cx="8743950" cy="1106332"/>
          </a:xfrm>
          <a:prstGeom prst="rect">
            <a:avLst/>
          </a:prstGeom>
        </p:spPr>
        <p:txBody>
          <a:bodyPr>
            <a:norm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dirty="0">
                <a:solidFill>
                  <a:srgbClr val="005BBB"/>
                </a:solidFill>
              </a:rPr>
              <a:t>Recent Project Awards</a:t>
            </a:r>
          </a:p>
        </p:txBody>
      </p:sp>
      <p:sp>
        <p:nvSpPr>
          <p:cNvPr id="6" name="Content Placeholder 2">
            <a:extLst>
              <a:ext uri="{FF2B5EF4-FFF2-40B4-BE49-F238E27FC236}">
                <a16:creationId xmlns:a16="http://schemas.microsoft.com/office/drawing/2014/main" id="{CC8D5B8C-790A-4501-8AC6-24DB78BB6F00}"/>
              </a:ext>
            </a:extLst>
          </p:cNvPr>
          <p:cNvSpPr txBox="1">
            <a:spLocks/>
          </p:cNvSpPr>
          <p:nvPr/>
        </p:nvSpPr>
        <p:spPr>
          <a:xfrm>
            <a:off x="390813" y="2326215"/>
            <a:ext cx="7824750" cy="31311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0070C0"/>
              </a:buClr>
            </a:pPr>
            <a:endParaRPr lang="en-US" sz="4000" dirty="0">
              <a:solidFill>
                <a:srgbClr val="005BBB"/>
              </a:solidFill>
            </a:endParaRPr>
          </a:p>
        </p:txBody>
      </p:sp>
      <p:graphicFrame>
        <p:nvGraphicFramePr>
          <p:cNvPr id="2" name="Table 1">
            <a:extLst>
              <a:ext uri="{FF2B5EF4-FFF2-40B4-BE49-F238E27FC236}">
                <a16:creationId xmlns:a16="http://schemas.microsoft.com/office/drawing/2014/main" id="{675C86A8-6FC1-6F63-18EC-4824E7A042F7}"/>
              </a:ext>
            </a:extLst>
          </p:cNvPr>
          <p:cNvGraphicFramePr>
            <a:graphicFrameLocks noGrp="1"/>
          </p:cNvGraphicFramePr>
          <p:nvPr>
            <p:extLst>
              <p:ext uri="{D42A27DB-BD31-4B8C-83A1-F6EECF244321}">
                <p14:modId xmlns:p14="http://schemas.microsoft.com/office/powerpoint/2010/main" val="2710350709"/>
              </p:ext>
            </p:extLst>
          </p:nvPr>
        </p:nvGraphicFramePr>
        <p:xfrm>
          <a:off x="256032" y="1400630"/>
          <a:ext cx="11636598" cy="5163070"/>
        </p:xfrm>
        <a:graphic>
          <a:graphicData uri="http://schemas.openxmlformats.org/drawingml/2006/table">
            <a:tbl>
              <a:tblPr firstRow="1" bandRow="1">
                <a:tableStyleId>{5C22544A-7EE6-4342-B048-85BDC9FD1C3A}</a:tableStyleId>
              </a:tblPr>
              <a:tblGrid>
                <a:gridCol w="1939433">
                  <a:extLst>
                    <a:ext uri="{9D8B030D-6E8A-4147-A177-3AD203B41FA5}">
                      <a16:colId xmlns:a16="http://schemas.microsoft.com/office/drawing/2014/main" val="10629852"/>
                    </a:ext>
                  </a:extLst>
                </a:gridCol>
                <a:gridCol w="1939433">
                  <a:extLst>
                    <a:ext uri="{9D8B030D-6E8A-4147-A177-3AD203B41FA5}">
                      <a16:colId xmlns:a16="http://schemas.microsoft.com/office/drawing/2014/main" val="3722937981"/>
                    </a:ext>
                  </a:extLst>
                </a:gridCol>
                <a:gridCol w="1939433">
                  <a:extLst>
                    <a:ext uri="{9D8B030D-6E8A-4147-A177-3AD203B41FA5}">
                      <a16:colId xmlns:a16="http://schemas.microsoft.com/office/drawing/2014/main" val="996934763"/>
                    </a:ext>
                  </a:extLst>
                </a:gridCol>
                <a:gridCol w="1939433">
                  <a:extLst>
                    <a:ext uri="{9D8B030D-6E8A-4147-A177-3AD203B41FA5}">
                      <a16:colId xmlns:a16="http://schemas.microsoft.com/office/drawing/2014/main" val="336129115"/>
                    </a:ext>
                  </a:extLst>
                </a:gridCol>
                <a:gridCol w="1939433">
                  <a:extLst>
                    <a:ext uri="{9D8B030D-6E8A-4147-A177-3AD203B41FA5}">
                      <a16:colId xmlns:a16="http://schemas.microsoft.com/office/drawing/2014/main" val="3103480751"/>
                    </a:ext>
                  </a:extLst>
                </a:gridCol>
                <a:gridCol w="1939433">
                  <a:extLst>
                    <a:ext uri="{9D8B030D-6E8A-4147-A177-3AD203B41FA5}">
                      <a16:colId xmlns:a16="http://schemas.microsoft.com/office/drawing/2014/main" val="2185590597"/>
                    </a:ext>
                  </a:extLst>
                </a:gridCol>
              </a:tblGrid>
              <a:tr h="516307">
                <a:tc>
                  <a:txBody>
                    <a:bodyPr/>
                    <a:lstStyle/>
                    <a:p>
                      <a:pPr marL="0" algn="l" defTabSz="685800" rtl="0" eaLnBrk="1" fontAlgn="b" latinLnBrk="0" hangingPunct="1"/>
                      <a:endParaRPr lang="en-US" sz="1600" b="1" i="0" u="none" strike="noStrike" kern="1200" dirty="0">
                        <a:solidFill>
                          <a:srgbClr val="000000"/>
                        </a:solidFill>
                        <a:effectLst/>
                        <a:latin typeface="Aptos Narrow" panose="020B0004020202020204" pitchFamily="34" charset="0"/>
                        <a:ea typeface="+mn-ea"/>
                        <a:cs typeface="+mn-cs"/>
                      </a:endParaRPr>
                    </a:p>
                  </a:txBody>
                  <a:tcPr>
                    <a:solidFill>
                      <a:schemeClr val="bg1">
                        <a:lumMod val="85000"/>
                      </a:schemeClr>
                    </a:solidFill>
                  </a:tcPr>
                </a:tc>
                <a:tc>
                  <a:txBody>
                    <a:bodyPr/>
                    <a:lstStyle/>
                    <a:p>
                      <a:pPr marL="0" algn="l" defTabSz="685800" rtl="0" eaLnBrk="1" fontAlgn="b" latinLnBrk="0" hangingPunct="1"/>
                      <a:endParaRPr lang="en-US" sz="1600" b="1" i="0" u="none" strike="noStrike" kern="1200" dirty="0">
                        <a:solidFill>
                          <a:srgbClr val="000000"/>
                        </a:solidFill>
                        <a:effectLst/>
                        <a:latin typeface="Aptos Narrow" panose="020B0004020202020204" pitchFamily="34" charset="0"/>
                        <a:ea typeface="+mn-ea"/>
                        <a:cs typeface="+mn-cs"/>
                      </a:endParaRPr>
                    </a:p>
                  </a:txBody>
                  <a:tcPr>
                    <a:solidFill>
                      <a:schemeClr val="bg1">
                        <a:lumMod val="85000"/>
                      </a:schemeClr>
                    </a:solidFill>
                  </a:tcPr>
                </a:tc>
                <a:tc gridSpan="3">
                  <a:txBody>
                    <a:bodyPr/>
                    <a:lstStyle/>
                    <a:p>
                      <a:pPr marL="0" algn="ctr" defTabSz="685800" rtl="0" eaLnBrk="1" fontAlgn="b" latinLnBrk="0" hangingPunct="1"/>
                      <a:r>
                        <a:rPr lang="en-US" sz="1600" b="1" i="0" u="none" strike="noStrike" kern="1200" dirty="0">
                          <a:solidFill>
                            <a:srgbClr val="000000"/>
                          </a:solidFill>
                          <a:effectLst/>
                          <a:latin typeface="Aptos Narrow" panose="020B0004020202020204" pitchFamily="34" charset="0"/>
                          <a:ea typeface="+mn-ea"/>
                          <a:cs typeface="+mn-cs"/>
                        </a:rPr>
                        <a:t>Total Project Cost ($ in millions)</a:t>
                      </a:r>
                    </a:p>
                  </a:txBody>
                  <a:tcPr anchor="ctr">
                    <a:solidFill>
                      <a:schemeClr val="bg1">
                        <a:lumMod val="85000"/>
                      </a:schemeClr>
                    </a:solidFill>
                  </a:tcPr>
                </a:tc>
                <a:tc hMerge="1">
                  <a:txBody>
                    <a:bodyPr/>
                    <a:lstStyle/>
                    <a:p>
                      <a:pPr marL="0" algn="l" defTabSz="685800" rtl="0" eaLnBrk="1" fontAlgn="b" latinLnBrk="0" hangingPunct="1"/>
                      <a:endParaRPr lang="en-US" sz="1600" b="0" i="0" u="none" strike="noStrike" kern="1200" dirty="0">
                        <a:solidFill>
                          <a:srgbClr val="000000"/>
                        </a:solidFill>
                        <a:effectLst/>
                        <a:latin typeface="Aptos Narrow" panose="020B0004020202020204" pitchFamily="34" charset="0"/>
                        <a:ea typeface="+mn-ea"/>
                        <a:cs typeface="+mn-cs"/>
                      </a:endParaRPr>
                    </a:p>
                  </a:txBody>
                  <a:tcPr/>
                </a:tc>
                <a:tc hMerge="1">
                  <a:txBody>
                    <a:bodyPr/>
                    <a:lstStyle/>
                    <a:p>
                      <a:pPr marL="0" algn="l" defTabSz="685800" rtl="0" eaLnBrk="1" fontAlgn="b" latinLnBrk="0" hangingPunct="1"/>
                      <a:endParaRPr lang="en-US" sz="1600" b="0" i="0" u="none" strike="noStrike" kern="1200" dirty="0">
                        <a:solidFill>
                          <a:srgbClr val="000000"/>
                        </a:solidFill>
                        <a:effectLst/>
                        <a:latin typeface="Aptos Narrow" panose="020B0004020202020204" pitchFamily="34" charset="0"/>
                        <a:ea typeface="+mn-ea"/>
                        <a:cs typeface="+mn-cs"/>
                      </a:endParaRPr>
                    </a:p>
                  </a:txBody>
                  <a:tcPr/>
                </a:tc>
                <a:tc>
                  <a:txBody>
                    <a:bodyPr/>
                    <a:lstStyle/>
                    <a:p>
                      <a:pPr marL="0" algn="l" defTabSz="685800" rtl="0" eaLnBrk="1" fontAlgn="b" latinLnBrk="0" hangingPunct="1"/>
                      <a:endParaRPr lang="en-US" sz="1600" b="1" i="0" u="none" strike="noStrike" kern="1200" dirty="0">
                        <a:solidFill>
                          <a:srgbClr val="000000"/>
                        </a:solidFill>
                        <a:effectLst/>
                        <a:latin typeface="Aptos Narrow" panose="020B0004020202020204" pitchFamily="34" charset="0"/>
                        <a:ea typeface="+mn-ea"/>
                        <a:cs typeface="+mn-cs"/>
                      </a:endParaRPr>
                    </a:p>
                  </a:txBody>
                  <a:tcPr>
                    <a:solidFill>
                      <a:schemeClr val="bg1">
                        <a:lumMod val="85000"/>
                      </a:schemeClr>
                    </a:solidFill>
                  </a:tcPr>
                </a:tc>
                <a:extLst>
                  <a:ext uri="{0D108BD9-81ED-4DB2-BD59-A6C34878D82A}">
                    <a16:rowId xmlns:a16="http://schemas.microsoft.com/office/drawing/2014/main" val="384318397"/>
                  </a:ext>
                </a:extLst>
              </a:tr>
              <a:tr h="516307">
                <a:tc>
                  <a:txBody>
                    <a:bodyPr/>
                    <a:lstStyle/>
                    <a:p>
                      <a:pPr algn="l" fontAlgn="b"/>
                      <a:endParaRPr lang="en-US" sz="1600" b="1" i="0" u="none" strike="noStrike" dirty="0">
                        <a:solidFill>
                          <a:srgbClr val="000000"/>
                        </a:solidFill>
                        <a:effectLst/>
                        <a:latin typeface="Aptos Narrow" panose="020B0004020202020204" pitchFamily="34" charset="0"/>
                      </a:endParaRPr>
                    </a:p>
                  </a:txBody>
                  <a:tcPr marL="7620" marR="7620" marT="7620" marB="0" anchor="b">
                    <a:solidFill>
                      <a:schemeClr val="bg1">
                        <a:lumMod val="85000"/>
                      </a:schemeClr>
                    </a:solidFill>
                  </a:tcPr>
                </a:tc>
                <a:tc>
                  <a:txBody>
                    <a:bodyPr/>
                    <a:lstStyle/>
                    <a:p>
                      <a:pPr algn="ctr" fontAlgn="b"/>
                      <a:r>
                        <a:rPr lang="en-US" sz="1600" b="1" i="0" u="none" strike="noStrike" dirty="0">
                          <a:solidFill>
                            <a:srgbClr val="000000"/>
                          </a:solidFill>
                          <a:effectLst/>
                          <a:latin typeface="Aptos Narrow" panose="020B0004020202020204" pitchFamily="34" charset="0"/>
                        </a:rPr>
                        <a:t>Date of Bid</a:t>
                      </a:r>
                    </a:p>
                  </a:txBody>
                  <a:tcPr marL="7620" marR="7620" marT="7620" marB="0" anchor="b">
                    <a:solidFill>
                      <a:schemeClr val="bg1">
                        <a:lumMod val="85000"/>
                      </a:schemeClr>
                    </a:solidFill>
                  </a:tcPr>
                </a:tc>
                <a:tc>
                  <a:txBody>
                    <a:bodyPr/>
                    <a:lstStyle/>
                    <a:p>
                      <a:pPr algn="ctr" fontAlgn="b"/>
                      <a:endParaRPr lang="en-US" sz="1600" b="1" i="0" u="none" strike="noStrike" dirty="0">
                        <a:solidFill>
                          <a:srgbClr val="000000"/>
                        </a:solidFill>
                        <a:effectLst/>
                        <a:latin typeface="Aptos Narrow" panose="020B0004020202020204" pitchFamily="34" charset="0"/>
                      </a:endParaRPr>
                    </a:p>
                  </a:txBody>
                  <a:tcPr marL="7620" marR="7620" marT="7620" marB="0" anchor="b">
                    <a:solidFill>
                      <a:schemeClr val="bg1">
                        <a:lumMod val="85000"/>
                      </a:schemeClr>
                    </a:solidFill>
                  </a:tcPr>
                </a:tc>
                <a:tc>
                  <a:txBody>
                    <a:bodyPr/>
                    <a:lstStyle/>
                    <a:p>
                      <a:pPr algn="ctr" fontAlgn="b"/>
                      <a:endParaRPr lang="en-US" sz="1600" b="1" i="0" u="none" strike="noStrike" dirty="0">
                        <a:solidFill>
                          <a:srgbClr val="000000"/>
                        </a:solidFill>
                        <a:effectLst/>
                        <a:latin typeface="Aptos Narrow" panose="020B0004020202020204" pitchFamily="34" charset="0"/>
                      </a:endParaRPr>
                    </a:p>
                  </a:txBody>
                  <a:tcPr marL="7620" marR="7620" marT="7620" marB="0" anchor="b">
                    <a:solidFill>
                      <a:schemeClr val="bg1">
                        <a:lumMod val="85000"/>
                      </a:schemeClr>
                    </a:solidFill>
                  </a:tcPr>
                </a:tc>
                <a:tc>
                  <a:txBody>
                    <a:bodyPr/>
                    <a:lstStyle/>
                    <a:p>
                      <a:pPr algn="ctr" fontAlgn="b"/>
                      <a:endParaRPr lang="en-US" sz="1600" b="1" i="0" u="none" strike="noStrike" dirty="0">
                        <a:solidFill>
                          <a:srgbClr val="000000"/>
                        </a:solidFill>
                        <a:effectLst/>
                        <a:latin typeface="Aptos Narrow" panose="020B0004020202020204" pitchFamily="34" charset="0"/>
                      </a:endParaRPr>
                    </a:p>
                  </a:txBody>
                  <a:tcPr marL="7620" marR="7620" marT="7620" marB="0" anchor="b">
                    <a:solidFill>
                      <a:schemeClr val="bg1">
                        <a:lumMod val="85000"/>
                      </a:schemeClr>
                    </a:solidFill>
                  </a:tcPr>
                </a:tc>
                <a:tc>
                  <a:txBody>
                    <a:bodyPr/>
                    <a:lstStyle/>
                    <a:p>
                      <a:pPr algn="ctr" fontAlgn="b"/>
                      <a:r>
                        <a:rPr lang="en-US" sz="1600" b="1" i="0" u="none" strike="noStrike" dirty="0">
                          <a:solidFill>
                            <a:srgbClr val="000000"/>
                          </a:solidFill>
                          <a:effectLst/>
                          <a:latin typeface="Aptos Narrow" panose="020B0004020202020204" pitchFamily="34" charset="0"/>
                        </a:rPr>
                        <a:t>CWF</a:t>
                      </a:r>
                    </a:p>
                  </a:txBody>
                  <a:tcPr marL="7620" marR="7620" marT="7620" marB="0" anchor="b">
                    <a:solidFill>
                      <a:schemeClr val="bg1">
                        <a:lumMod val="85000"/>
                      </a:schemeClr>
                    </a:solidFill>
                  </a:tcPr>
                </a:tc>
                <a:extLst>
                  <a:ext uri="{0D108BD9-81ED-4DB2-BD59-A6C34878D82A}">
                    <a16:rowId xmlns:a16="http://schemas.microsoft.com/office/drawing/2014/main" val="1628614161"/>
                  </a:ext>
                </a:extLst>
              </a:tr>
              <a:tr h="516307">
                <a:tc>
                  <a:txBody>
                    <a:bodyPr/>
                    <a:lstStyle/>
                    <a:p>
                      <a:pPr algn="l" fontAlgn="b"/>
                      <a:r>
                        <a:rPr lang="en-US" sz="1600" b="1" i="0" u="none" strike="noStrike" dirty="0">
                          <a:solidFill>
                            <a:srgbClr val="000000"/>
                          </a:solidFill>
                          <a:effectLst/>
                          <a:latin typeface="Aptos Narrow" panose="020B0004020202020204" pitchFamily="34" charset="0"/>
                        </a:rPr>
                        <a:t>Project</a:t>
                      </a:r>
                    </a:p>
                  </a:txBody>
                  <a:tcPr marL="7620" marR="7620" marT="7620" marB="0" anchor="b">
                    <a:solidFill>
                      <a:schemeClr val="bg1">
                        <a:lumMod val="85000"/>
                      </a:schemeClr>
                    </a:solidFill>
                  </a:tcPr>
                </a:tc>
                <a:tc>
                  <a:txBody>
                    <a:bodyPr/>
                    <a:lstStyle/>
                    <a:p>
                      <a:pPr algn="ctr" fontAlgn="b"/>
                      <a:r>
                        <a:rPr lang="en-US" sz="1600" b="1" i="0" u="none" strike="noStrike" dirty="0">
                          <a:solidFill>
                            <a:srgbClr val="000000"/>
                          </a:solidFill>
                          <a:effectLst/>
                          <a:latin typeface="Aptos Narrow" panose="020B0004020202020204" pitchFamily="34" charset="0"/>
                        </a:rPr>
                        <a:t>Opening</a:t>
                      </a:r>
                    </a:p>
                  </a:txBody>
                  <a:tcPr marL="7620" marR="7620" marT="7620" marB="0" anchor="b">
                    <a:solidFill>
                      <a:schemeClr val="bg1">
                        <a:lumMod val="85000"/>
                      </a:schemeClr>
                    </a:solidFill>
                  </a:tcPr>
                </a:tc>
                <a:tc>
                  <a:txBody>
                    <a:bodyPr/>
                    <a:lstStyle/>
                    <a:p>
                      <a:pPr algn="ctr" fontAlgn="b"/>
                      <a:r>
                        <a:rPr lang="en-US" sz="1600" b="1" i="0" u="none" strike="noStrike" dirty="0">
                          <a:solidFill>
                            <a:srgbClr val="000000"/>
                          </a:solidFill>
                          <a:effectLst/>
                          <a:latin typeface="Aptos Narrow" panose="020B0004020202020204" pitchFamily="34" charset="0"/>
                        </a:rPr>
                        <a:t>2024 CIP</a:t>
                      </a:r>
                    </a:p>
                  </a:txBody>
                  <a:tcPr marL="7620" marR="7620" marT="7620" marB="0" anchor="b">
                    <a:solidFill>
                      <a:schemeClr val="bg1">
                        <a:lumMod val="85000"/>
                      </a:schemeClr>
                    </a:solidFill>
                  </a:tcPr>
                </a:tc>
                <a:tc>
                  <a:txBody>
                    <a:bodyPr/>
                    <a:lstStyle/>
                    <a:p>
                      <a:pPr algn="ctr" fontAlgn="b"/>
                      <a:r>
                        <a:rPr lang="en-US" sz="1600" b="1" i="0" u="none" strike="noStrike" dirty="0">
                          <a:solidFill>
                            <a:srgbClr val="000000"/>
                          </a:solidFill>
                          <a:effectLst/>
                          <a:latin typeface="Aptos Narrow" panose="020B0004020202020204" pitchFamily="34" charset="0"/>
                        </a:rPr>
                        <a:t>2025 CIP</a:t>
                      </a:r>
                    </a:p>
                  </a:txBody>
                  <a:tcPr marL="7620" marR="7620" marT="7620" marB="0" anchor="b">
                    <a:solidFill>
                      <a:schemeClr val="bg1">
                        <a:lumMod val="85000"/>
                      </a:schemeClr>
                    </a:solidFill>
                  </a:tcPr>
                </a:tc>
                <a:tc>
                  <a:txBody>
                    <a:bodyPr/>
                    <a:lstStyle/>
                    <a:p>
                      <a:pPr algn="ctr" fontAlgn="b"/>
                      <a:r>
                        <a:rPr lang="en-US" sz="1600" b="1" i="0" u="none" strike="noStrike" dirty="0">
                          <a:solidFill>
                            <a:srgbClr val="000000"/>
                          </a:solidFill>
                          <a:effectLst/>
                          <a:latin typeface="Aptos Narrow" panose="020B0004020202020204" pitchFamily="34" charset="0"/>
                        </a:rPr>
                        <a:t>Difference</a:t>
                      </a:r>
                    </a:p>
                  </a:txBody>
                  <a:tcPr marL="7620" marR="7620" marT="7620" marB="0" anchor="b">
                    <a:solidFill>
                      <a:schemeClr val="bg1">
                        <a:lumMod val="85000"/>
                      </a:schemeClr>
                    </a:solidFill>
                  </a:tcPr>
                </a:tc>
                <a:tc>
                  <a:txBody>
                    <a:bodyPr/>
                    <a:lstStyle/>
                    <a:p>
                      <a:pPr algn="ctr" fontAlgn="b"/>
                      <a:r>
                        <a:rPr lang="en-US" sz="1600" b="1" i="0" u="none" strike="noStrike" dirty="0">
                          <a:solidFill>
                            <a:srgbClr val="000000"/>
                          </a:solidFill>
                          <a:effectLst/>
                          <a:latin typeface="Aptos Narrow" panose="020B0004020202020204" pitchFamily="34" charset="0"/>
                        </a:rPr>
                        <a:t>Funding</a:t>
                      </a:r>
                    </a:p>
                  </a:txBody>
                  <a:tcPr marL="7620" marR="7620" marT="7620" marB="0" anchor="b">
                    <a:solidFill>
                      <a:schemeClr val="bg1">
                        <a:lumMod val="85000"/>
                      </a:schemeClr>
                    </a:solidFill>
                  </a:tcPr>
                </a:tc>
                <a:extLst>
                  <a:ext uri="{0D108BD9-81ED-4DB2-BD59-A6C34878D82A}">
                    <a16:rowId xmlns:a16="http://schemas.microsoft.com/office/drawing/2014/main" val="4118476195"/>
                  </a:ext>
                </a:extLst>
              </a:tr>
              <a:tr h="516307">
                <a:tc>
                  <a:txBody>
                    <a:bodyPr/>
                    <a:lstStyle/>
                    <a:p>
                      <a:pPr algn="l" fontAlgn="b"/>
                      <a:r>
                        <a:rPr lang="en-US" sz="1600" b="0" i="0" u="none" strike="noStrike" dirty="0">
                          <a:solidFill>
                            <a:srgbClr val="000000"/>
                          </a:solidFill>
                          <a:effectLst/>
                          <a:latin typeface="Aptos Narrow" panose="020B0004020202020204" pitchFamily="34" charset="0"/>
                        </a:rPr>
                        <a:t>PS 17 Force Main (Phase 2)</a:t>
                      </a:r>
                    </a:p>
                  </a:txBody>
                  <a:tcPr marL="7620" marR="7620" marT="7620" marB="0" anchor="ctr">
                    <a:solidFill>
                      <a:schemeClr val="accent2">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8/10/2023</a:t>
                      </a:r>
                    </a:p>
                  </a:txBody>
                  <a:tcPr marL="7620" marR="7620" marT="7620" marB="0" anchor="ctr">
                    <a:solidFill>
                      <a:schemeClr val="accent2">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$10.4</a:t>
                      </a:r>
                    </a:p>
                  </a:txBody>
                  <a:tcPr marL="7620" marR="7620" marT="7620" marB="0" anchor="ctr">
                    <a:solidFill>
                      <a:schemeClr val="accent2">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$10.5</a:t>
                      </a:r>
                    </a:p>
                  </a:txBody>
                  <a:tcPr marL="7620" marR="7620" marT="7620" marB="0" anchor="ctr">
                    <a:solidFill>
                      <a:schemeClr val="accent2">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$0.1</a:t>
                      </a:r>
                    </a:p>
                  </a:txBody>
                  <a:tcPr marL="7620" marR="7620" marT="7620" marB="0" anchor="ctr">
                    <a:solidFill>
                      <a:schemeClr val="accent2">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Yes</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452315390"/>
                  </a:ext>
                </a:extLst>
              </a:tr>
              <a:tr h="516307">
                <a:tc>
                  <a:txBody>
                    <a:bodyPr/>
                    <a:lstStyle/>
                    <a:p>
                      <a:pPr algn="l" fontAlgn="b"/>
                      <a:r>
                        <a:rPr lang="en-US" sz="1600" b="0" i="0" u="none" strike="noStrike" dirty="0">
                          <a:solidFill>
                            <a:srgbClr val="000000"/>
                          </a:solidFill>
                          <a:effectLst/>
                          <a:latin typeface="Aptos Narrow" panose="020B0004020202020204" pitchFamily="34" charset="0"/>
                        </a:rPr>
                        <a:t>PS 17 Firm Capacity Improvements</a:t>
                      </a:r>
                    </a:p>
                  </a:txBody>
                  <a:tcPr marL="7620" marR="7620" marT="7620" marB="0" anchor="ctr">
                    <a:solidFill>
                      <a:schemeClr val="accent2">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1/10/2024</a:t>
                      </a:r>
                    </a:p>
                  </a:txBody>
                  <a:tcPr marL="7620" marR="7620" marT="7620" marB="0" anchor="ctr">
                    <a:solidFill>
                      <a:schemeClr val="accent2">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$8.1</a:t>
                      </a:r>
                    </a:p>
                  </a:txBody>
                  <a:tcPr marL="7620" marR="7620" marT="7620" marB="0" anchor="ctr">
                    <a:solidFill>
                      <a:schemeClr val="accent2">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$5.7</a:t>
                      </a:r>
                    </a:p>
                  </a:txBody>
                  <a:tcPr marL="7620" marR="7620" marT="7620" marB="0" anchor="ctr">
                    <a:solidFill>
                      <a:schemeClr val="accent2">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-$2.4</a:t>
                      </a:r>
                    </a:p>
                  </a:txBody>
                  <a:tcPr marL="7620" marR="7620" marT="7620" marB="0" anchor="ctr">
                    <a:solidFill>
                      <a:schemeClr val="accent2">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Yes</a:t>
                      </a:r>
                    </a:p>
                  </a:txBody>
                  <a:tcPr marL="7620" marR="7620" marT="7620" marB="0" anchor="ctr">
                    <a:solidFill>
                      <a:schemeClr val="accent2">
                        <a:lumMod val="40000"/>
                        <a:lumOff val="60000"/>
                      </a:schemeClr>
                    </a:solidFill>
                  </a:tcPr>
                </a:tc>
                <a:extLst>
                  <a:ext uri="{0D108BD9-81ED-4DB2-BD59-A6C34878D82A}">
                    <a16:rowId xmlns:a16="http://schemas.microsoft.com/office/drawing/2014/main" val="1404089625"/>
                  </a:ext>
                </a:extLst>
              </a:tr>
              <a:tr h="516307">
                <a:tc>
                  <a:txBody>
                    <a:bodyPr/>
                    <a:lstStyle/>
                    <a:p>
                      <a:pPr algn="l" fontAlgn="b"/>
                      <a:r>
                        <a:rPr lang="en-US" sz="1600" b="0" i="0" u="none" strike="noStrike" dirty="0">
                          <a:solidFill>
                            <a:srgbClr val="000000"/>
                          </a:solidFill>
                          <a:effectLst/>
                          <a:latin typeface="Aptos Narrow" panose="020B0004020202020204" pitchFamily="34" charset="0"/>
                        </a:rPr>
                        <a:t>NEI-Waunakee Ext Capacity (Phase 1)</a:t>
                      </a:r>
                    </a:p>
                  </a:txBody>
                  <a:tcPr marL="7620" marR="7620" marT="7620" marB="0" anchor="ctr">
                    <a:solidFill>
                      <a:schemeClr val="accent5">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6/13/2024</a:t>
                      </a:r>
                    </a:p>
                  </a:txBody>
                  <a:tcPr marL="7620" marR="7620" marT="7620" marB="0" anchor="ctr">
                    <a:solidFill>
                      <a:schemeClr val="accent5">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$11.9</a:t>
                      </a:r>
                    </a:p>
                  </a:txBody>
                  <a:tcPr marL="7620" marR="7620" marT="7620" marB="0" anchor="ctr">
                    <a:solidFill>
                      <a:schemeClr val="accent5">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$10.7</a:t>
                      </a:r>
                    </a:p>
                  </a:txBody>
                  <a:tcPr marL="7620" marR="7620" marT="7620" marB="0" anchor="ctr">
                    <a:solidFill>
                      <a:schemeClr val="accent5">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-$1.1</a:t>
                      </a:r>
                    </a:p>
                  </a:txBody>
                  <a:tcPr marL="7620" marR="7620" marT="7620" marB="0" anchor="ctr">
                    <a:solidFill>
                      <a:schemeClr val="accent5">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Yes</a:t>
                      </a:r>
                    </a:p>
                  </a:txBody>
                  <a:tcPr marL="7620" marR="7620" marT="7620" marB="0" anchor="ctr">
                    <a:solidFill>
                      <a:schemeClr val="accent5">
                        <a:lumMod val="40000"/>
                        <a:lumOff val="60000"/>
                      </a:schemeClr>
                    </a:solidFill>
                  </a:tcPr>
                </a:tc>
                <a:extLst>
                  <a:ext uri="{0D108BD9-81ED-4DB2-BD59-A6C34878D82A}">
                    <a16:rowId xmlns:a16="http://schemas.microsoft.com/office/drawing/2014/main" val="2108586557"/>
                  </a:ext>
                </a:extLst>
              </a:tr>
              <a:tr h="516307">
                <a:tc>
                  <a:txBody>
                    <a:bodyPr/>
                    <a:lstStyle/>
                    <a:p>
                      <a:pPr algn="l" fontAlgn="b"/>
                      <a:r>
                        <a:rPr lang="en-US" sz="1600" b="0" i="0" u="none" strike="noStrike" dirty="0">
                          <a:solidFill>
                            <a:srgbClr val="000000"/>
                          </a:solidFill>
                          <a:effectLst/>
                          <a:latin typeface="Aptos Narrow" panose="020B0004020202020204" pitchFamily="34" charset="0"/>
                        </a:rPr>
                        <a:t>NSWWTP Electrical Service Replacement</a:t>
                      </a:r>
                    </a:p>
                  </a:txBody>
                  <a:tcPr marL="7620" marR="7620" marT="7620" marB="0" anchor="ctr">
                    <a:solidFill>
                      <a:schemeClr val="accent5">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6/26/2024</a:t>
                      </a:r>
                    </a:p>
                  </a:txBody>
                  <a:tcPr marL="7620" marR="7620" marT="7620" marB="0" anchor="ctr">
                    <a:solidFill>
                      <a:schemeClr val="accent5">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$13.6</a:t>
                      </a:r>
                    </a:p>
                  </a:txBody>
                  <a:tcPr marL="7620" marR="7620" marT="7620" marB="0" anchor="ctr">
                    <a:solidFill>
                      <a:schemeClr val="accent5">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$11.6</a:t>
                      </a:r>
                    </a:p>
                  </a:txBody>
                  <a:tcPr marL="7620" marR="7620" marT="7620" marB="0" anchor="ctr">
                    <a:solidFill>
                      <a:schemeClr val="accent5">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-$2.0</a:t>
                      </a:r>
                    </a:p>
                  </a:txBody>
                  <a:tcPr marL="7620" marR="7620" marT="7620" marB="0" anchor="ctr">
                    <a:solidFill>
                      <a:schemeClr val="accent5">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Yes</a:t>
                      </a:r>
                    </a:p>
                  </a:txBody>
                  <a:tcPr marL="7620" marR="7620" marT="7620" marB="0" anchor="ctr">
                    <a:solidFill>
                      <a:schemeClr val="accent5">
                        <a:lumMod val="40000"/>
                        <a:lumOff val="60000"/>
                      </a:schemeClr>
                    </a:solidFill>
                  </a:tcPr>
                </a:tc>
                <a:extLst>
                  <a:ext uri="{0D108BD9-81ED-4DB2-BD59-A6C34878D82A}">
                    <a16:rowId xmlns:a16="http://schemas.microsoft.com/office/drawing/2014/main" val="2228915456"/>
                  </a:ext>
                </a:extLst>
              </a:tr>
              <a:tr h="516307">
                <a:tc>
                  <a:txBody>
                    <a:bodyPr/>
                    <a:lstStyle/>
                    <a:p>
                      <a:pPr algn="l" fontAlgn="b"/>
                      <a:r>
                        <a:rPr lang="en-US" sz="1600" b="0" i="0" u="none" strike="noStrike" dirty="0">
                          <a:solidFill>
                            <a:srgbClr val="000000"/>
                          </a:solidFill>
                          <a:effectLst/>
                          <a:latin typeface="Aptos Narrow" panose="020B0004020202020204" pitchFamily="34" charset="0"/>
                        </a:rPr>
                        <a:t>West Int - Shorewood Relief (Phase 3)</a:t>
                      </a:r>
                    </a:p>
                  </a:txBody>
                  <a:tcPr marL="7620" marR="7620" marT="7620" marB="0" anchor="ctr">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5/22/2024</a:t>
                      </a:r>
                    </a:p>
                  </a:txBody>
                  <a:tcPr marL="7620" marR="7620" marT="7620" marB="0" anchor="ctr">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$7.3</a:t>
                      </a:r>
                    </a:p>
                  </a:txBody>
                  <a:tcPr marL="7620" marR="7620" marT="7620" marB="0" anchor="ctr">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$8.5</a:t>
                      </a:r>
                    </a:p>
                  </a:txBody>
                  <a:tcPr marL="7620" marR="7620" marT="7620" marB="0" anchor="ctr">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$1.2</a:t>
                      </a:r>
                    </a:p>
                  </a:txBody>
                  <a:tcPr marL="7620" marR="7620" marT="7620" marB="0" anchor="ctr">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Pending</a:t>
                      </a:r>
                    </a:p>
                  </a:txBody>
                  <a:tcPr marL="7620" marR="7620" marT="7620" marB="0" anchor="ctr">
                    <a:solidFill>
                      <a:schemeClr val="accent3">
                        <a:lumMod val="40000"/>
                        <a:lumOff val="60000"/>
                      </a:schemeClr>
                    </a:solidFill>
                  </a:tcPr>
                </a:tc>
                <a:extLst>
                  <a:ext uri="{0D108BD9-81ED-4DB2-BD59-A6C34878D82A}">
                    <a16:rowId xmlns:a16="http://schemas.microsoft.com/office/drawing/2014/main" val="1382259442"/>
                  </a:ext>
                </a:extLst>
              </a:tr>
              <a:tr h="516307">
                <a:tc>
                  <a:txBody>
                    <a:bodyPr/>
                    <a:lstStyle/>
                    <a:p>
                      <a:pPr algn="l" fontAlgn="b"/>
                      <a:r>
                        <a:rPr lang="en-US" sz="1600" b="0" i="0" u="none" strike="noStrike" dirty="0">
                          <a:solidFill>
                            <a:srgbClr val="000000"/>
                          </a:solidFill>
                          <a:effectLst/>
                          <a:latin typeface="Aptos Narrow" panose="020B0004020202020204" pitchFamily="34" charset="0"/>
                        </a:rPr>
                        <a:t>Flow Splitter Improvements</a:t>
                      </a:r>
                    </a:p>
                  </a:txBody>
                  <a:tcPr marL="7620" marR="7620" marT="7620" marB="0" anchor="ctr">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6/25/2024</a:t>
                      </a:r>
                    </a:p>
                  </a:txBody>
                  <a:tcPr marL="7620" marR="7620" marT="7620" marB="0" anchor="ctr">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$5.0</a:t>
                      </a:r>
                    </a:p>
                  </a:txBody>
                  <a:tcPr marL="7620" marR="7620" marT="7620" marB="0" anchor="ctr">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$7.5</a:t>
                      </a:r>
                    </a:p>
                  </a:txBody>
                  <a:tcPr marL="7620" marR="7620" marT="7620" marB="0" anchor="ctr">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$2.6</a:t>
                      </a:r>
                    </a:p>
                  </a:txBody>
                  <a:tcPr marL="7620" marR="7620" marT="7620" marB="0" anchor="ctr">
                    <a:solidFill>
                      <a:schemeClr val="accent3">
                        <a:lumMod val="40000"/>
                        <a:lumOff val="60000"/>
                      </a:schemeClr>
                    </a:solidFill>
                  </a:tcPr>
                </a:tc>
                <a:tc>
                  <a:txBody>
                    <a:bodyPr/>
                    <a:lstStyle/>
                    <a:p>
                      <a:pPr algn="ctr" fontAlgn="b"/>
                      <a:r>
                        <a:rPr lang="en-US" sz="1600" b="0" i="0" u="none" strike="noStrike" dirty="0">
                          <a:solidFill>
                            <a:srgbClr val="000000"/>
                          </a:solidFill>
                          <a:effectLst/>
                          <a:latin typeface="Aptos Narrow" panose="020B0004020202020204" pitchFamily="34" charset="0"/>
                        </a:rPr>
                        <a:t>Pending</a:t>
                      </a:r>
                    </a:p>
                  </a:txBody>
                  <a:tcPr marL="7620" marR="7620" marT="7620" marB="0" anchor="ctr">
                    <a:solidFill>
                      <a:schemeClr val="accent3">
                        <a:lumMod val="40000"/>
                        <a:lumOff val="60000"/>
                      </a:schemeClr>
                    </a:solidFill>
                  </a:tcPr>
                </a:tc>
                <a:extLst>
                  <a:ext uri="{0D108BD9-81ED-4DB2-BD59-A6C34878D82A}">
                    <a16:rowId xmlns:a16="http://schemas.microsoft.com/office/drawing/2014/main" val="2440366999"/>
                  </a:ext>
                </a:extLst>
              </a:tr>
              <a:tr h="516307">
                <a:tc>
                  <a:txBody>
                    <a:bodyPr/>
                    <a:lstStyle/>
                    <a:p>
                      <a:pPr algn="l" fontAlgn="b"/>
                      <a:r>
                        <a:rPr lang="en-US" sz="1600" b="1" i="0" u="none" strike="noStrike" dirty="0">
                          <a:solidFill>
                            <a:srgbClr val="000000"/>
                          </a:solidFill>
                          <a:effectLst/>
                          <a:latin typeface="Aptos Narrow" panose="020B0004020202020204" pitchFamily="34" charset="0"/>
                        </a:rPr>
                        <a:t>TOTAL</a:t>
                      </a:r>
                    </a:p>
                  </a:txBody>
                  <a:tcPr marL="7620" marR="7620" marT="7620" marB="0" anchor="b">
                    <a:solidFill>
                      <a:schemeClr val="bg1">
                        <a:lumMod val="85000"/>
                      </a:schemeClr>
                    </a:solidFill>
                  </a:tcPr>
                </a:tc>
                <a:tc>
                  <a:txBody>
                    <a:bodyPr/>
                    <a:lstStyle/>
                    <a:p>
                      <a:pPr algn="ctr" fontAlgn="b"/>
                      <a:endParaRPr lang="en-US" sz="1600" b="1" i="0" u="none" strike="noStrike" dirty="0">
                        <a:solidFill>
                          <a:srgbClr val="000000"/>
                        </a:solidFill>
                        <a:effectLst/>
                        <a:latin typeface="Aptos Narrow" panose="020B0004020202020204" pitchFamily="34" charset="0"/>
                      </a:endParaRPr>
                    </a:p>
                  </a:txBody>
                  <a:tcPr marL="7620" marR="7620" marT="7620" marB="0" anchor="b">
                    <a:solidFill>
                      <a:schemeClr val="bg1">
                        <a:lumMod val="85000"/>
                      </a:schemeClr>
                    </a:solidFill>
                  </a:tcPr>
                </a:tc>
                <a:tc>
                  <a:txBody>
                    <a:bodyPr/>
                    <a:lstStyle/>
                    <a:p>
                      <a:pPr algn="ctr" fontAlgn="b"/>
                      <a:r>
                        <a:rPr lang="en-US" sz="1600" b="1" i="0" u="none" strike="noStrike" dirty="0">
                          <a:solidFill>
                            <a:srgbClr val="000000"/>
                          </a:solidFill>
                          <a:effectLst/>
                          <a:latin typeface="Aptos Narrow" panose="020B0004020202020204" pitchFamily="34" charset="0"/>
                        </a:rPr>
                        <a:t>$56.2</a:t>
                      </a:r>
                    </a:p>
                  </a:txBody>
                  <a:tcPr marL="7620" marR="7620" marT="7620" marB="0" anchor="b">
                    <a:solidFill>
                      <a:schemeClr val="bg1">
                        <a:lumMod val="85000"/>
                      </a:schemeClr>
                    </a:solidFill>
                  </a:tcPr>
                </a:tc>
                <a:tc>
                  <a:txBody>
                    <a:bodyPr/>
                    <a:lstStyle/>
                    <a:p>
                      <a:pPr algn="ctr" fontAlgn="b"/>
                      <a:r>
                        <a:rPr lang="en-US" sz="1600" b="1" i="0" u="none" strike="noStrike" dirty="0">
                          <a:solidFill>
                            <a:srgbClr val="000000"/>
                          </a:solidFill>
                          <a:effectLst/>
                          <a:latin typeface="Aptos Narrow" panose="020B0004020202020204" pitchFamily="34" charset="0"/>
                        </a:rPr>
                        <a:t>$54.5</a:t>
                      </a:r>
                    </a:p>
                  </a:txBody>
                  <a:tcPr marL="7620" marR="7620" marT="7620" marB="0" anchor="b">
                    <a:solidFill>
                      <a:schemeClr val="bg1">
                        <a:lumMod val="85000"/>
                      </a:schemeClr>
                    </a:solidFill>
                  </a:tcPr>
                </a:tc>
                <a:tc>
                  <a:txBody>
                    <a:bodyPr/>
                    <a:lstStyle/>
                    <a:p>
                      <a:pPr algn="ctr" fontAlgn="b"/>
                      <a:r>
                        <a:rPr lang="en-US" sz="1600" b="1" i="0" u="none" strike="noStrike" dirty="0">
                          <a:solidFill>
                            <a:srgbClr val="000000"/>
                          </a:solidFill>
                          <a:effectLst/>
                          <a:latin typeface="Aptos Narrow" panose="020B0004020202020204" pitchFamily="34" charset="0"/>
                        </a:rPr>
                        <a:t>-$1.7</a:t>
                      </a:r>
                    </a:p>
                  </a:txBody>
                  <a:tcPr marL="7620" marR="7620" marT="7620" marB="0" anchor="b">
                    <a:solidFill>
                      <a:schemeClr val="bg1">
                        <a:lumMod val="85000"/>
                      </a:schemeClr>
                    </a:solidFill>
                  </a:tcPr>
                </a:tc>
                <a:tc>
                  <a:txBody>
                    <a:bodyPr/>
                    <a:lstStyle/>
                    <a:p>
                      <a:pPr algn="ctr" fontAlgn="b"/>
                      <a:endParaRPr lang="en-US" sz="1600" b="1" i="0" u="none" strike="noStrike" dirty="0">
                        <a:solidFill>
                          <a:srgbClr val="000000"/>
                        </a:solidFill>
                        <a:effectLst/>
                        <a:latin typeface="Aptos Narrow" panose="020B0004020202020204" pitchFamily="34" charset="0"/>
                      </a:endParaRPr>
                    </a:p>
                  </a:txBody>
                  <a:tcPr marL="7620" marR="7620" marT="7620" marB="0" anchor="b">
                    <a:solidFill>
                      <a:schemeClr val="bg1">
                        <a:lumMod val="85000"/>
                      </a:schemeClr>
                    </a:solidFill>
                  </a:tcPr>
                </a:tc>
                <a:extLst>
                  <a:ext uri="{0D108BD9-81ED-4DB2-BD59-A6C34878D82A}">
                    <a16:rowId xmlns:a16="http://schemas.microsoft.com/office/drawing/2014/main" val="3425397301"/>
                  </a:ext>
                </a:extLst>
              </a:tr>
            </a:tbl>
          </a:graphicData>
        </a:graphic>
      </p:graphicFrame>
    </p:spTree>
    <p:extLst>
      <p:ext uri="{BB962C8B-B14F-4D97-AF65-F5344CB8AC3E}">
        <p14:creationId xmlns:p14="http://schemas.microsoft.com/office/powerpoint/2010/main" val="308352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2DF96A-7ED9-41B3-BB2A-0B448A4694D7}"/>
              </a:ext>
            </a:extLst>
          </p:cNvPr>
          <p:cNvSpPr/>
          <p:nvPr/>
        </p:nvSpPr>
        <p:spPr>
          <a:xfrm>
            <a:off x="0" y="-2"/>
            <a:ext cx="12192000" cy="1280162"/>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9BCD0E-3F22-4402-9687-78A4CC4C44EB}"/>
              </a:ext>
            </a:extLst>
          </p:cNvPr>
          <p:cNvSpPr/>
          <p:nvPr/>
        </p:nvSpPr>
        <p:spPr>
          <a:xfrm>
            <a:off x="0" y="0"/>
            <a:ext cx="256032" cy="128016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1" name="Title 1">
            <a:extLst>
              <a:ext uri="{FF2B5EF4-FFF2-40B4-BE49-F238E27FC236}">
                <a16:creationId xmlns:a16="http://schemas.microsoft.com/office/drawing/2014/main" id="{E937025D-4B93-498D-A445-B85794388A35}"/>
              </a:ext>
            </a:extLst>
          </p:cNvPr>
          <p:cNvSpPr txBox="1">
            <a:spLocks/>
          </p:cNvSpPr>
          <p:nvPr/>
        </p:nvSpPr>
        <p:spPr>
          <a:xfrm>
            <a:off x="390813" y="294298"/>
            <a:ext cx="11020138" cy="1106332"/>
          </a:xfrm>
          <a:prstGeom prst="rect">
            <a:avLst/>
          </a:prstGeom>
        </p:spPr>
        <p:txBody>
          <a:bodyPr>
            <a:normAutofit fontScale="92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dirty="0">
                <a:solidFill>
                  <a:srgbClr val="005BBB"/>
                </a:solidFill>
              </a:rPr>
              <a:t>Projected Capital Expenses – Year 2025</a:t>
            </a:r>
          </a:p>
        </p:txBody>
      </p:sp>
      <p:sp>
        <p:nvSpPr>
          <p:cNvPr id="6" name="Content Placeholder 2">
            <a:extLst>
              <a:ext uri="{FF2B5EF4-FFF2-40B4-BE49-F238E27FC236}">
                <a16:creationId xmlns:a16="http://schemas.microsoft.com/office/drawing/2014/main" id="{CC8D5B8C-790A-4501-8AC6-24DB78BB6F00}"/>
              </a:ext>
            </a:extLst>
          </p:cNvPr>
          <p:cNvSpPr txBox="1">
            <a:spLocks/>
          </p:cNvSpPr>
          <p:nvPr/>
        </p:nvSpPr>
        <p:spPr>
          <a:xfrm>
            <a:off x="390813" y="2326215"/>
            <a:ext cx="7824750" cy="31311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0070C0"/>
              </a:buClr>
            </a:pPr>
            <a:endParaRPr lang="en-US" sz="4000" dirty="0">
              <a:solidFill>
                <a:srgbClr val="005BBB"/>
              </a:solidFill>
            </a:endParaRPr>
          </a:p>
        </p:txBody>
      </p:sp>
      <p:graphicFrame>
        <p:nvGraphicFramePr>
          <p:cNvPr id="5" name="Chart 4">
            <a:extLst>
              <a:ext uri="{FF2B5EF4-FFF2-40B4-BE49-F238E27FC236}">
                <a16:creationId xmlns:a16="http://schemas.microsoft.com/office/drawing/2014/main" id="{0475DC4E-1490-A9B7-7E8B-05753D5CA7BC}"/>
              </a:ext>
            </a:extLst>
          </p:cNvPr>
          <p:cNvGraphicFramePr>
            <a:graphicFrameLocks/>
          </p:cNvGraphicFramePr>
          <p:nvPr>
            <p:extLst>
              <p:ext uri="{D42A27DB-BD31-4B8C-83A1-F6EECF244321}">
                <p14:modId xmlns:p14="http://schemas.microsoft.com/office/powerpoint/2010/main" val="1666745039"/>
              </p:ext>
            </p:extLst>
          </p:nvPr>
        </p:nvGraphicFramePr>
        <p:xfrm>
          <a:off x="671657" y="1280160"/>
          <a:ext cx="10458450" cy="560641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109C3BF-1DC2-D1E6-55C7-F8FCD4EC90E2}"/>
              </a:ext>
            </a:extLst>
          </p:cNvPr>
          <p:cNvSpPr txBox="1"/>
          <p:nvPr/>
        </p:nvSpPr>
        <p:spPr>
          <a:xfrm>
            <a:off x="4522257" y="1553639"/>
            <a:ext cx="4498848" cy="400110"/>
          </a:xfrm>
          <a:prstGeom prst="rect">
            <a:avLst/>
          </a:prstGeom>
          <a:noFill/>
        </p:spPr>
        <p:txBody>
          <a:bodyPr wrap="square" rtlCol="0">
            <a:spAutoFit/>
          </a:bodyPr>
          <a:lstStyle/>
          <a:p>
            <a:r>
              <a:rPr lang="en-US" sz="2000" b="1" dirty="0"/>
              <a:t>Total Proposed Budget = $44.2 million</a:t>
            </a:r>
          </a:p>
        </p:txBody>
      </p:sp>
    </p:spTree>
    <p:extLst>
      <p:ext uri="{BB962C8B-B14F-4D97-AF65-F5344CB8AC3E}">
        <p14:creationId xmlns:p14="http://schemas.microsoft.com/office/powerpoint/2010/main" val="4263918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BC9118-2137-4DCA-B834-D88FDC53E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2092" y="5875494"/>
            <a:ext cx="3210308" cy="546538"/>
          </a:xfrm>
          <a:prstGeom prst="rect">
            <a:avLst/>
          </a:prstGeom>
        </p:spPr>
      </p:pic>
      <p:sp>
        <p:nvSpPr>
          <p:cNvPr id="9" name="Rectangle 8">
            <a:extLst>
              <a:ext uri="{FF2B5EF4-FFF2-40B4-BE49-F238E27FC236}">
                <a16:creationId xmlns:a16="http://schemas.microsoft.com/office/drawing/2014/main" id="{D02DF96A-7ED9-41B3-BB2A-0B448A4694D7}"/>
              </a:ext>
            </a:extLst>
          </p:cNvPr>
          <p:cNvSpPr/>
          <p:nvPr/>
        </p:nvSpPr>
        <p:spPr>
          <a:xfrm>
            <a:off x="0" y="-2"/>
            <a:ext cx="12192000" cy="1524002"/>
          </a:xfrm>
          <a:prstGeom prst="rect">
            <a:avLst/>
          </a:prstGeom>
          <a:solidFill>
            <a:srgbClr val="8FCAE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9BCD0E-3F22-4402-9687-78A4CC4C44EB}"/>
              </a:ext>
            </a:extLst>
          </p:cNvPr>
          <p:cNvSpPr/>
          <p:nvPr/>
        </p:nvSpPr>
        <p:spPr>
          <a:xfrm>
            <a:off x="0" y="-2"/>
            <a:ext cx="190500" cy="1524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3CF"/>
              </a:solidFill>
            </a:endParaRPr>
          </a:p>
        </p:txBody>
      </p:sp>
      <p:sp>
        <p:nvSpPr>
          <p:cNvPr id="11" name="Title 1">
            <a:extLst>
              <a:ext uri="{FF2B5EF4-FFF2-40B4-BE49-F238E27FC236}">
                <a16:creationId xmlns:a16="http://schemas.microsoft.com/office/drawing/2014/main" id="{E937025D-4B93-498D-A445-B85794388A35}"/>
              </a:ext>
            </a:extLst>
          </p:cNvPr>
          <p:cNvSpPr txBox="1">
            <a:spLocks/>
          </p:cNvSpPr>
          <p:nvPr/>
        </p:nvSpPr>
        <p:spPr>
          <a:xfrm>
            <a:off x="390813" y="294298"/>
            <a:ext cx="8743950" cy="777120"/>
          </a:xfrm>
          <a:prstGeom prst="rect">
            <a:avLst/>
          </a:prstGeom>
        </p:spPr>
        <p:txBody>
          <a:bodyPr>
            <a:normAutofit/>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400" dirty="0">
                <a:solidFill>
                  <a:srgbClr val="005BBB"/>
                </a:solidFill>
              </a:rPr>
              <a:t>Project Drivers for 2025 CIP</a:t>
            </a:r>
          </a:p>
        </p:txBody>
      </p:sp>
      <p:sp>
        <p:nvSpPr>
          <p:cNvPr id="2" name="Slide Number Placeholder 1">
            <a:extLst>
              <a:ext uri="{FF2B5EF4-FFF2-40B4-BE49-F238E27FC236}">
                <a16:creationId xmlns:a16="http://schemas.microsoft.com/office/drawing/2014/main" id="{F1D00DC1-0B0C-4BB5-9644-A6C801636E0F}"/>
              </a:ext>
            </a:extLst>
          </p:cNvPr>
          <p:cNvSpPr>
            <a:spLocks noGrp="1"/>
          </p:cNvSpPr>
          <p:nvPr>
            <p:ph type="sldNum" sz="quarter" idx="12"/>
          </p:nvPr>
        </p:nvSpPr>
        <p:spPr/>
        <p:txBody>
          <a:bodyPr/>
          <a:lstStyle/>
          <a:p>
            <a:fld id="{6F0705FB-A753-4172-9785-0B4B231F30F4}" type="slidenum">
              <a:rPr lang="en-US" smtClean="0"/>
              <a:t>9</a:t>
            </a:fld>
            <a:endParaRPr lang="en-US"/>
          </a:p>
        </p:txBody>
      </p:sp>
      <p:sp>
        <p:nvSpPr>
          <p:cNvPr id="20" name="TextBox 19">
            <a:extLst>
              <a:ext uri="{FF2B5EF4-FFF2-40B4-BE49-F238E27FC236}">
                <a16:creationId xmlns:a16="http://schemas.microsoft.com/office/drawing/2014/main" id="{5A02EC52-7DCE-4B11-BF71-DCDCB61E836D}"/>
              </a:ext>
            </a:extLst>
          </p:cNvPr>
          <p:cNvSpPr txBox="1"/>
          <p:nvPr/>
        </p:nvSpPr>
        <p:spPr>
          <a:xfrm>
            <a:off x="6780653" y="5201959"/>
            <a:ext cx="688230" cy="307777"/>
          </a:xfrm>
          <a:prstGeom prst="rect">
            <a:avLst/>
          </a:prstGeom>
          <a:solidFill>
            <a:schemeClr val="bg1"/>
          </a:solidFill>
        </p:spPr>
        <p:txBody>
          <a:bodyPr wrap="square" rtlCol="0">
            <a:spAutoFit/>
          </a:bodyPr>
          <a:lstStyle/>
          <a:p>
            <a:r>
              <a:rPr lang="en-US" sz="1400" dirty="0"/>
              <a:t> </a:t>
            </a:r>
          </a:p>
        </p:txBody>
      </p:sp>
      <p:graphicFrame>
        <p:nvGraphicFramePr>
          <p:cNvPr id="3" name="Chart 2">
            <a:extLst>
              <a:ext uri="{FF2B5EF4-FFF2-40B4-BE49-F238E27FC236}">
                <a16:creationId xmlns:a16="http://schemas.microsoft.com/office/drawing/2014/main" id="{7FAC142A-DC11-0504-6686-E2E4BB6E73F6}"/>
              </a:ext>
            </a:extLst>
          </p:cNvPr>
          <p:cNvGraphicFramePr>
            <a:graphicFrameLocks/>
          </p:cNvGraphicFramePr>
          <p:nvPr>
            <p:extLst>
              <p:ext uri="{D42A27DB-BD31-4B8C-83A1-F6EECF244321}">
                <p14:modId xmlns:p14="http://schemas.microsoft.com/office/powerpoint/2010/main" val="4192680031"/>
              </p:ext>
            </p:extLst>
          </p:nvPr>
        </p:nvGraphicFramePr>
        <p:xfrm>
          <a:off x="190500" y="1706880"/>
          <a:ext cx="7978140" cy="48568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429971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3119</TotalTime>
  <Words>2805</Words>
  <Application>Microsoft Office PowerPoint</Application>
  <PresentationFormat>Widescreen</PresentationFormat>
  <Paragraphs>321</Paragraphs>
  <Slides>18</Slides>
  <Notes>17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18</vt:i4>
      </vt:variant>
    </vt:vector>
  </HeadingPairs>
  <TitlesOfParts>
    <vt:vector size="24" baseType="lpstr">
      <vt:lpstr>Aptos Narrow</vt:lpstr>
      <vt:lpstr>Arial</vt:lpstr>
      <vt:lpstr>Calibri</vt:lpstr>
      <vt:lpstr>1_Office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Coleman</dc:creator>
  <cp:lastModifiedBy>Todd Gebert</cp:lastModifiedBy>
  <cp:revision>175</cp:revision>
  <dcterms:created xsi:type="dcterms:W3CDTF">2021-01-12T14:50:28Z</dcterms:created>
  <dcterms:modified xsi:type="dcterms:W3CDTF">2024-07-24T14:41:24Z</dcterms:modified>
</cp:coreProperties>
</file>