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74" r:id="rId3"/>
    <p:sldId id="271" r:id="rId4"/>
    <p:sldId id="270" r:id="rId5"/>
    <p:sldId id="275" r:id="rId6"/>
    <p:sldId id="276" r:id="rId7"/>
    <p:sldId id="277" r:id="rId8"/>
    <p:sldId id="272" r:id="rId9"/>
    <p:sldId id="27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DA180-C15F-4430-B9EA-5ABE94D0D465}" v="1" dt="2022-08-31T18:17:15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7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8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8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6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7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13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4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A50D-02BB-4916-861A-1685ECB8A921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D365-871B-4217-B064-D35AA3F58341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D600-6358-44CD-81FC-CA179E3DA574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97D0-F5AF-4C8C-8C44-0512D9B6A065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A5F3-013F-4E13-9F3C-7CF8E7E60437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44E-FA6E-4C1B-9CD5-40B9354687F2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9133-487A-479D-8303-8821F48FA0FF}" type="datetime1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D8-370F-4DF7-A9FD-9592920B3ED1}" type="datetime1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0D93-E06A-4BD4-8F31-41D46F5AB174}" type="datetime1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9406-237E-4CA9-A678-407253BE4CF1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04CD-B2EE-4BC4-85F7-FA3D13639984}" type="datetime1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299D7-AFDB-49BD-8959-DC8295769535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3273" y="0"/>
            <a:ext cx="13001523" cy="7451624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5BBB"/>
              </a:solidFill>
              <a:latin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F579EE-00DC-499F-B2EC-150AAB8C4424}"/>
              </a:ext>
            </a:extLst>
          </p:cNvPr>
          <p:cNvSpPr txBox="1">
            <a:spLocks/>
          </p:cNvSpPr>
          <p:nvPr/>
        </p:nvSpPr>
        <p:spPr>
          <a:xfrm>
            <a:off x="-265611" y="399128"/>
            <a:ext cx="12723221" cy="23521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5400" b="1" dirty="0">
                <a:solidFill>
                  <a:prstClr val="white"/>
                </a:solidFill>
              </a:rPr>
              <a:t>Nine Springs Wastewater Treatment Plant Electrical Service Equipment Replacement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6F413-A07A-4093-83DF-398490BD86D5}"/>
              </a:ext>
            </a:extLst>
          </p:cNvPr>
          <p:cNvSpPr txBox="1"/>
          <p:nvPr/>
        </p:nvSpPr>
        <p:spPr>
          <a:xfrm>
            <a:off x="282198" y="5565836"/>
            <a:ext cx="2544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Commission Meeting</a:t>
            </a:r>
          </a:p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July 11,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53" y="5905372"/>
            <a:ext cx="3210308" cy="55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92816-FC84-87DC-CC0E-341576E7166E}"/>
              </a:ext>
            </a:extLst>
          </p:cNvPr>
          <p:cNvSpPr txBox="1"/>
          <p:nvPr/>
        </p:nvSpPr>
        <p:spPr>
          <a:xfrm>
            <a:off x="282198" y="3356480"/>
            <a:ext cx="8946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800" b="1" dirty="0">
                <a:solidFill>
                  <a:prstClr val="white"/>
                </a:solidFill>
                <a:latin typeface="Calibri"/>
              </a:rPr>
              <a:t>Review Bids and Award Contract</a:t>
            </a:r>
          </a:p>
          <a:p>
            <a:pPr defTabSz="685800"/>
            <a:r>
              <a:rPr lang="en-US" sz="2800" b="1" dirty="0">
                <a:solidFill>
                  <a:prstClr val="white"/>
                </a:solidFill>
                <a:latin typeface="Calibri"/>
              </a:rPr>
              <a:t>Professional Service Agreement Amendment -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26569" r="-8550" b="8599"/>
          <a:stretch/>
        </p:blipFill>
        <p:spPr>
          <a:xfrm>
            <a:off x="-216310" y="0"/>
            <a:ext cx="14199010" cy="7148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3" y="5486401"/>
            <a:ext cx="1895091" cy="32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6310" y="0"/>
            <a:ext cx="12949084" cy="7148052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3300" dirty="0">
              <a:solidFill>
                <a:srgbClr val="3DB7E4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4A1D1-6D83-4561-840B-1FA56DB1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44" y="5988444"/>
            <a:ext cx="2854486" cy="4921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2CE0F-3AE9-4F14-9C77-0CBDA73DBA68}"/>
              </a:ext>
            </a:extLst>
          </p:cNvPr>
          <p:cNvSpPr txBox="1">
            <a:spLocks/>
          </p:cNvSpPr>
          <p:nvPr/>
        </p:nvSpPr>
        <p:spPr>
          <a:xfrm>
            <a:off x="-216310" y="2559713"/>
            <a:ext cx="12998824" cy="1196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A403C-822F-C919-8BCE-8AC45499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407" y="6449198"/>
            <a:ext cx="2844800" cy="365125"/>
          </a:xfrm>
        </p:spPr>
        <p:txBody>
          <a:bodyPr/>
          <a:lstStyle/>
          <a:p>
            <a:fld id="{6F0705FB-A753-4172-9785-0B4B231F30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F76A7-929B-6D30-F978-926EFA19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31" y="948049"/>
            <a:ext cx="5326169" cy="5111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Project Location and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5075C1-440F-0B5E-A4C0-44242DA02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21" y="1360716"/>
            <a:ext cx="4949493" cy="52422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F145EA-1076-3028-F3FB-A78957055C1E}"/>
              </a:ext>
            </a:extLst>
          </p:cNvPr>
          <p:cNvSpPr/>
          <p:nvPr/>
        </p:nvSpPr>
        <p:spPr>
          <a:xfrm>
            <a:off x="3206958" y="2189093"/>
            <a:ext cx="692209" cy="499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5645E1-51FB-566F-4F06-0AF4E2398F6E}"/>
              </a:ext>
            </a:extLst>
          </p:cNvPr>
          <p:cNvCxnSpPr>
            <a:cxnSpLocks/>
            <a:stCxn id="13" idx="1"/>
            <a:endCxn id="16" idx="3"/>
          </p:cNvCxnSpPr>
          <p:nvPr/>
        </p:nvCxnSpPr>
        <p:spPr>
          <a:xfrm flipH="1">
            <a:off x="3899167" y="2422335"/>
            <a:ext cx="2180332" cy="16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CCBC9C-5948-3B1E-D073-445A2EC16E72}"/>
              </a:ext>
            </a:extLst>
          </p:cNvPr>
          <p:cNvSpPr txBox="1"/>
          <p:nvPr/>
        </p:nvSpPr>
        <p:spPr>
          <a:xfrm>
            <a:off x="6079499" y="2283835"/>
            <a:ext cx="1566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Project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ACA9-3F7C-53E5-BCEC-50AFEA9B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Electrical Service Equipment Replacement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BE9EE-EF25-93D4-5955-2443791F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961" y="1396923"/>
            <a:ext cx="2912721" cy="2376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1EEA9-4D3C-4951-8C6D-FE4B906E6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020" y="1411375"/>
            <a:ext cx="2833466" cy="2062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9CD3-E8E5-35D1-6124-556AAFD58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85" y="3383767"/>
            <a:ext cx="4997259" cy="26830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1C4DDF-36DE-D8F7-47F7-04AE8F8295B4}"/>
              </a:ext>
            </a:extLst>
          </p:cNvPr>
          <p:cNvSpPr txBox="1">
            <a:spLocks/>
          </p:cNvSpPr>
          <p:nvPr/>
        </p:nvSpPr>
        <p:spPr>
          <a:xfrm>
            <a:off x="384725" y="1489793"/>
            <a:ext cx="5671868" cy="4922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b="1" dirty="0">
                <a:solidFill>
                  <a:srgbClr val="0070C0"/>
                </a:solidFill>
              </a:rPr>
              <a:t>Scope of Work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13.8kV H1 Switchgear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Two 13.8kV to 4.16kV Transformers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4.16kV S1 Switchgear in New Building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4.16kV Cables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D13FC-9C71-1C5F-26E5-7A036C57D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2761" y="3383767"/>
            <a:ext cx="2978498" cy="2190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901FEF-A804-849F-79BB-C91FF2CFF5BB}"/>
              </a:ext>
            </a:extLst>
          </p:cNvPr>
          <p:cNvSpPr txBox="1"/>
          <p:nvPr/>
        </p:nvSpPr>
        <p:spPr>
          <a:xfrm>
            <a:off x="5904938" y="1358527"/>
            <a:ext cx="10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H1 Switchgear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E95D0-E7D3-ED5F-B566-DF3E96CD7384}"/>
              </a:ext>
            </a:extLst>
          </p:cNvPr>
          <p:cNvSpPr txBox="1"/>
          <p:nvPr/>
        </p:nvSpPr>
        <p:spPr>
          <a:xfrm>
            <a:off x="9264102" y="5297517"/>
            <a:ext cx="10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S1 Switchgear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E2DDB-B4AA-A38F-6172-6CF4E01B3D19}"/>
              </a:ext>
            </a:extLst>
          </p:cNvPr>
          <p:cNvSpPr txBox="1"/>
          <p:nvPr/>
        </p:nvSpPr>
        <p:spPr>
          <a:xfrm>
            <a:off x="9662189" y="1380101"/>
            <a:ext cx="10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Transformers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CBC9C-5948-3B1E-D073-445A2EC16E72}"/>
              </a:ext>
            </a:extLst>
          </p:cNvPr>
          <p:cNvSpPr txBox="1"/>
          <p:nvPr/>
        </p:nvSpPr>
        <p:spPr>
          <a:xfrm>
            <a:off x="7304050" y="3006563"/>
            <a:ext cx="1566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Existing Conditions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40EFBB0-E385-399C-D0C0-15D8F927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Electrical Service Equipment Replacement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5CE774-9A98-827E-2251-0812015F1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15" y="1782346"/>
            <a:ext cx="6091549" cy="4873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D75983-6706-1D64-6B99-27CF57A65EFA}"/>
              </a:ext>
            </a:extLst>
          </p:cNvPr>
          <p:cNvSpPr txBox="1"/>
          <p:nvPr/>
        </p:nvSpPr>
        <p:spPr>
          <a:xfrm>
            <a:off x="6947730" y="1715705"/>
            <a:ext cx="5474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will eliminate switchgear H1 building, replace switchgear S1 in new building, replace distribution cables and transformers.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57D7D-CE02-E6DA-C1E2-96F7723A9131}"/>
              </a:ext>
            </a:extLst>
          </p:cNvPr>
          <p:cNvSpPr txBox="1"/>
          <p:nvPr/>
        </p:nvSpPr>
        <p:spPr>
          <a:xfrm>
            <a:off x="3308744" y="5598754"/>
            <a:ext cx="140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Planned Layout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F995A-CF1F-AA46-0DAB-A786A100C415}"/>
              </a:ext>
            </a:extLst>
          </p:cNvPr>
          <p:cNvSpPr txBox="1"/>
          <p:nvPr/>
        </p:nvSpPr>
        <p:spPr>
          <a:xfrm>
            <a:off x="1563880" y="2173932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New S1 Building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DCA2E-8548-FDC2-4982-EB6E8A2DFFD7}"/>
              </a:ext>
            </a:extLst>
          </p:cNvPr>
          <p:cNvSpPr txBox="1"/>
          <p:nvPr/>
        </p:nvSpPr>
        <p:spPr>
          <a:xfrm>
            <a:off x="4519301" y="2254314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New H1 Circuit Breakers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47166-DAF9-2B89-5468-DD65FD0B800F}"/>
              </a:ext>
            </a:extLst>
          </p:cNvPr>
          <p:cNvSpPr txBox="1"/>
          <p:nvPr/>
        </p:nvSpPr>
        <p:spPr>
          <a:xfrm>
            <a:off x="6469213" y="4211227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New Transformers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1A768B-1F63-2E4A-7DC5-BDE0BF8C7359}"/>
              </a:ext>
            </a:extLst>
          </p:cNvPr>
          <p:cNvCxnSpPr/>
          <p:nvPr/>
        </p:nvCxnSpPr>
        <p:spPr>
          <a:xfrm flipH="1" flipV="1">
            <a:off x="5853869" y="3922520"/>
            <a:ext cx="615344" cy="411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BC4E4F-8F51-F740-2784-61319D52B96F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042846" y="3922519"/>
            <a:ext cx="1426367" cy="411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7A9076-0613-6E01-817E-806FA4A60626}"/>
              </a:ext>
            </a:extLst>
          </p:cNvPr>
          <p:cNvCxnSpPr>
            <a:cxnSpLocks/>
          </p:cNvCxnSpPr>
          <p:nvPr/>
        </p:nvCxnSpPr>
        <p:spPr>
          <a:xfrm>
            <a:off x="5244019" y="2488409"/>
            <a:ext cx="370568" cy="710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44041-6D3F-DF65-821C-D60077104DCC}"/>
              </a:ext>
            </a:extLst>
          </p:cNvPr>
          <p:cNvCxnSpPr>
            <a:cxnSpLocks/>
          </p:cNvCxnSpPr>
          <p:nvPr/>
        </p:nvCxnSpPr>
        <p:spPr>
          <a:xfrm flipH="1">
            <a:off x="4854011" y="2500535"/>
            <a:ext cx="390008" cy="6981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B9DD0D-276E-3DF5-A99F-E326F3B3AC44}"/>
              </a:ext>
            </a:extLst>
          </p:cNvPr>
          <p:cNvCxnSpPr>
            <a:cxnSpLocks/>
          </p:cNvCxnSpPr>
          <p:nvPr/>
        </p:nvCxnSpPr>
        <p:spPr>
          <a:xfrm>
            <a:off x="2074438" y="2364606"/>
            <a:ext cx="300527" cy="511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E902CE0-E5C1-A014-0057-FB508D10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Advertisement for Bids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8FEB07-634B-E830-223E-B1C2B617A1F2}"/>
              </a:ext>
            </a:extLst>
          </p:cNvPr>
          <p:cNvSpPr txBox="1">
            <a:spLocks/>
          </p:cNvSpPr>
          <p:nvPr/>
        </p:nvSpPr>
        <p:spPr>
          <a:xfrm>
            <a:off x="6572429" y="1718077"/>
            <a:ext cx="5671868" cy="4922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Advertised in June 2024</a:t>
            </a:r>
          </a:p>
          <a:p>
            <a:pPr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Approx. 17 plan holders</a:t>
            </a:r>
          </a:p>
          <a:p>
            <a:pPr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prequalified bidders</a:t>
            </a:r>
          </a:p>
          <a:p>
            <a:pPr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attendees at the pre-bid meeting</a:t>
            </a:r>
          </a:p>
          <a:p>
            <a:pPr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bids received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F2F3E-30F5-54D0-1992-683A7C9F8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13" y="1895480"/>
            <a:ext cx="4909360" cy="3610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450BF-D69B-0AAF-9718-DA6FD9A2C28E}"/>
              </a:ext>
            </a:extLst>
          </p:cNvPr>
          <p:cNvSpPr txBox="1"/>
          <p:nvPr/>
        </p:nvSpPr>
        <p:spPr>
          <a:xfrm>
            <a:off x="4480266" y="5135147"/>
            <a:ext cx="10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S1 Switchgear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3FFE0-54FE-2F0F-597E-5C4A2A31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8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Bid 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865680-B231-354A-93B7-F8B5F2C93483}"/>
              </a:ext>
            </a:extLst>
          </p:cNvPr>
          <p:cNvSpPr txBox="1">
            <a:spLocks/>
          </p:cNvSpPr>
          <p:nvPr/>
        </p:nvSpPr>
        <p:spPr>
          <a:xfrm>
            <a:off x="313346" y="1421450"/>
            <a:ext cx="52578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r>
              <a:rPr lang="en-US" sz="2600" dirty="0"/>
              <a:t>Bids accepted on June 26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endParaRPr lang="en-US" sz="2600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  <a:buNone/>
            </a:pPr>
            <a:r>
              <a:rPr lang="en-US" sz="2000" dirty="0"/>
              <a:t>Engineer’s Estimate $11,392,500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</a:pPr>
            <a:r>
              <a:rPr lang="en-US" sz="2600" dirty="0"/>
              <a:t>WIL-surge Electric, Inc.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  <a:tabLst>
                <a:tab pos="804863" algn="l"/>
              </a:tabLst>
            </a:pPr>
            <a:r>
              <a:rPr lang="en-US" sz="2000" dirty="0"/>
              <a:t>Qualified, financially stable, prior experience and staff/equipment necessary to perform the work.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Clr>
                <a:srgbClr val="8FCAE7"/>
              </a:buClr>
              <a:buNone/>
            </a:pPr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896BE7-AF73-8291-1D4F-7F7E58B7D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76421"/>
              </p:ext>
            </p:extLst>
          </p:nvPr>
        </p:nvGraphicFramePr>
        <p:xfrm>
          <a:off x="397379" y="2107250"/>
          <a:ext cx="52578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Bid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WIL-surge Electric,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9,235,730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Pieper Electric,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9,637,973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NEXT Electric, LLC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9,748,833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Forward Electric, Inc.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$ 11,382,000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9A6D5979-3601-02A1-509D-06AE76AE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25" y="1360716"/>
            <a:ext cx="5497794" cy="41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B7719D-FA56-D327-92F8-07141C890736}"/>
              </a:ext>
            </a:extLst>
          </p:cNvPr>
          <p:cNvSpPr txBox="1"/>
          <p:nvPr/>
        </p:nvSpPr>
        <p:spPr>
          <a:xfrm>
            <a:off x="6248400" y="5126601"/>
            <a:ext cx="10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S1 Switchgear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F0A90-D325-751D-5A5F-5913330B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Project Budget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1AC76D-233F-BAC0-1E84-BF856F84AA32}"/>
              </a:ext>
            </a:extLst>
          </p:cNvPr>
          <p:cNvSpPr txBox="1">
            <a:spLocks/>
          </p:cNvSpPr>
          <p:nvPr/>
        </p:nvSpPr>
        <p:spPr>
          <a:xfrm>
            <a:off x="342957" y="1632188"/>
            <a:ext cx="5643462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400" dirty="0"/>
              <a:t>Budgeted 2024 CIP construction amount: $11,180,000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400" dirty="0"/>
              <a:t>Current construction estimate: $9,710,000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400" dirty="0"/>
              <a:t>Total budgeted 2024 CIP amount: $13,700,000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400" dirty="0"/>
              <a:t>Current total project cost estimate: $11,630,000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616FA1-AF18-E1CE-1A92-9CB9011D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82" y="1602335"/>
            <a:ext cx="5119803" cy="38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4505A0-20BB-3FF7-1835-A694AA3E46BD}"/>
              </a:ext>
            </a:extLst>
          </p:cNvPr>
          <p:cNvSpPr txBox="1"/>
          <p:nvPr/>
        </p:nvSpPr>
        <p:spPr>
          <a:xfrm>
            <a:off x="9316831" y="4978666"/>
            <a:ext cx="10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H1 Switchgear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7CDF0-43B7-F6C7-393A-8ACC49A3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661DC-B9D4-4455-A02B-2C663525B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1491"/>
          <a:stretch/>
        </p:blipFill>
        <p:spPr>
          <a:xfrm>
            <a:off x="-375033" y="683738"/>
            <a:ext cx="12661916" cy="6972300"/>
          </a:xfrm>
          <a:prstGeom prst="rect">
            <a:avLst/>
          </a:prstGeom>
          <a:effectLst>
            <a:softEdge rad="6731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57" y="5900993"/>
            <a:ext cx="3210308" cy="54653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CB472B0-F207-2215-63FB-ABEC3652858E}"/>
              </a:ext>
            </a:extLst>
          </p:cNvPr>
          <p:cNvSpPr txBox="1">
            <a:spLocks/>
          </p:cNvSpPr>
          <p:nvPr/>
        </p:nvSpPr>
        <p:spPr>
          <a:xfrm>
            <a:off x="354650" y="1931422"/>
            <a:ext cx="8951720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600" dirty="0"/>
              <a:t>Amendment 2: Stage 4 Construction Services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600" dirty="0"/>
              <a:t>Donohue &amp; Associates, Inc. has performed well in previous stages and will be retained for construction services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</a:pPr>
            <a:r>
              <a:rPr lang="en-US" sz="2600" dirty="0"/>
              <a:t>Construction Services proposed to be $626,300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8FCAE7"/>
              </a:buClr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5ABFB9-55CB-AA2B-EEDE-EE931DA29645}"/>
              </a:ext>
            </a:extLst>
          </p:cNvPr>
          <p:cNvSpPr/>
          <p:nvPr/>
        </p:nvSpPr>
        <p:spPr>
          <a:xfrm>
            <a:off x="0" y="-2064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AE4144-E56A-B071-81A5-2204F672E235}"/>
              </a:ext>
            </a:extLst>
          </p:cNvPr>
          <p:cNvSpPr txBox="1">
            <a:spLocks/>
          </p:cNvSpPr>
          <p:nvPr/>
        </p:nvSpPr>
        <p:spPr>
          <a:xfrm>
            <a:off x="457200" y="226538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Professional Service Agreement Amendment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E409F4-B811-0B53-3679-6371CB07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1" y="5875753"/>
            <a:ext cx="3210308" cy="546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36B458-2715-4658-A8D6-71C117AB5350}"/>
              </a:ext>
            </a:extLst>
          </p:cNvPr>
          <p:cNvSpPr txBox="1">
            <a:spLocks/>
          </p:cNvSpPr>
          <p:nvPr/>
        </p:nvSpPr>
        <p:spPr>
          <a:xfrm>
            <a:off x="457200" y="217716"/>
            <a:ext cx="11582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Recommendation and 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6B3DD-C946-20CA-75F6-17D13206FCB9}"/>
              </a:ext>
            </a:extLst>
          </p:cNvPr>
          <p:cNvSpPr txBox="1"/>
          <p:nvPr/>
        </p:nvSpPr>
        <p:spPr>
          <a:xfrm>
            <a:off x="457200" y="1674492"/>
            <a:ext cx="11125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8FCAE7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Approval of Resolution 2024-07-11-R4</a:t>
            </a:r>
          </a:p>
          <a:p>
            <a:pPr marL="914400" lvl="1" indent="-457200">
              <a:spcAft>
                <a:spcPts val="1800"/>
              </a:spcAft>
              <a:buClr>
                <a:srgbClr val="8FCAE7"/>
              </a:buClr>
              <a:buFontTx/>
              <a:buChar char="-"/>
            </a:pPr>
            <a:r>
              <a:rPr lang="en-US" sz="2600" dirty="0"/>
              <a:t>Review of Bids &amp; Award of Contract: Nine Springs Wastewater Treatment Plant Electrical Service Equipment Replacement</a:t>
            </a:r>
          </a:p>
          <a:p>
            <a:pPr marL="285750" indent="-285750">
              <a:spcAft>
                <a:spcPts val="1800"/>
              </a:spcAft>
              <a:buClr>
                <a:srgbClr val="8FCAE7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Approval of Resolution 2024-07-11-R5</a:t>
            </a:r>
          </a:p>
          <a:p>
            <a:pPr lvl="1">
              <a:spcAft>
                <a:spcPts val="1800"/>
              </a:spcAft>
              <a:buClr>
                <a:srgbClr val="8FCAE7"/>
              </a:buClr>
            </a:pPr>
            <a:r>
              <a:rPr lang="en-US" sz="2600" dirty="0"/>
              <a:t>- Approve Transaction Amount and Approve Professional Service Agreement Amendment: Nine Springs Wastewater Treatment Plant Electrical Service Replacement Construction Services</a:t>
            </a:r>
          </a:p>
          <a:p>
            <a:pPr marL="285750" lvl="0" indent="-285750">
              <a:spcAft>
                <a:spcPts val="1800"/>
              </a:spcAft>
              <a:buClr>
                <a:srgbClr val="8FCAE7"/>
              </a:buClr>
              <a:buFont typeface="Arial" panose="020B0604020202020204" pitchFamily="34" charset="0"/>
              <a:buChar char="•"/>
              <a:tabLst>
                <a:tab pos="7485063" algn="l"/>
              </a:tabLst>
            </a:pPr>
            <a:r>
              <a:rPr lang="en-US" sz="2600" dirty="0"/>
              <a:t>Construction to begin July 2024; Complete by February 2027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7BFCE-2E01-2674-2DF7-EA14573E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38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342</Words>
  <Application>Microsoft Office PowerPoint</Application>
  <PresentationFormat>Widescreen</PresentationFormat>
  <Paragraphs>87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Mark Brunner</cp:lastModifiedBy>
  <cp:revision>31</cp:revision>
  <cp:lastPrinted>2024-07-10T15:04:58Z</cp:lastPrinted>
  <dcterms:created xsi:type="dcterms:W3CDTF">2021-01-12T14:50:28Z</dcterms:created>
  <dcterms:modified xsi:type="dcterms:W3CDTF">2024-07-10T15:17:01Z</dcterms:modified>
</cp:coreProperties>
</file>