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0" r:id="rId6"/>
    <p:sldId id="273" r:id="rId7"/>
    <p:sldId id="323" r:id="rId8"/>
    <p:sldId id="327" r:id="rId9"/>
    <p:sldId id="331" r:id="rId10"/>
    <p:sldId id="338" r:id="rId11"/>
    <p:sldId id="269" r:id="rId12"/>
    <p:sldId id="326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476"/>
    <a:srgbClr val="FEC36E"/>
    <a:srgbClr val="6DC9F2"/>
    <a:srgbClr val="005BBB"/>
    <a:srgbClr val="00ACA2"/>
    <a:srgbClr val="0076BE"/>
    <a:srgbClr val="604A7B"/>
    <a:srgbClr val="3C87C7"/>
    <a:srgbClr val="75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95226" autoAdjust="0"/>
  </p:normalViewPr>
  <p:slideViewPr>
    <p:cSldViewPr showGuides="1">
      <p:cViewPr varScale="1">
        <p:scale>
          <a:sx n="112" d="100"/>
          <a:sy n="112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3" y="0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r">
              <a:defRPr sz="1200"/>
            </a:lvl1pPr>
          </a:lstStyle>
          <a:p>
            <a:fld id="{CD99A82B-8A2F-47DF-8B2D-8787FDC47AE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552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r">
              <a:defRPr sz="1200"/>
            </a:lvl1pPr>
          </a:lstStyle>
          <a:p>
            <a:fld id="{CD412338-D2EE-4C74-983E-91D0B69F1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1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43FBDA4-03D2-414C-9F3B-92588FD33A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525856D-EA51-4776-B438-52858AB2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6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856D-EA51-4776-B438-52858AB26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856D-EA51-4776-B438-52858AB26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1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856D-EA51-4776-B438-52858AB26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9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856D-EA51-4776-B438-52858AB26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856D-EA51-4776-B438-52858AB26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A5BAA-FB2C-4B4D-8D47-9F365814B7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A5BAA-FB2C-4B4D-8D47-9F365814B7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856D-EA51-4776-B438-52858AB26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856D-EA51-4776-B438-52858AB26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A5BAA-FB2C-4B4D-8D47-9F365814B7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rick building with a concrete wall and a grassy field&#10;&#10;Description automatically generated">
            <a:extLst>
              <a:ext uri="{FF2B5EF4-FFF2-40B4-BE49-F238E27FC236}">
                <a16:creationId xmlns:a16="http://schemas.microsoft.com/office/drawing/2014/main" id="{923AA71B-B15C-4062-BF70-0FFD8D3B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E3C3B0-B310-4C76-B41A-5D683B3EE19B}"/>
              </a:ext>
            </a:extLst>
          </p:cNvPr>
          <p:cNvSpPr/>
          <p:nvPr/>
        </p:nvSpPr>
        <p:spPr>
          <a:xfrm>
            <a:off x="-1" y="-9525"/>
            <a:ext cx="12191999" cy="2490609"/>
          </a:xfrm>
          <a:prstGeom prst="rect">
            <a:avLst/>
          </a:prstGeom>
          <a:solidFill>
            <a:srgbClr val="005BB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F9E154-7EAB-4B91-A881-232512AD5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8" y="210356"/>
            <a:ext cx="11430000" cy="914400"/>
          </a:xfrm>
        </p:spPr>
        <p:txBody>
          <a:bodyPr>
            <a:noAutofit/>
          </a:bodyPr>
          <a:lstStyle>
            <a:lvl1pPr algn="l">
              <a:defRPr sz="5400" baseline="0"/>
            </a:lvl1pPr>
          </a:lstStyle>
          <a:p>
            <a:pPr algn="ctr"/>
            <a:r>
              <a:rPr lang="en-US" sz="6600" b="1" dirty="0">
                <a:solidFill>
                  <a:schemeClr val="bg1"/>
                </a:solidFill>
              </a:rPr>
              <a:t>Flow Splitter Improvements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231E03-27D3-4FE5-B9BC-A6313676E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5638800"/>
            <a:ext cx="2167069" cy="373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4DF16A-68B2-4364-A6D5-2A54E3046757}"/>
              </a:ext>
            </a:extLst>
          </p:cNvPr>
          <p:cNvSpPr txBox="1"/>
          <p:nvPr/>
        </p:nvSpPr>
        <p:spPr>
          <a:xfrm>
            <a:off x="414469" y="1219200"/>
            <a:ext cx="1158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Approve Transaction Amount and Approve Professional Services Agreement Amendment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Review of Bids, Award of Contract, and Increase in Total Project Budget</a:t>
            </a:r>
          </a:p>
        </p:txBody>
      </p: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3CD22FBF-3B63-9898-463B-1DA85DBBB7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rick building with a concrete wall and a grassy field&#10;&#10;Description automatically generated">
            <a:extLst>
              <a:ext uri="{FF2B5EF4-FFF2-40B4-BE49-F238E27FC236}">
                <a16:creationId xmlns:a16="http://schemas.microsoft.com/office/drawing/2014/main" id="{4902F7CB-3CB1-D172-DA7F-B715F6370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8" b="5818"/>
          <a:stretch/>
        </p:blipFill>
        <p:spPr>
          <a:xfrm>
            <a:off x="-32004" y="0"/>
            <a:ext cx="1222400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644C7D-72BD-469E-A712-0DF8E99E56B8}"/>
              </a:ext>
            </a:extLst>
          </p:cNvPr>
          <p:cNvSpPr/>
          <p:nvPr/>
        </p:nvSpPr>
        <p:spPr>
          <a:xfrm>
            <a:off x="-32004" y="0"/>
            <a:ext cx="12256007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141" y="2280613"/>
            <a:ext cx="4972809" cy="2296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</a:rPr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EBEAEB-461F-49E4-86AD-1C98728C7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5954374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7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356088-699B-4EB3-9E4A-4932A8A52CF1}"/>
              </a:ext>
            </a:extLst>
          </p:cNvPr>
          <p:cNvSpPr/>
          <p:nvPr/>
        </p:nvSpPr>
        <p:spPr>
          <a:xfrm>
            <a:off x="8534400" y="4470400"/>
            <a:ext cx="3238501" cy="1967482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41F34-3835-DD7C-BCE0-A39F4B7AB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670" y="-23037"/>
            <a:ext cx="12225670" cy="688103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8C2993-E018-5B56-EE7C-729E09BE4C95}"/>
              </a:ext>
            </a:extLst>
          </p:cNvPr>
          <p:cNvCxnSpPr>
            <a:cxnSpLocks/>
          </p:cNvCxnSpPr>
          <p:nvPr/>
        </p:nvCxnSpPr>
        <p:spPr>
          <a:xfrm>
            <a:off x="6925782" y="3416010"/>
            <a:ext cx="391015" cy="2286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9DCEAE-BA78-0CAC-C522-DC34E82BCB67}"/>
              </a:ext>
            </a:extLst>
          </p:cNvPr>
          <p:cNvCxnSpPr>
            <a:cxnSpLocks/>
          </p:cNvCxnSpPr>
          <p:nvPr/>
        </p:nvCxnSpPr>
        <p:spPr>
          <a:xfrm flipV="1">
            <a:off x="6790617" y="2630523"/>
            <a:ext cx="330672" cy="5041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94BD6CC-D90B-F997-7CDB-947EDA0BDB19}"/>
              </a:ext>
            </a:extLst>
          </p:cNvPr>
          <p:cNvSpPr/>
          <p:nvPr/>
        </p:nvSpPr>
        <p:spPr>
          <a:xfrm rot="2070796">
            <a:off x="6486055" y="3130006"/>
            <a:ext cx="423852" cy="432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EE3979-79BB-610F-A0E3-E09FE81DB7E1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053644" y="2882605"/>
            <a:ext cx="469711" cy="34362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6F5F65-70A3-A668-30B1-54818CE72F48}"/>
              </a:ext>
            </a:extLst>
          </p:cNvPr>
          <p:cNvCxnSpPr>
            <a:cxnSpLocks/>
          </p:cNvCxnSpPr>
          <p:nvPr/>
        </p:nvCxnSpPr>
        <p:spPr>
          <a:xfrm flipV="1">
            <a:off x="7342318" y="3226227"/>
            <a:ext cx="3554282" cy="39690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AF9011-A673-7A13-5E6B-13C623344271}"/>
              </a:ext>
            </a:extLst>
          </p:cNvPr>
          <p:cNvCxnSpPr>
            <a:cxnSpLocks/>
          </p:cNvCxnSpPr>
          <p:nvPr/>
        </p:nvCxnSpPr>
        <p:spPr>
          <a:xfrm flipH="1" flipV="1">
            <a:off x="5879784" y="805822"/>
            <a:ext cx="1283016" cy="178175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E86923-CAC1-36D4-E375-26150F8593D1}"/>
              </a:ext>
            </a:extLst>
          </p:cNvPr>
          <p:cNvCxnSpPr>
            <a:cxnSpLocks/>
          </p:cNvCxnSpPr>
          <p:nvPr/>
        </p:nvCxnSpPr>
        <p:spPr>
          <a:xfrm flipV="1">
            <a:off x="7348787" y="2223682"/>
            <a:ext cx="2287102" cy="13066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977221-4CDA-6912-A724-AB0EBEA6E68C}"/>
              </a:ext>
            </a:extLst>
          </p:cNvPr>
          <p:cNvSpPr txBox="1"/>
          <p:nvPr/>
        </p:nvSpPr>
        <p:spPr>
          <a:xfrm>
            <a:off x="5230958" y="381000"/>
            <a:ext cx="129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6DC9F2"/>
                </a:highlight>
              </a:rPr>
              <a:t>West Plant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E21464-ED60-A390-88FE-7E3623A2D333}"/>
              </a:ext>
            </a:extLst>
          </p:cNvPr>
          <p:cNvSpPr txBox="1"/>
          <p:nvPr/>
        </p:nvSpPr>
        <p:spPr>
          <a:xfrm>
            <a:off x="9677400" y="1854350"/>
            <a:ext cx="129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EC36E"/>
                </a:highlight>
              </a:rPr>
              <a:t>East Plant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925544-65C0-454C-88E8-157EBC9CF1FD}"/>
              </a:ext>
            </a:extLst>
          </p:cNvPr>
          <p:cNvSpPr txBox="1"/>
          <p:nvPr/>
        </p:nvSpPr>
        <p:spPr>
          <a:xfrm>
            <a:off x="5086253" y="1807790"/>
            <a:ext cx="129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ADD476"/>
                </a:highlight>
              </a:rPr>
              <a:t>Headworks Facility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9E355-0FB1-B4D1-F417-BA4B50C780A9}"/>
              </a:ext>
            </a:extLst>
          </p:cNvPr>
          <p:cNvSpPr txBox="1"/>
          <p:nvPr/>
        </p:nvSpPr>
        <p:spPr>
          <a:xfrm>
            <a:off x="5735080" y="3631774"/>
            <a:ext cx="156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ADD476"/>
                </a:highlight>
              </a:rPr>
              <a:t>Flow Splitter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D1146F-9DEB-6F1C-4D2A-0C19961C567E}"/>
              </a:ext>
            </a:extLst>
          </p:cNvPr>
          <p:cNvCxnSpPr>
            <a:cxnSpLocks/>
          </p:cNvCxnSpPr>
          <p:nvPr/>
        </p:nvCxnSpPr>
        <p:spPr>
          <a:xfrm>
            <a:off x="4355778" y="2116233"/>
            <a:ext cx="1013848" cy="84291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A65D784-B577-546A-2AFE-726A2F569902}"/>
              </a:ext>
            </a:extLst>
          </p:cNvPr>
          <p:cNvSpPr txBox="1"/>
          <p:nvPr/>
        </p:nvSpPr>
        <p:spPr>
          <a:xfrm>
            <a:off x="3627522" y="1694701"/>
            <a:ext cx="10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ADD476"/>
                </a:highlight>
              </a:rPr>
              <a:t>Influent </a:t>
            </a:r>
          </a:p>
          <a:p>
            <a:r>
              <a:rPr lang="en-US" b="1" dirty="0">
                <a:highlight>
                  <a:srgbClr val="ADD476"/>
                </a:highlight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343841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AB7CF9-B9EF-4EA2-8E42-AE7DDE6EF967}"/>
              </a:ext>
            </a:extLst>
          </p:cNvPr>
          <p:cNvSpPr/>
          <p:nvPr/>
        </p:nvSpPr>
        <p:spPr>
          <a:xfrm>
            <a:off x="0" y="-10884"/>
            <a:ext cx="12192000" cy="6868884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52D9D7-CC82-4831-B3D9-372089A53914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99D3D01-FC88-4FAD-8FC4-1477ED7472A5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Condition of Flow Splitter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21307-7A31-7C94-4115-EF9F94EF51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885936"/>
            <a:ext cx="4069714" cy="3816762"/>
          </a:xfrm>
          <a:prstGeom prst="rect">
            <a:avLst/>
          </a:prstGeom>
        </p:spPr>
      </p:pic>
      <p:pic>
        <p:nvPicPr>
          <p:cNvPr id="5" name="Picture 4" descr="A cave with stalactites and stalagmites&#10;&#10;Description automatically generated">
            <a:extLst>
              <a:ext uri="{FF2B5EF4-FFF2-40B4-BE49-F238E27FC236}">
                <a16:creationId xmlns:a16="http://schemas.microsoft.com/office/drawing/2014/main" id="{7082F5DA-039E-2D68-1264-6411AB5AA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868038"/>
            <a:ext cx="4475711" cy="3818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D563F-90AB-9392-671E-3A973AEFF9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531" y="6148631"/>
            <a:ext cx="2167069" cy="3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7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F681785-B09D-4580-80CA-D553754C5B38}"/>
              </a:ext>
            </a:extLst>
          </p:cNvPr>
          <p:cNvSpPr txBox="1"/>
          <p:nvPr/>
        </p:nvSpPr>
        <p:spPr>
          <a:xfrm>
            <a:off x="327175" y="1360715"/>
            <a:ext cx="578123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BBB"/>
                </a:solidFill>
              </a:rPr>
              <a:t>Construct new permanent bypass channel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BBB"/>
                </a:solidFill>
              </a:rPr>
              <a:t>Repair concrete and rebar that had degraded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BBB"/>
                </a:solidFill>
              </a:rPr>
              <a:t>Remove and replace chemical resistant coating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BBB"/>
                </a:solidFill>
              </a:rPr>
              <a:t>Removal of sections of the top deck and replacement with grating for passive ventilation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BBB"/>
                </a:solidFill>
              </a:rPr>
              <a:t>Removal of concrete troughs and weirs with Fiber Reinforced Plastic (FRP)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8BF365-31C5-4631-80B8-981CD43DD003}"/>
              </a:ext>
            </a:extLst>
          </p:cNvPr>
          <p:cNvCxnSpPr>
            <a:cxnSpLocks/>
          </p:cNvCxnSpPr>
          <p:nvPr/>
        </p:nvCxnSpPr>
        <p:spPr>
          <a:xfrm>
            <a:off x="192024" y="1360715"/>
            <a:ext cx="0" cy="327628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B78EEA9-6F42-480F-92D1-20CD261829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6096001"/>
            <a:ext cx="2526794" cy="4356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2E994F-05A1-4658-A43A-3585A55B2040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1884A8-C591-4FE8-B016-86FA240503E3}"/>
              </a:ext>
            </a:extLst>
          </p:cNvPr>
          <p:cNvSpPr/>
          <p:nvPr/>
        </p:nvSpPr>
        <p:spPr>
          <a:xfrm>
            <a:off x="0" y="-10884"/>
            <a:ext cx="192024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EF21735-1D2E-421A-A8EF-DC9003172EEA}"/>
              </a:ext>
            </a:extLst>
          </p:cNvPr>
          <p:cNvSpPr txBox="1">
            <a:spLocks/>
          </p:cNvSpPr>
          <p:nvPr/>
        </p:nvSpPr>
        <p:spPr>
          <a:xfrm>
            <a:off x="457200" y="217715"/>
            <a:ext cx="11734800" cy="10364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Scope and Schedule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E89CA0-E07F-42FC-B98D-E4E0C0F2FE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13827"/>
            <a:ext cx="2526794" cy="435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70A61-4F11-61C9-6245-D6850B910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473" y="1207229"/>
            <a:ext cx="5784079" cy="56507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7E4076-856B-31E6-421F-D3B56A016AAB}"/>
              </a:ext>
            </a:extLst>
          </p:cNvPr>
          <p:cNvCxnSpPr>
            <a:cxnSpLocks/>
          </p:cNvCxnSpPr>
          <p:nvPr/>
        </p:nvCxnSpPr>
        <p:spPr>
          <a:xfrm>
            <a:off x="192024" y="5181600"/>
            <a:ext cx="0" cy="914401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CD0D21-4244-51A2-BE01-5CDF7372F8BC}"/>
              </a:ext>
            </a:extLst>
          </p:cNvPr>
          <p:cNvSpPr txBox="1"/>
          <p:nvPr/>
        </p:nvSpPr>
        <p:spPr>
          <a:xfrm>
            <a:off x="380209" y="5057810"/>
            <a:ext cx="578123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BBB"/>
                </a:solidFill>
              </a:rPr>
              <a:t>Earliest construction start date in October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BBB"/>
                </a:solidFill>
              </a:rPr>
              <a:t>Complete construction end of 2025</a:t>
            </a:r>
          </a:p>
        </p:txBody>
      </p:sp>
    </p:spTree>
    <p:extLst>
      <p:ext uri="{BB962C8B-B14F-4D97-AF65-F5344CB8AC3E}">
        <p14:creationId xmlns:p14="http://schemas.microsoft.com/office/powerpoint/2010/main" val="420535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6172201"/>
            <a:ext cx="2526794" cy="43565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96200" y="286647"/>
            <a:ext cx="4114800" cy="6478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Advertising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 in the WSJ two times on May 28 and June 3.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Plan Holders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Approx. 15 plan holders </a:t>
            </a: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Bidders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pre-qualified prime bidders</a:t>
            </a: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 pre-qualified subcontractors</a:t>
            </a: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Pre-bid Meeting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attendees</a:t>
            </a: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Bids Received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bids received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4EBF3C-0E3D-2461-4762-590901F24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60162"/>
            <a:ext cx="2167069" cy="373632"/>
          </a:xfrm>
          <a:prstGeom prst="rect">
            <a:avLst/>
          </a:prstGeom>
        </p:spPr>
      </p:pic>
      <p:sp>
        <p:nvSpPr>
          <p:cNvPr id="15" name="AutoShape 2" descr="Image">
            <a:extLst>
              <a:ext uri="{FF2B5EF4-FFF2-40B4-BE49-F238E27FC236}">
                <a16:creationId xmlns:a16="http://schemas.microsoft.com/office/drawing/2014/main" id="{FFDD59B6-35E7-3093-24ED-D2DB80670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A cave with a hole in the wall&#10;&#10;Description automatically generated">
            <a:extLst>
              <a:ext uri="{FF2B5EF4-FFF2-40B4-BE49-F238E27FC236}">
                <a16:creationId xmlns:a16="http://schemas.microsoft.com/office/drawing/2014/main" id="{09ED51E1-1419-E023-16B6-4A1AF3108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" y="0"/>
            <a:ext cx="742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8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BB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100" y="360912"/>
            <a:ext cx="3352800" cy="2229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Bid Results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432179-F6D1-44A4-92D5-FD7DF6CBE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6019800"/>
            <a:ext cx="2526794" cy="435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3FC2AC-7784-0E61-5B25-82FEF5ABA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5638800"/>
            <a:ext cx="2167069" cy="37363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E9760E-461A-9853-C178-44A57F9E7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60104"/>
              </p:ext>
            </p:extLst>
          </p:nvPr>
        </p:nvGraphicFramePr>
        <p:xfrm>
          <a:off x="609600" y="2626407"/>
          <a:ext cx="52578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Bid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 Winter &amp; Sons,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6,435,000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Staab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Construction Corporation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7,443,000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B2B8D2-2F43-FB36-06DB-DA32A90C510D}"/>
              </a:ext>
            </a:extLst>
          </p:cNvPr>
          <p:cNvSpPr txBox="1">
            <a:spLocks/>
          </p:cNvSpPr>
          <p:nvPr/>
        </p:nvSpPr>
        <p:spPr>
          <a:xfrm>
            <a:off x="609600" y="1943101"/>
            <a:ext cx="52578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r>
              <a:rPr lang="en-US" sz="2000" dirty="0">
                <a:solidFill>
                  <a:srgbClr val="005BBB"/>
                </a:solidFill>
              </a:rPr>
              <a:t>Bids accepted on June 25, 2024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endParaRPr lang="en-US" sz="2600" dirty="0">
              <a:solidFill>
                <a:srgbClr val="005BBB"/>
              </a:solidFill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  <a:buNone/>
            </a:pPr>
            <a:endParaRPr lang="en-US" sz="2000" dirty="0">
              <a:solidFill>
                <a:srgbClr val="005BBB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r>
              <a:rPr lang="en-US" sz="2000" dirty="0">
                <a:solidFill>
                  <a:srgbClr val="005BBB"/>
                </a:solidFill>
              </a:rPr>
              <a:t>August Winter &amp; Sons, Inc.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r>
              <a:rPr lang="en-US" sz="1600" dirty="0">
                <a:solidFill>
                  <a:srgbClr val="005BBB"/>
                </a:solidFill>
              </a:rPr>
              <a:t>Qualified, financially stable, prior experience and the equipment necessary to perform the work.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r>
              <a:rPr lang="en-US" sz="2000" dirty="0">
                <a:solidFill>
                  <a:srgbClr val="005BBB"/>
                </a:solidFill>
              </a:rPr>
              <a:t>The engineer’s estimate was $5,125,000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  <a:buNone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86D285-146F-81AC-7028-E94E35657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4863" y="1538348"/>
            <a:ext cx="6052797" cy="51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8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192000" cy="912675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400" dirty="0">
              <a:solidFill>
                <a:srgbClr val="3DB7E4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5400" y="-533400"/>
            <a:ext cx="374415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Calibri"/>
              </a:rPr>
              <a:t>Project Budget</a:t>
            </a:r>
          </a:p>
        </p:txBody>
      </p:sp>
      <p:pic>
        <p:nvPicPr>
          <p:cNvPr id="2" name="Picture 1" descr="A dark room with concrete walls&#10;&#10;Description automatically generated">
            <a:extLst>
              <a:ext uri="{FF2B5EF4-FFF2-40B4-BE49-F238E27FC236}">
                <a16:creationId xmlns:a16="http://schemas.microsoft.com/office/drawing/2014/main" id="{D4686794-645C-5434-81CA-CF532AEDF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1" y="1008803"/>
            <a:ext cx="6444584" cy="5635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0EBB9B-802A-F636-53B6-837708515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184" y="6112130"/>
            <a:ext cx="2526794" cy="435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261A7D-3D1F-4ACF-B556-A9D619D4360D}"/>
              </a:ext>
            </a:extLst>
          </p:cNvPr>
          <p:cNvSpPr txBox="1"/>
          <p:nvPr/>
        </p:nvSpPr>
        <p:spPr>
          <a:xfrm>
            <a:off x="6535615" y="1035180"/>
            <a:ext cx="54593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</a:rPr>
              <a:t>Project is anticipated to be funded with CWF, pending available funding. Contract documents comply with the CWF and BABA requirements.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70C0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</a:rPr>
              <a:t>Current construction estimate: $6,820,000</a:t>
            </a:r>
            <a:br>
              <a:rPr lang="en-US" sz="2400" dirty="0">
                <a:solidFill>
                  <a:srgbClr val="0070C0"/>
                </a:solidFill>
                <a:latin typeface="Calibri"/>
              </a:rPr>
            </a:br>
            <a:endParaRPr lang="en-US" sz="240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</a:rPr>
              <a:t>Budgeted construction amount: $4,495,000</a:t>
            </a:r>
            <a:br>
              <a:rPr lang="en-US" sz="2400" dirty="0">
                <a:solidFill>
                  <a:srgbClr val="0070C0"/>
                </a:solidFill>
                <a:latin typeface="Calibri"/>
              </a:rPr>
            </a:br>
            <a:endParaRPr lang="en-US" sz="240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</a:rPr>
              <a:t>Current total project cost estimate: $7,600,000</a:t>
            </a:r>
            <a:endParaRPr lang="en-US" sz="240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</a:rPr>
              <a:t>Total budgeted amount: $5,000,000</a:t>
            </a:r>
            <a:br>
              <a:rPr lang="en-US" sz="2400" dirty="0">
                <a:solidFill>
                  <a:prstClr val="white"/>
                </a:solidFill>
                <a:latin typeface="Calibri"/>
              </a:rPr>
            </a:b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80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D409FDE-CAB9-43E8-BB6E-50CD33F38936}"/>
              </a:ext>
            </a:extLst>
          </p:cNvPr>
          <p:cNvSpPr/>
          <p:nvPr/>
        </p:nvSpPr>
        <p:spPr>
          <a:xfrm>
            <a:off x="0" y="-712"/>
            <a:ext cx="12191999" cy="1779251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3286F-A2C6-41A0-A966-E72152E62040}"/>
              </a:ext>
            </a:extLst>
          </p:cNvPr>
          <p:cNvSpPr txBox="1"/>
          <p:nvPr/>
        </p:nvSpPr>
        <p:spPr>
          <a:xfrm>
            <a:off x="228600" y="24213"/>
            <a:ext cx="12041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Approve Transaction Amount and Approve Professional Services Agreement Amendment: Flow Splitter Improvements Construction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079E6-9F70-E8A0-BC7F-B87A2CAF0EAF}"/>
              </a:ext>
            </a:extLst>
          </p:cNvPr>
          <p:cNvSpPr txBox="1">
            <a:spLocks/>
          </p:cNvSpPr>
          <p:nvPr/>
        </p:nvSpPr>
        <p:spPr>
          <a:xfrm>
            <a:off x="253525" y="2057400"/>
            <a:ext cx="6756875" cy="37868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+mj-lt"/>
              </a:rPr>
              <a:t>Amendment 2: Stage 4 Construction Services</a:t>
            </a: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Strand Associates Inc has performed well in previous stages and will be retained for construction services.</a:t>
            </a: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Construction services proposed to be $252,000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A concrete rooftop with a building in the background&#10;&#10;Description automatically generated">
            <a:extLst>
              <a:ext uri="{FF2B5EF4-FFF2-40B4-BE49-F238E27FC236}">
                <a16:creationId xmlns:a16="http://schemas.microsoft.com/office/drawing/2014/main" id="{D22BCEF9-6A63-D051-570C-5DD364D4F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1981200"/>
            <a:ext cx="474571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ncrete pool with a blue sky and clouds&#10;&#10;Description automatically generated">
            <a:extLst>
              <a:ext uri="{FF2B5EF4-FFF2-40B4-BE49-F238E27FC236}">
                <a16:creationId xmlns:a16="http://schemas.microsoft.com/office/drawing/2014/main" id="{E2734643-730E-397E-EA8F-61DBA616C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41"/>
          <a:stretch/>
        </p:blipFill>
        <p:spPr>
          <a:xfrm>
            <a:off x="-8546" y="0"/>
            <a:ext cx="12249150" cy="6858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545" y="0"/>
            <a:ext cx="1224915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BB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32576"/>
            <a:ext cx="11353800" cy="990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Recommendation and Next Steps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8B459C5-7CDF-4D08-97F2-6F080838C37E}"/>
              </a:ext>
            </a:extLst>
          </p:cNvPr>
          <p:cNvSpPr txBox="1">
            <a:spLocks/>
          </p:cNvSpPr>
          <p:nvPr/>
        </p:nvSpPr>
        <p:spPr>
          <a:xfrm>
            <a:off x="914400" y="1423176"/>
            <a:ext cx="10984994" cy="37868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j-lt"/>
              </a:rPr>
              <a:t>Approval of Resolution 2024-07-11-R6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Review of Bid, Award of Contract and Increase in Total Project Cost: Flow Splitter Improvements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Approval of Resolution 2024-07-11-R7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Approve Transaction Amount and Approve Professional Services Agreement Amendment: Flow Splitter Improvements Construction Services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7359B-ACFA-42FC-8313-6618D08321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60198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trict PPT Template-2021" id="{80EAA46A-239E-42B2-B236-B8A53B5A7716}" vid="{0E1FCBF4-B0F0-4AA7-B21C-F5A42D0A4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0E7189B24448BD59F8CBC88873D6" ma:contentTypeVersion="10" ma:contentTypeDescription="Create a new document." ma:contentTypeScope="" ma:versionID="b851b638001e20f16ecee02fca89a740">
  <xsd:schema xmlns:xsd="http://www.w3.org/2001/XMLSchema" xmlns:xs="http://www.w3.org/2001/XMLSchema" xmlns:p="http://schemas.microsoft.com/office/2006/metadata/properties" xmlns:ns3="572da554-5ce2-4346-ac55-2c9e385fb65a" targetNamespace="http://schemas.microsoft.com/office/2006/metadata/properties" ma:root="true" ma:fieldsID="5f937f8920df0ed9289cecdecb72f122" ns3:_="">
    <xsd:import namespace="572da554-5ce2-4346-ac55-2c9e385fb6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da554-5ce2-4346-ac55-2c9e385fb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13D947-4466-43F3-8829-7438EFDEB2C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72da554-5ce2-4346-ac55-2c9e385fb65a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7B2C66-AE9E-464D-9E3B-0B5CC5967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da554-5ce2-4346-ac55-2c9e385fb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0C7E05-0530-417D-9444-1D2B82F5E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6329</TotalTime>
  <Words>355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Flow Splitter Improvements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Scholte</dc:creator>
  <cp:lastModifiedBy>Kailyn Hackeloer</cp:lastModifiedBy>
  <cp:revision>149</cp:revision>
  <cp:lastPrinted>2024-07-09T16:02:20Z</cp:lastPrinted>
  <dcterms:created xsi:type="dcterms:W3CDTF">2018-02-08T16:40:18Z</dcterms:created>
  <dcterms:modified xsi:type="dcterms:W3CDTF">2024-07-09T21:02:25Z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0x0101002ED70E7189B24448BD59F8CBC88873D6</vt:lpwstr>
  </property>
</Properties>
</file>