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61" r:id="rId2"/>
    <p:sldId id="270" r:id="rId3"/>
    <p:sldId id="272" r:id="rId4"/>
    <p:sldId id="273" r:id="rId5"/>
    <p:sldId id="275" r:id="rId6"/>
    <p:sldId id="274" r:id="rId7"/>
    <p:sldId id="279" r:id="rId8"/>
    <p:sldId id="280" r:id="rId9"/>
    <p:sldId id="289" r:id="rId10"/>
    <p:sldId id="288" r:id="rId11"/>
    <p:sldId id="277" r:id="rId12"/>
    <p:sldId id="286"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541" autoAdjust="0"/>
  </p:normalViewPr>
  <p:slideViewPr>
    <p:cSldViewPr snapToGrid="0">
      <p:cViewPr varScale="1">
        <p:scale>
          <a:sx n="79" d="100"/>
          <a:sy n="79" d="100"/>
        </p:scale>
        <p:origin x="99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TFO</c:v>
                </c:pt>
              </c:strCache>
            </c:strRef>
          </c:tx>
          <c:spPr>
            <a:solidFill>
              <a:schemeClr val="accent1">
                <a:shade val="76000"/>
              </a:schemeClr>
            </a:solidFill>
            <a:ln>
              <a:noFill/>
            </a:ln>
            <a:effectLst/>
            <a:sp3d/>
          </c:spPr>
          <c:invertIfNegative val="0"/>
          <c:cat>
            <c:numRef>
              <c:f>Sheet1!$A$2:$A$7</c:f>
              <c:numCache>
                <c:formatCode>General</c:formatCode>
                <c:ptCount val="6"/>
                <c:pt idx="0">
                  <c:v>2018</c:v>
                </c:pt>
                <c:pt idx="1">
                  <c:v>2019</c:v>
                </c:pt>
                <c:pt idx="2">
                  <c:v>2020</c:v>
                </c:pt>
                <c:pt idx="3">
                  <c:v>2021</c:v>
                </c:pt>
                <c:pt idx="4">
                  <c:v>2022</c:v>
                </c:pt>
                <c:pt idx="5">
                  <c:v>2023</c:v>
                </c:pt>
              </c:numCache>
            </c:numRef>
          </c:cat>
          <c:val>
            <c:numRef>
              <c:f>Sheet1!$B$2:$B$7</c:f>
              <c:numCache>
                <c:formatCode>General</c:formatCode>
                <c:ptCount val="6"/>
                <c:pt idx="0">
                  <c:v>4</c:v>
                </c:pt>
                <c:pt idx="1">
                  <c:v>5</c:v>
                </c:pt>
                <c:pt idx="2">
                  <c:v>5</c:v>
                </c:pt>
                <c:pt idx="3">
                  <c:v>0</c:v>
                </c:pt>
                <c:pt idx="4">
                  <c:v>2</c:v>
                </c:pt>
                <c:pt idx="5">
                  <c:v>5</c:v>
                </c:pt>
              </c:numCache>
            </c:numRef>
          </c:val>
          <c:extLst>
            <c:ext xmlns:c16="http://schemas.microsoft.com/office/drawing/2014/chart" uri="{C3380CC4-5D6E-409C-BE32-E72D297353CC}">
              <c16:uniqueId val="{00000000-09B3-45D8-8946-19AFD9907667}"/>
            </c:ext>
          </c:extLst>
        </c:ser>
        <c:ser>
          <c:idx val="1"/>
          <c:order val="1"/>
          <c:tx>
            <c:strRef>
              <c:f>Sheet1!$C$1</c:f>
              <c:strCache>
                <c:ptCount val="1"/>
                <c:pt idx="0">
                  <c:v>SSO</c:v>
                </c:pt>
              </c:strCache>
            </c:strRef>
          </c:tx>
          <c:spPr>
            <a:solidFill>
              <a:schemeClr val="accent1">
                <a:tint val="77000"/>
              </a:schemeClr>
            </a:solidFill>
            <a:ln>
              <a:noFill/>
            </a:ln>
            <a:effectLst/>
            <a:sp3d/>
          </c:spPr>
          <c:invertIfNegative val="0"/>
          <c:cat>
            <c:numRef>
              <c:f>Sheet1!$A$2:$A$7</c:f>
              <c:numCache>
                <c:formatCode>General</c:formatCode>
                <c:ptCount val="6"/>
                <c:pt idx="0">
                  <c:v>2018</c:v>
                </c:pt>
                <c:pt idx="1">
                  <c:v>2019</c:v>
                </c:pt>
                <c:pt idx="2">
                  <c:v>2020</c:v>
                </c:pt>
                <c:pt idx="3">
                  <c:v>2021</c:v>
                </c:pt>
                <c:pt idx="4">
                  <c:v>2022</c:v>
                </c:pt>
                <c:pt idx="5">
                  <c:v>2023</c:v>
                </c:pt>
              </c:numCache>
            </c:numRef>
          </c:cat>
          <c:val>
            <c:numRef>
              <c:f>Sheet1!$C$2:$C$7</c:f>
              <c:numCache>
                <c:formatCode>General</c:formatCode>
                <c:ptCount val="6"/>
                <c:pt idx="0">
                  <c:v>9</c:v>
                </c:pt>
                <c:pt idx="1">
                  <c:v>1</c:v>
                </c:pt>
                <c:pt idx="2">
                  <c:v>0</c:v>
                </c:pt>
                <c:pt idx="3">
                  <c:v>1</c:v>
                </c:pt>
                <c:pt idx="4">
                  <c:v>0</c:v>
                </c:pt>
                <c:pt idx="5">
                  <c:v>3</c:v>
                </c:pt>
              </c:numCache>
            </c:numRef>
          </c:val>
          <c:extLst>
            <c:ext xmlns:c16="http://schemas.microsoft.com/office/drawing/2014/chart" uri="{C3380CC4-5D6E-409C-BE32-E72D297353CC}">
              <c16:uniqueId val="{00000001-09B3-45D8-8946-19AFD9907667}"/>
            </c:ext>
          </c:extLst>
        </c:ser>
        <c:dLbls>
          <c:showLegendKey val="0"/>
          <c:showVal val="0"/>
          <c:showCatName val="0"/>
          <c:showSerName val="0"/>
          <c:showPercent val="0"/>
          <c:showBubbleSize val="0"/>
        </c:dLbls>
        <c:gapWidth val="150"/>
        <c:shape val="box"/>
        <c:axId val="834080160"/>
        <c:axId val="834078000"/>
        <c:axId val="0"/>
      </c:bar3DChart>
      <c:catAx>
        <c:axId val="8340801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4078000"/>
        <c:crosses val="autoZero"/>
        <c:auto val="1"/>
        <c:lblAlgn val="ctr"/>
        <c:lblOffset val="100"/>
        <c:noMultiLvlLbl val="0"/>
      </c:catAx>
      <c:valAx>
        <c:axId val="834078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408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solidFill>
                  <a:schemeClr val="tx1"/>
                </a:solidFill>
              </a:rPr>
              <a:t>Monthly</a:t>
            </a:r>
            <a:r>
              <a:rPr lang="en-US" sz="2400" baseline="0" dirty="0">
                <a:solidFill>
                  <a:schemeClr val="tx1"/>
                </a:solidFill>
              </a:rPr>
              <a:t> Average Influent BOD Loadings (</a:t>
            </a:r>
            <a:r>
              <a:rPr lang="en-US" sz="2400" baseline="0" dirty="0" err="1">
                <a:solidFill>
                  <a:schemeClr val="tx1"/>
                </a:solidFill>
              </a:rPr>
              <a:t>lbs</a:t>
            </a:r>
            <a:r>
              <a:rPr lang="en-US" sz="2400" baseline="0" dirty="0">
                <a:solidFill>
                  <a:schemeClr val="tx1"/>
                </a:solidFill>
              </a:rPr>
              <a:t>/day)</a:t>
            </a:r>
            <a:endParaRPr lang="en-US" sz="2400" dirty="0">
              <a:solidFill>
                <a:schemeClr val="tx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Monthly Average BOD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Sheet1!$A$2:$A$73</c:f>
              <c:numCache>
                <c:formatCode>mmm\-yy</c:formatCode>
                <c:ptCount val="7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numCache>
            </c:numRef>
          </c:cat>
          <c:val>
            <c:numRef>
              <c:f>Sheet1!$B$2:$B$73</c:f>
              <c:numCache>
                <c:formatCode>General</c:formatCode>
                <c:ptCount val="72"/>
                <c:pt idx="0">
                  <c:v>88255</c:v>
                </c:pt>
                <c:pt idx="1">
                  <c:v>95412</c:v>
                </c:pt>
                <c:pt idx="2">
                  <c:v>93378</c:v>
                </c:pt>
                <c:pt idx="3">
                  <c:v>93731</c:v>
                </c:pt>
                <c:pt idx="4">
                  <c:v>92750</c:v>
                </c:pt>
                <c:pt idx="5">
                  <c:v>99946</c:v>
                </c:pt>
                <c:pt idx="6">
                  <c:v>86987</c:v>
                </c:pt>
                <c:pt idx="7">
                  <c:v>97920</c:v>
                </c:pt>
                <c:pt idx="8">
                  <c:v>88105</c:v>
                </c:pt>
                <c:pt idx="9">
                  <c:v>85052</c:v>
                </c:pt>
                <c:pt idx="10">
                  <c:v>82825</c:v>
                </c:pt>
                <c:pt idx="11">
                  <c:v>86288</c:v>
                </c:pt>
                <c:pt idx="12">
                  <c:v>87261</c:v>
                </c:pt>
                <c:pt idx="13">
                  <c:v>92121</c:v>
                </c:pt>
                <c:pt idx="14">
                  <c:v>93057</c:v>
                </c:pt>
                <c:pt idx="15">
                  <c:v>93560</c:v>
                </c:pt>
                <c:pt idx="16">
                  <c:v>95846</c:v>
                </c:pt>
                <c:pt idx="17">
                  <c:v>89237</c:v>
                </c:pt>
                <c:pt idx="18">
                  <c:v>90938</c:v>
                </c:pt>
                <c:pt idx="19">
                  <c:v>92678</c:v>
                </c:pt>
                <c:pt idx="20">
                  <c:v>87334</c:v>
                </c:pt>
                <c:pt idx="21">
                  <c:v>93977</c:v>
                </c:pt>
                <c:pt idx="22">
                  <c:v>93886</c:v>
                </c:pt>
                <c:pt idx="23">
                  <c:v>85770</c:v>
                </c:pt>
                <c:pt idx="24">
                  <c:v>88083</c:v>
                </c:pt>
                <c:pt idx="25">
                  <c:v>98110</c:v>
                </c:pt>
                <c:pt idx="26">
                  <c:v>87395</c:v>
                </c:pt>
                <c:pt idx="27">
                  <c:v>79689</c:v>
                </c:pt>
                <c:pt idx="28">
                  <c:v>82078</c:v>
                </c:pt>
                <c:pt idx="29">
                  <c:v>83641</c:v>
                </c:pt>
                <c:pt idx="30">
                  <c:v>80472</c:v>
                </c:pt>
                <c:pt idx="31">
                  <c:v>77111</c:v>
                </c:pt>
                <c:pt idx="32">
                  <c:v>85198</c:v>
                </c:pt>
                <c:pt idx="33">
                  <c:v>90899</c:v>
                </c:pt>
                <c:pt idx="34">
                  <c:v>85805</c:v>
                </c:pt>
                <c:pt idx="35">
                  <c:v>86399</c:v>
                </c:pt>
                <c:pt idx="36">
                  <c:v>86728</c:v>
                </c:pt>
                <c:pt idx="37">
                  <c:v>98069</c:v>
                </c:pt>
                <c:pt idx="38">
                  <c:v>100761</c:v>
                </c:pt>
                <c:pt idx="39">
                  <c:v>105719</c:v>
                </c:pt>
                <c:pt idx="40">
                  <c:v>90806</c:v>
                </c:pt>
                <c:pt idx="41">
                  <c:v>96782</c:v>
                </c:pt>
                <c:pt idx="42">
                  <c:v>96387</c:v>
                </c:pt>
                <c:pt idx="43">
                  <c:v>93206</c:v>
                </c:pt>
                <c:pt idx="44">
                  <c:v>98343</c:v>
                </c:pt>
                <c:pt idx="45">
                  <c:v>103785</c:v>
                </c:pt>
                <c:pt idx="46">
                  <c:v>100320</c:v>
                </c:pt>
                <c:pt idx="47">
                  <c:v>98758</c:v>
                </c:pt>
                <c:pt idx="48">
                  <c:v>101126</c:v>
                </c:pt>
                <c:pt idx="49">
                  <c:v>109439</c:v>
                </c:pt>
                <c:pt idx="50">
                  <c:v>110346</c:v>
                </c:pt>
                <c:pt idx="51">
                  <c:v>111696</c:v>
                </c:pt>
                <c:pt idx="52">
                  <c:v>104799</c:v>
                </c:pt>
                <c:pt idx="53">
                  <c:v>102065</c:v>
                </c:pt>
                <c:pt idx="54">
                  <c:v>98194</c:v>
                </c:pt>
                <c:pt idx="55">
                  <c:v>99783</c:v>
                </c:pt>
                <c:pt idx="56">
                  <c:v>105447</c:v>
                </c:pt>
                <c:pt idx="57">
                  <c:v>101724</c:v>
                </c:pt>
                <c:pt idx="58">
                  <c:v>102174</c:v>
                </c:pt>
                <c:pt idx="59">
                  <c:v>97337</c:v>
                </c:pt>
                <c:pt idx="60">
                  <c:v>100053</c:v>
                </c:pt>
                <c:pt idx="61">
                  <c:v>100327</c:v>
                </c:pt>
                <c:pt idx="62">
                  <c:v>99397</c:v>
                </c:pt>
                <c:pt idx="63">
                  <c:v>106104</c:v>
                </c:pt>
                <c:pt idx="64">
                  <c:v>101561</c:v>
                </c:pt>
                <c:pt idx="65">
                  <c:v>102692</c:v>
                </c:pt>
                <c:pt idx="66">
                  <c:v>91079</c:v>
                </c:pt>
                <c:pt idx="67">
                  <c:v>93497</c:v>
                </c:pt>
                <c:pt idx="68">
                  <c:v>98757</c:v>
                </c:pt>
                <c:pt idx="69">
                  <c:v>97768</c:v>
                </c:pt>
                <c:pt idx="70">
                  <c:v>96042</c:v>
                </c:pt>
                <c:pt idx="71">
                  <c:v>95251</c:v>
                </c:pt>
              </c:numCache>
            </c:numRef>
          </c:val>
          <c:smooth val="0"/>
          <c:extLst>
            <c:ext xmlns:c16="http://schemas.microsoft.com/office/drawing/2014/chart" uri="{C3380CC4-5D6E-409C-BE32-E72D297353CC}">
              <c16:uniqueId val="{00000000-EF26-43EC-AE7B-0A3DAE7096F0}"/>
            </c:ext>
          </c:extLst>
        </c:ser>
        <c:ser>
          <c:idx val="1"/>
          <c:order val="1"/>
          <c:tx>
            <c:strRef>
              <c:f>Sheet1!$C$1</c:f>
              <c:strCache>
                <c:ptCount val="1"/>
                <c:pt idx="0">
                  <c:v>Design BOD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Sheet1!$A$2:$A$73</c:f>
              <c:numCache>
                <c:formatCode>mmm\-yy</c:formatCode>
                <c:ptCount val="7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numCache>
            </c:numRef>
          </c:cat>
          <c:val>
            <c:numRef>
              <c:f>Sheet1!$C$2:$C$73</c:f>
              <c:numCache>
                <c:formatCode>General</c:formatCode>
                <c:ptCount val="72"/>
                <c:pt idx="0">
                  <c:v>112590</c:v>
                </c:pt>
                <c:pt idx="1">
                  <c:v>112590</c:v>
                </c:pt>
                <c:pt idx="2">
                  <c:v>112590</c:v>
                </c:pt>
                <c:pt idx="3">
                  <c:v>112590</c:v>
                </c:pt>
                <c:pt idx="4">
                  <c:v>112590</c:v>
                </c:pt>
                <c:pt idx="5">
                  <c:v>112590</c:v>
                </c:pt>
                <c:pt idx="6">
                  <c:v>112590</c:v>
                </c:pt>
                <c:pt idx="7">
                  <c:v>112590</c:v>
                </c:pt>
                <c:pt idx="8">
                  <c:v>112590</c:v>
                </c:pt>
                <c:pt idx="9">
                  <c:v>112590</c:v>
                </c:pt>
                <c:pt idx="10">
                  <c:v>112590</c:v>
                </c:pt>
                <c:pt idx="11">
                  <c:v>112590</c:v>
                </c:pt>
                <c:pt idx="12">
                  <c:v>112590</c:v>
                </c:pt>
                <c:pt idx="13">
                  <c:v>112590</c:v>
                </c:pt>
                <c:pt idx="14">
                  <c:v>112590</c:v>
                </c:pt>
                <c:pt idx="15">
                  <c:v>112590</c:v>
                </c:pt>
                <c:pt idx="16">
                  <c:v>112590</c:v>
                </c:pt>
                <c:pt idx="17">
                  <c:v>112590</c:v>
                </c:pt>
                <c:pt idx="18">
                  <c:v>112590</c:v>
                </c:pt>
                <c:pt idx="19">
                  <c:v>112590</c:v>
                </c:pt>
                <c:pt idx="20">
                  <c:v>112590</c:v>
                </c:pt>
                <c:pt idx="21">
                  <c:v>112590</c:v>
                </c:pt>
                <c:pt idx="22">
                  <c:v>112590</c:v>
                </c:pt>
                <c:pt idx="23">
                  <c:v>112590</c:v>
                </c:pt>
                <c:pt idx="24">
                  <c:v>112590</c:v>
                </c:pt>
                <c:pt idx="25">
                  <c:v>112590</c:v>
                </c:pt>
                <c:pt idx="26">
                  <c:v>112590</c:v>
                </c:pt>
                <c:pt idx="27">
                  <c:v>112590</c:v>
                </c:pt>
                <c:pt idx="28">
                  <c:v>112590</c:v>
                </c:pt>
                <c:pt idx="29">
                  <c:v>112590</c:v>
                </c:pt>
                <c:pt idx="30">
                  <c:v>112590</c:v>
                </c:pt>
                <c:pt idx="31">
                  <c:v>112590</c:v>
                </c:pt>
                <c:pt idx="32">
                  <c:v>112590</c:v>
                </c:pt>
                <c:pt idx="33">
                  <c:v>112590</c:v>
                </c:pt>
                <c:pt idx="34">
                  <c:v>112590</c:v>
                </c:pt>
                <c:pt idx="35">
                  <c:v>112590</c:v>
                </c:pt>
                <c:pt idx="36">
                  <c:v>112590</c:v>
                </c:pt>
                <c:pt idx="37">
                  <c:v>112590</c:v>
                </c:pt>
                <c:pt idx="38">
                  <c:v>112590</c:v>
                </c:pt>
                <c:pt idx="39">
                  <c:v>112590</c:v>
                </c:pt>
                <c:pt idx="40">
                  <c:v>112590</c:v>
                </c:pt>
                <c:pt idx="41">
                  <c:v>112590</c:v>
                </c:pt>
                <c:pt idx="42">
                  <c:v>112590</c:v>
                </c:pt>
                <c:pt idx="43">
                  <c:v>112590</c:v>
                </c:pt>
                <c:pt idx="44">
                  <c:v>112590</c:v>
                </c:pt>
                <c:pt idx="45">
                  <c:v>112590</c:v>
                </c:pt>
                <c:pt idx="46">
                  <c:v>112590</c:v>
                </c:pt>
                <c:pt idx="47">
                  <c:v>112590</c:v>
                </c:pt>
                <c:pt idx="48">
                  <c:v>112590</c:v>
                </c:pt>
                <c:pt idx="49">
                  <c:v>112590</c:v>
                </c:pt>
                <c:pt idx="50">
                  <c:v>112590</c:v>
                </c:pt>
                <c:pt idx="51">
                  <c:v>112590</c:v>
                </c:pt>
                <c:pt idx="52">
                  <c:v>112590</c:v>
                </c:pt>
                <c:pt idx="53">
                  <c:v>112590</c:v>
                </c:pt>
                <c:pt idx="54">
                  <c:v>112590</c:v>
                </c:pt>
                <c:pt idx="55">
                  <c:v>112590</c:v>
                </c:pt>
                <c:pt idx="56">
                  <c:v>112590</c:v>
                </c:pt>
                <c:pt idx="57">
                  <c:v>112590</c:v>
                </c:pt>
                <c:pt idx="58">
                  <c:v>112590</c:v>
                </c:pt>
                <c:pt idx="59">
                  <c:v>112590</c:v>
                </c:pt>
                <c:pt idx="60">
                  <c:v>112590</c:v>
                </c:pt>
                <c:pt idx="61">
                  <c:v>112590</c:v>
                </c:pt>
                <c:pt idx="62">
                  <c:v>112590</c:v>
                </c:pt>
                <c:pt idx="63">
                  <c:v>112590</c:v>
                </c:pt>
                <c:pt idx="64">
                  <c:v>112590</c:v>
                </c:pt>
                <c:pt idx="65">
                  <c:v>112590</c:v>
                </c:pt>
                <c:pt idx="66">
                  <c:v>112590</c:v>
                </c:pt>
                <c:pt idx="67">
                  <c:v>112590</c:v>
                </c:pt>
                <c:pt idx="68">
                  <c:v>112590</c:v>
                </c:pt>
                <c:pt idx="69">
                  <c:v>112590</c:v>
                </c:pt>
                <c:pt idx="70">
                  <c:v>112590</c:v>
                </c:pt>
                <c:pt idx="71">
                  <c:v>112590</c:v>
                </c:pt>
              </c:numCache>
            </c:numRef>
          </c:val>
          <c:smooth val="0"/>
          <c:extLst>
            <c:ext xmlns:c16="http://schemas.microsoft.com/office/drawing/2014/chart" uri="{C3380CC4-5D6E-409C-BE32-E72D297353CC}">
              <c16:uniqueId val="{00000001-EF26-43EC-AE7B-0A3DAE7096F0}"/>
            </c:ext>
          </c:extLst>
        </c:ser>
        <c:ser>
          <c:idx val="2"/>
          <c:order val="2"/>
          <c:tx>
            <c:strRef>
              <c:f>Sheet1!$D$1</c:f>
              <c:strCache>
                <c:ptCount val="1"/>
                <c:pt idx="0">
                  <c:v>90% Design BOD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Sheet1!$A$2:$A$73</c:f>
              <c:numCache>
                <c:formatCode>mmm\-yy</c:formatCode>
                <c:ptCount val="7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numCache>
            </c:numRef>
          </c:cat>
          <c:val>
            <c:numRef>
              <c:f>Sheet1!$D$2:$D$73</c:f>
              <c:numCache>
                <c:formatCode>General</c:formatCode>
                <c:ptCount val="72"/>
                <c:pt idx="0">
                  <c:v>101331</c:v>
                </c:pt>
                <c:pt idx="1">
                  <c:v>101331</c:v>
                </c:pt>
                <c:pt idx="2">
                  <c:v>101331</c:v>
                </c:pt>
                <c:pt idx="3">
                  <c:v>101331</c:v>
                </c:pt>
                <c:pt idx="4">
                  <c:v>101331</c:v>
                </c:pt>
                <c:pt idx="5">
                  <c:v>101331</c:v>
                </c:pt>
                <c:pt idx="6">
                  <c:v>101331</c:v>
                </c:pt>
                <c:pt idx="7">
                  <c:v>101331</c:v>
                </c:pt>
                <c:pt idx="8">
                  <c:v>101331</c:v>
                </c:pt>
                <c:pt idx="9">
                  <c:v>101331</c:v>
                </c:pt>
                <c:pt idx="10">
                  <c:v>101331</c:v>
                </c:pt>
                <c:pt idx="11">
                  <c:v>101331</c:v>
                </c:pt>
                <c:pt idx="12">
                  <c:v>101331</c:v>
                </c:pt>
                <c:pt idx="13">
                  <c:v>101331</c:v>
                </c:pt>
                <c:pt idx="14">
                  <c:v>101331</c:v>
                </c:pt>
                <c:pt idx="15">
                  <c:v>101331</c:v>
                </c:pt>
                <c:pt idx="16">
                  <c:v>101331</c:v>
                </c:pt>
                <c:pt idx="17">
                  <c:v>101331</c:v>
                </c:pt>
                <c:pt idx="18">
                  <c:v>101331</c:v>
                </c:pt>
                <c:pt idx="19">
                  <c:v>101331</c:v>
                </c:pt>
                <c:pt idx="20">
                  <c:v>101331</c:v>
                </c:pt>
                <c:pt idx="21">
                  <c:v>101331</c:v>
                </c:pt>
                <c:pt idx="22">
                  <c:v>101331</c:v>
                </c:pt>
                <c:pt idx="23">
                  <c:v>101331</c:v>
                </c:pt>
                <c:pt idx="24">
                  <c:v>101331</c:v>
                </c:pt>
                <c:pt idx="25">
                  <c:v>101331</c:v>
                </c:pt>
                <c:pt idx="26">
                  <c:v>101331</c:v>
                </c:pt>
                <c:pt idx="27">
                  <c:v>101331</c:v>
                </c:pt>
                <c:pt idx="28">
                  <c:v>101331</c:v>
                </c:pt>
                <c:pt idx="29">
                  <c:v>101331</c:v>
                </c:pt>
                <c:pt idx="30">
                  <c:v>101331</c:v>
                </c:pt>
                <c:pt idx="31">
                  <c:v>101331</c:v>
                </c:pt>
                <c:pt idx="32">
                  <c:v>101331</c:v>
                </c:pt>
                <c:pt idx="33">
                  <c:v>101331</c:v>
                </c:pt>
                <c:pt idx="34">
                  <c:v>101331</c:v>
                </c:pt>
                <c:pt idx="35">
                  <c:v>101331</c:v>
                </c:pt>
                <c:pt idx="36">
                  <c:v>101331</c:v>
                </c:pt>
                <c:pt idx="37">
                  <c:v>101331</c:v>
                </c:pt>
                <c:pt idx="38">
                  <c:v>101331</c:v>
                </c:pt>
                <c:pt idx="39">
                  <c:v>101331</c:v>
                </c:pt>
                <c:pt idx="40">
                  <c:v>101331</c:v>
                </c:pt>
                <c:pt idx="41">
                  <c:v>101331</c:v>
                </c:pt>
                <c:pt idx="42">
                  <c:v>101331</c:v>
                </c:pt>
                <c:pt idx="43">
                  <c:v>101331</c:v>
                </c:pt>
                <c:pt idx="44">
                  <c:v>101331</c:v>
                </c:pt>
                <c:pt idx="45">
                  <c:v>101331</c:v>
                </c:pt>
                <c:pt idx="46">
                  <c:v>101331</c:v>
                </c:pt>
                <c:pt idx="47">
                  <c:v>101331</c:v>
                </c:pt>
                <c:pt idx="48">
                  <c:v>101331</c:v>
                </c:pt>
                <c:pt idx="49">
                  <c:v>101331</c:v>
                </c:pt>
                <c:pt idx="50">
                  <c:v>101331</c:v>
                </c:pt>
                <c:pt idx="51">
                  <c:v>101331</c:v>
                </c:pt>
                <c:pt idx="52">
                  <c:v>101331</c:v>
                </c:pt>
                <c:pt idx="53">
                  <c:v>101331</c:v>
                </c:pt>
                <c:pt idx="54">
                  <c:v>101331</c:v>
                </c:pt>
                <c:pt idx="55">
                  <c:v>101331</c:v>
                </c:pt>
                <c:pt idx="56">
                  <c:v>101331</c:v>
                </c:pt>
                <c:pt idx="57">
                  <c:v>101331</c:v>
                </c:pt>
                <c:pt idx="58">
                  <c:v>101331</c:v>
                </c:pt>
                <c:pt idx="59">
                  <c:v>101331</c:v>
                </c:pt>
                <c:pt idx="60">
                  <c:v>101331</c:v>
                </c:pt>
                <c:pt idx="61">
                  <c:v>101331</c:v>
                </c:pt>
                <c:pt idx="62">
                  <c:v>101331</c:v>
                </c:pt>
                <c:pt idx="63">
                  <c:v>101331</c:v>
                </c:pt>
                <c:pt idx="64">
                  <c:v>101331</c:v>
                </c:pt>
                <c:pt idx="65">
                  <c:v>101331</c:v>
                </c:pt>
                <c:pt idx="66">
                  <c:v>101331</c:v>
                </c:pt>
                <c:pt idx="67">
                  <c:v>101331</c:v>
                </c:pt>
                <c:pt idx="68">
                  <c:v>101331</c:v>
                </c:pt>
                <c:pt idx="69">
                  <c:v>101331</c:v>
                </c:pt>
                <c:pt idx="70">
                  <c:v>101331</c:v>
                </c:pt>
                <c:pt idx="71">
                  <c:v>101331</c:v>
                </c:pt>
              </c:numCache>
            </c:numRef>
          </c:val>
          <c:smooth val="0"/>
          <c:extLst>
            <c:ext xmlns:c16="http://schemas.microsoft.com/office/drawing/2014/chart" uri="{C3380CC4-5D6E-409C-BE32-E72D297353CC}">
              <c16:uniqueId val="{00000002-EF26-43EC-AE7B-0A3DAE7096F0}"/>
            </c:ext>
          </c:extLst>
        </c:ser>
        <c:dLbls>
          <c:showLegendKey val="0"/>
          <c:showVal val="0"/>
          <c:showCatName val="0"/>
          <c:showSerName val="0"/>
          <c:showPercent val="0"/>
          <c:showBubbleSize val="0"/>
        </c:dLbls>
        <c:marker val="1"/>
        <c:smooth val="0"/>
        <c:axId val="654447584"/>
        <c:axId val="654445064"/>
      </c:lineChart>
      <c:dateAx>
        <c:axId val="65444758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445064"/>
        <c:crosses val="autoZero"/>
        <c:auto val="1"/>
        <c:lblOffset val="100"/>
        <c:baseTimeUnit val="months"/>
      </c:dateAx>
      <c:valAx>
        <c:axId val="654445064"/>
        <c:scaling>
          <c:orientation val="minMax"/>
          <c:min val="6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44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FF50A-052A-40BF-A33C-B0BFA435492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B8245F2-AA07-4AEF-A794-E07A524F6ACC}">
      <dgm:prSet custT="1"/>
      <dgm:spPr/>
      <dgm:t>
        <a:bodyPr/>
        <a:lstStyle/>
        <a:p>
          <a:pPr algn="just"/>
          <a:r>
            <a:rPr lang="en-US" sz="2000" dirty="0"/>
            <a:t>Department of Natural Resources (NR)</a:t>
          </a:r>
        </a:p>
      </dgm:t>
    </dgm:pt>
    <dgm:pt modelId="{42D49D99-8FC4-4C47-832C-7492FE929CC2}" type="parTrans" cxnId="{5ABAC0BD-EC6E-41B8-AD54-51DAB24390EE}">
      <dgm:prSet/>
      <dgm:spPr/>
      <dgm:t>
        <a:bodyPr/>
        <a:lstStyle/>
        <a:p>
          <a:pPr algn="just"/>
          <a:endParaRPr lang="en-US"/>
        </a:p>
      </dgm:t>
    </dgm:pt>
    <dgm:pt modelId="{DC074958-3FCF-4708-8D0E-37E6D131C7DF}" type="sibTrans" cxnId="{5ABAC0BD-EC6E-41B8-AD54-51DAB24390EE}">
      <dgm:prSet/>
      <dgm:spPr/>
      <dgm:t>
        <a:bodyPr/>
        <a:lstStyle/>
        <a:p>
          <a:pPr algn="just"/>
          <a:endParaRPr lang="en-US"/>
        </a:p>
      </dgm:t>
    </dgm:pt>
    <dgm:pt modelId="{5681E42F-07FA-449C-AECB-AA4AB24C2A6B}">
      <dgm:prSet custT="1"/>
      <dgm:spPr/>
      <dgm:t>
        <a:bodyPr/>
        <a:lstStyle/>
        <a:p>
          <a:pPr algn="just"/>
          <a:r>
            <a:rPr lang="en-US" sz="2000" dirty="0"/>
            <a:t>Statute Ch. 283- Pollution Discharge Elimination</a:t>
          </a:r>
        </a:p>
      </dgm:t>
    </dgm:pt>
    <dgm:pt modelId="{96B3E3E7-DCA6-4391-9282-2AEE605EF563}" type="parTrans" cxnId="{2DADF4BC-D97B-414D-BED3-DCE979CFC4D5}">
      <dgm:prSet/>
      <dgm:spPr/>
      <dgm:t>
        <a:bodyPr/>
        <a:lstStyle/>
        <a:p>
          <a:pPr algn="just"/>
          <a:endParaRPr lang="en-US"/>
        </a:p>
      </dgm:t>
    </dgm:pt>
    <dgm:pt modelId="{B5780170-C73D-451A-85EF-C45993DB21FA}" type="sibTrans" cxnId="{2DADF4BC-D97B-414D-BED3-DCE979CFC4D5}">
      <dgm:prSet/>
      <dgm:spPr/>
      <dgm:t>
        <a:bodyPr/>
        <a:lstStyle/>
        <a:p>
          <a:pPr algn="just"/>
          <a:endParaRPr lang="en-US"/>
        </a:p>
      </dgm:t>
    </dgm:pt>
    <dgm:pt modelId="{BC987CCD-4953-4483-86ED-018320F46C7A}">
      <dgm:prSet custT="1"/>
      <dgm:spPr/>
      <dgm:t>
        <a:bodyPr/>
        <a:lstStyle/>
        <a:p>
          <a:pPr algn="just"/>
          <a:r>
            <a:rPr lang="en-US" sz="2000" dirty="0"/>
            <a:t>Implemented by NR 208</a:t>
          </a:r>
        </a:p>
      </dgm:t>
    </dgm:pt>
    <dgm:pt modelId="{37C4317B-0CC2-4193-A381-A1E02A84B29F}" type="parTrans" cxnId="{4BDB2AA7-FA75-4072-9E0F-05534BFA5BBC}">
      <dgm:prSet/>
      <dgm:spPr/>
      <dgm:t>
        <a:bodyPr/>
        <a:lstStyle/>
        <a:p>
          <a:pPr algn="just"/>
          <a:endParaRPr lang="en-US"/>
        </a:p>
      </dgm:t>
    </dgm:pt>
    <dgm:pt modelId="{8A1E8E50-2B9E-42CC-B2B0-32433195E5CD}" type="sibTrans" cxnId="{4BDB2AA7-FA75-4072-9E0F-05534BFA5BBC}">
      <dgm:prSet/>
      <dgm:spPr/>
      <dgm:t>
        <a:bodyPr/>
        <a:lstStyle/>
        <a:p>
          <a:pPr algn="just"/>
          <a:endParaRPr lang="en-US"/>
        </a:p>
      </dgm:t>
    </dgm:pt>
    <dgm:pt modelId="{AFE35DCA-59AA-4A52-9A0C-8ADAB77E29FF}">
      <dgm:prSet custT="1"/>
      <dgm:spPr/>
      <dgm:t>
        <a:bodyPr/>
        <a:lstStyle/>
        <a:p>
          <a:pPr algn="just"/>
          <a:r>
            <a:rPr lang="en-US" sz="2000" dirty="0"/>
            <a:t>Wisconsin Pollution Discharge Elimination System (WPDES) Permit Requirement</a:t>
          </a:r>
        </a:p>
      </dgm:t>
    </dgm:pt>
    <dgm:pt modelId="{3A7957A8-512C-46AB-8987-DEDF2522ECED}" type="parTrans" cxnId="{DE0A564A-CF56-403D-9634-9A5D74440A9B}">
      <dgm:prSet/>
      <dgm:spPr/>
      <dgm:t>
        <a:bodyPr/>
        <a:lstStyle/>
        <a:p>
          <a:pPr algn="just"/>
          <a:endParaRPr lang="en-US"/>
        </a:p>
      </dgm:t>
    </dgm:pt>
    <dgm:pt modelId="{F1551603-0472-4799-B9F3-47E143DDA11F}" type="sibTrans" cxnId="{DE0A564A-CF56-403D-9634-9A5D74440A9B}">
      <dgm:prSet/>
      <dgm:spPr/>
      <dgm:t>
        <a:bodyPr/>
        <a:lstStyle/>
        <a:p>
          <a:pPr algn="just"/>
          <a:endParaRPr lang="en-US"/>
        </a:p>
      </dgm:t>
    </dgm:pt>
    <dgm:pt modelId="{5BAB2EA2-E546-43CF-A0DA-ED23D8D833D8}">
      <dgm:prSet custT="1"/>
      <dgm:spPr/>
      <dgm:t>
        <a:bodyPr/>
        <a:lstStyle/>
        <a:p>
          <a:pPr algn="just"/>
          <a:r>
            <a:rPr lang="en-US" sz="2000" dirty="0"/>
            <a:t>Approval of report and resolution by governing body</a:t>
          </a:r>
        </a:p>
      </dgm:t>
    </dgm:pt>
    <dgm:pt modelId="{423821DF-ACFD-42BA-948A-4D6900D1FF0C}" type="parTrans" cxnId="{278BC74F-56B0-4F71-8000-A606A2715B1A}">
      <dgm:prSet/>
      <dgm:spPr/>
      <dgm:t>
        <a:bodyPr/>
        <a:lstStyle/>
        <a:p>
          <a:pPr algn="just"/>
          <a:endParaRPr lang="en-US"/>
        </a:p>
      </dgm:t>
    </dgm:pt>
    <dgm:pt modelId="{22BDC60C-1276-482E-9364-496C9881CCE6}" type="sibTrans" cxnId="{278BC74F-56B0-4F71-8000-A606A2715B1A}">
      <dgm:prSet/>
      <dgm:spPr/>
      <dgm:t>
        <a:bodyPr/>
        <a:lstStyle/>
        <a:p>
          <a:pPr algn="just"/>
          <a:endParaRPr lang="en-US"/>
        </a:p>
      </dgm:t>
    </dgm:pt>
    <dgm:pt modelId="{0A7B3836-CF7D-47E6-92B7-9C19B1FE58AF}">
      <dgm:prSet custT="1"/>
      <dgm:spPr/>
      <dgm:t>
        <a:bodyPr/>
        <a:lstStyle/>
        <a:p>
          <a:pPr algn="just"/>
          <a:r>
            <a:rPr lang="en-US" sz="2000" dirty="0"/>
            <a:t>Wisconsin State Legislature</a:t>
          </a:r>
        </a:p>
      </dgm:t>
    </dgm:pt>
    <dgm:pt modelId="{38613DAC-C425-4C92-ABAA-74107F00EA30}" type="parTrans" cxnId="{1BC5363F-ECE6-472F-9BD6-FC6FE6CC9410}">
      <dgm:prSet/>
      <dgm:spPr/>
      <dgm:t>
        <a:bodyPr/>
        <a:lstStyle/>
        <a:p>
          <a:pPr algn="just"/>
          <a:endParaRPr lang="en-US"/>
        </a:p>
      </dgm:t>
    </dgm:pt>
    <dgm:pt modelId="{C1EEEA09-FB0A-487F-8526-8745D94BFDBB}" type="sibTrans" cxnId="{1BC5363F-ECE6-472F-9BD6-FC6FE6CC9410}">
      <dgm:prSet/>
      <dgm:spPr/>
      <dgm:t>
        <a:bodyPr/>
        <a:lstStyle/>
        <a:p>
          <a:pPr algn="just"/>
          <a:endParaRPr lang="en-US"/>
        </a:p>
      </dgm:t>
    </dgm:pt>
    <dgm:pt modelId="{402DDA7B-F81F-438F-B1F9-59B5F62307EC}" type="pres">
      <dgm:prSet presAssocID="{5C0FF50A-052A-40BF-A33C-B0BFA4354926}" presName="vert0" presStyleCnt="0">
        <dgm:presLayoutVars>
          <dgm:dir/>
          <dgm:animOne val="branch"/>
          <dgm:animLvl val="lvl"/>
        </dgm:presLayoutVars>
      </dgm:prSet>
      <dgm:spPr/>
    </dgm:pt>
    <dgm:pt modelId="{7712480A-B498-40C2-80EB-536CAC71EE28}" type="pres">
      <dgm:prSet presAssocID="{0A7B3836-CF7D-47E6-92B7-9C19B1FE58AF}" presName="thickLine" presStyleLbl="alignNode1" presStyleIdx="0" presStyleCnt="6"/>
      <dgm:spPr/>
    </dgm:pt>
    <dgm:pt modelId="{04BAB35C-55F4-4245-930C-80DC449BD02D}" type="pres">
      <dgm:prSet presAssocID="{0A7B3836-CF7D-47E6-92B7-9C19B1FE58AF}" presName="horz1" presStyleCnt="0"/>
      <dgm:spPr/>
    </dgm:pt>
    <dgm:pt modelId="{1BD1303F-1AAA-4F4A-9F1D-2BC644D1F513}" type="pres">
      <dgm:prSet presAssocID="{0A7B3836-CF7D-47E6-92B7-9C19B1FE58AF}" presName="tx1" presStyleLbl="revTx" presStyleIdx="0" presStyleCnt="6"/>
      <dgm:spPr/>
    </dgm:pt>
    <dgm:pt modelId="{65BC3D76-6237-49F3-A8A4-B291D488AC1D}" type="pres">
      <dgm:prSet presAssocID="{0A7B3836-CF7D-47E6-92B7-9C19B1FE58AF}" presName="vert1" presStyleCnt="0"/>
      <dgm:spPr/>
    </dgm:pt>
    <dgm:pt modelId="{595AC533-BB7D-4B5F-B4CE-A1D520F03AF9}" type="pres">
      <dgm:prSet presAssocID="{6B8245F2-AA07-4AEF-A794-E07A524F6ACC}" presName="thickLine" presStyleLbl="alignNode1" presStyleIdx="1" presStyleCnt="6"/>
      <dgm:spPr/>
    </dgm:pt>
    <dgm:pt modelId="{7EA6F6D3-481D-4500-813F-35D33D31EEFD}" type="pres">
      <dgm:prSet presAssocID="{6B8245F2-AA07-4AEF-A794-E07A524F6ACC}" presName="horz1" presStyleCnt="0"/>
      <dgm:spPr/>
    </dgm:pt>
    <dgm:pt modelId="{45C82C14-62A8-4F60-93C6-1A9486287215}" type="pres">
      <dgm:prSet presAssocID="{6B8245F2-AA07-4AEF-A794-E07A524F6ACC}" presName="tx1" presStyleLbl="revTx" presStyleIdx="1" presStyleCnt="6"/>
      <dgm:spPr/>
    </dgm:pt>
    <dgm:pt modelId="{91F0D653-38DF-4B64-982C-8510D3626542}" type="pres">
      <dgm:prSet presAssocID="{6B8245F2-AA07-4AEF-A794-E07A524F6ACC}" presName="vert1" presStyleCnt="0"/>
      <dgm:spPr/>
    </dgm:pt>
    <dgm:pt modelId="{54815A4C-8C57-4BDC-99FA-6DCB1273A116}" type="pres">
      <dgm:prSet presAssocID="{5681E42F-07FA-449C-AECB-AA4AB24C2A6B}" presName="thickLine" presStyleLbl="alignNode1" presStyleIdx="2" presStyleCnt="6"/>
      <dgm:spPr/>
    </dgm:pt>
    <dgm:pt modelId="{91C13EE6-78B1-4ED7-B770-214CF720276B}" type="pres">
      <dgm:prSet presAssocID="{5681E42F-07FA-449C-AECB-AA4AB24C2A6B}" presName="horz1" presStyleCnt="0"/>
      <dgm:spPr/>
    </dgm:pt>
    <dgm:pt modelId="{A76EDF9A-AF3E-4E96-B860-0E44D14DA63B}" type="pres">
      <dgm:prSet presAssocID="{5681E42F-07FA-449C-AECB-AA4AB24C2A6B}" presName="tx1" presStyleLbl="revTx" presStyleIdx="2" presStyleCnt="6"/>
      <dgm:spPr/>
    </dgm:pt>
    <dgm:pt modelId="{2377FDDD-2AAC-4593-BC6B-8F979DC26853}" type="pres">
      <dgm:prSet presAssocID="{5681E42F-07FA-449C-AECB-AA4AB24C2A6B}" presName="vert1" presStyleCnt="0"/>
      <dgm:spPr/>
    </dgm:pt>
    <dgm:pt modelId="{9CC8F17A-CE7F-435F-9214-2E84921BCA3D}" type="pres">
      <dgm:prSet presAssocID="{BC987CCD-4953-4483-86ED-018320F46C7A}" presName="thickLine" presStyleLbl="alignNode1" presStyleIdx="3" presStyleCnt="6"/>
      <dgm:spPr/>
    </dgm:pt>
    <dgm:pt modelId="{E9CDDB01-6E2B-4A65-8143-46A6EEC0DCB0}" type="pres">
      <dgm:prSet presAssocID="{BC987CCD-4953-4483-86ED-018320F46C7A}" presName="horz1" presStyleCnt="0"/>
      <dgm:spPr/>
    </dgm:pt>
    <dgm:pt modelId="{E55850FB-12B8-4CF5-A64F-B775F9DA0480}" type="pres">
      <dgm:prSet presAssocID="{BC987CCD-4953-4483-86ED-018320F46C7A}" presName="tx1" presStyleLbl="revTx" presStyleIdx="3" presStyleCnt="6"/>
      <dgm:spPr/>
    </dgm:pt>
    <dgm:pt modelId="{107480C2-D919-46DE-8E00-44D75A5F02F7}" type="pres">
      <dgm:prSet presAssocID="{BC987CCD-4953-4483-86ED-018320F46C7A}" presName="vert1" presStyleCnt="0"/>
      <dgm:spPr/>
    </dgm:pt>
    <dgm:pt modelId="{AA2AFD2C-A60B-45A4-AF02-89C9654290F8}" type="pres">
      <dgm:prSet presAssocID="{AFE35DCA-59AA-4A52-9A0C-8ADAB77E29FF}" presName="thickLine" presStyleLbl="alignNode1" presStyleIdx="4" presStyleCnt="6"/>
      <dgm:spPr/>
    </dgm:pt>
    <dgm:pt modelId="{9DC92970-159A-4692-8EA4-AE8D00DA9429}" type="pres">
      <dgm:prSet presAssocID="{AFE35DCA-59AA-4A52-9A0C-8ADAB77E29FF}" presName="horz1" presStyleCnt="0"/>
      <dgm:spPr/>
    </dgm:pt>
    <dgm:pt modelId="{0B5589A3-7C20-4C48-960B-1751BB3AA3C8}" type="pres">
      <dgm:prSet presAssocID="{AFE35DCA-59AA-4A52-9A0C-8ADAB77E29FF}" presName="tx1" presStyleLbl="revTx" presStyleIdx="4" presStyleCnt="6"/>
      <dgm:spPr/>
    </dgm:pt>
    <dgm:pt modelId="{EEADFF8C-5420-49B6-8127-7977B51D2FF7}" type="pres">
      <dgm:prSet presAssocID="{AFE35DCA-59AA-4A52-9A0C-8ADAB77E29FF}" presName="vert1" presStyleCnt="0"/>
      <dgm:spPr/>
    </dgm:pt>
    <dgm:pt modelId="{0ECCEF44-25AE-4FE3-AF7B-0CE10A0DC165}" type="pres">
      <dgm:prSet presAssocID="{5BAB2EA2-E546-43CF-A0DA-ED23D8D833D8}" presName="thickLine" presStyleLbl="alignNode1" presStyleIdx="5" presStyleCnt="6"/>
      <dgm:spPr/>
    </dgm:pt>
    <dgm:pt modelId="{76FDDF6D-648D-4246-9B4A-1B47FE9E541E}" type="pres">
      <dgm:prSet presAssocID="{5BAB2EA2-E546-43CF-A0DA-ED23D8D833D8}" presName="horz1" presStyleCnt="0"/>
      <dgm:spPr/>
    </dgm:pt>
    <dgm:pt modelId="{F49BEC2F-1F68-4426-A047-DD849906D613}" type="pres">
      <dgm:prSet presAssocID="{5BAB2EA2-E546-43CF-A0DA-ED23D8D833D8}" presName="tx1" presStyleLbl="revTx" presStyleIdx="5" presStyleCnt="6"/>
      <dgm:spPr/>
    </dgm:pt>
    <dgm:pt modelId="{3CB16957-3D7B-4413-B2E7-A8D0C311A204}" type="pres">
      <dgm:prSet presAssocID="{5BAB2EA2-E546-43CF-A0DA-ED23D8D833D8}" presName="vert1" presStyleCnt="0"/>
      <dgm:spPr/>
    </dgm:pt>
  </dgm:ptLst>
  <dgm:cxnLst>
    <dgm:cxn modelId="{01A2E902-1D83-4B6C-886D-FA6DD290E33A}" type="presOf" srcId="{5681E42F-07FA-449C-AECB-AA4AB24C2A6B}" destId="{A76EDF9A-AF3E-4E96-B860-0E44D14DA63B}" srcOrd="0" destOrd="0" presId="urn:microsoft.com/office/officeart/2008/layout/LinedList"/>
    <dgm:cxn modelId="{47602A0C-A6CF-4CAA-9CBE-8829275B4F31}" type="presOf" srcId="{0A7B3836-CF7D-47E6-92B7-9C19B1FE58AF}" destId="{1BD1303F-1AAA-4F4A-9F1D-2BC644D1F513}" srcOrd="0" destOrd="0" presId="urn:microsoft.com/office/officeart/2008/layout/LinedList"/>
    <dgm:cxn modelId="{4B157927-433A-4BCD-ACC4-53CCD92AB7AB}" type="presOf" srcId="{5C0FF50A-052A-40BF-A33C-B0BFA4354926}" destId="{402DDA7B-F81F-438F-B1F9-59B5F62307EC}" srcOrd="0" destOrd="0" presId="urn:microsoft.com/office/officeart/2008/layout/LinedList"/>
    <dgm:cxn modelId="{83203E35-51F1-442C-A093-62FC7C6FA13C}" type="presOf" srcId="{AFE35DCA-59AA-4A52-9A0C-8ADAB77E29FF}" destId="{0B5589A3-7C20-4C48-960B-1751BB3AA3C8}" srcOrd="0" destOrd="0" presId="urn:microsoft.com/office/officeart/2008/layout/LinedList"/>
    <dgm:cxn modelId="{1BC5363F-ECE6-472F-9BD6-FC6FE6CC9410}" srcId="{5C0FF50A-052A-40BF-A33C-B0BFA4354926}" destId="{0A7B3836-CF7D-47E6-92B7-9C19B1FE58AF}" srcOrd="0" destOrd="0" parTransId="{38613DAC-C425-4C92-ABAA-74107F00EA30}" sibTransId="{C1EEEA09-FB0A-487F-8526-8745D94BFDBB}"/>
    <dgm:cxn modelId="{640B1242-B970-4631-B2DB-3B521B858463}" type="presOf" srcId="{6B8245F2-AA07-4AEF-A794-E07A524F6ACC}" destId="{45C82C14-62A8-4F60-93C6-1A9486287215}" srcOrd="0" destOrd="0" presId="urn:microsoft.com/office/officeart/2008/layout/LinedList"/>
    <dgm:cxn modelId="{ECBBCF46-A921-4231-BFBF-CB7BCC28CECD}" type="presOf" srcId="{5BAB2EA2-E546-43CF-A0DA-ED23D8D833D8}" destId="{F49BEC2F-1F68-4426-A047-DD849906D613}" srcOrd="0" destOrd="0" presId="urn:microsoft.com/office/officeart/2008/layout/LinedList"/>
    <dgm:cxn modelId="{DE0A564A-CF56-403D-9634-9A5D74440A9B}" srcId="{5C0FF50A-052A-40BF-A33C-B0BFA4354926}" destId="{AFE35DCA-59AA-4A52-9A0C-8ADAB77E29FF}" srcOrd="4" destOrd="0" parTransId="{3A7957A8-512C-46AB-8987-DEDF2522ECED}" sibTransId="{F1551603-0472-4799-B9F3-47E143DDA11F}"/>
    <dgm:cxn modelId="{278BC74F-56B0-4F71-8000-A606A2715B1A}" srcId="{5C0FF50A-052A-40BF-A33C-B0BFA4354926}" destId="{5BAB2EA2-E546-43CF-A0DA-ED23D8D833D8}" srcOrd="5" destOrd="0" parTransId="{423821DF-ACFD-42BA-948A-4D6900D1FF0C}" sibTransId="{22BDC60C-1276-482E-9364-496C9881CCE6}"/>
    <dgm:cxn modelId="{4BDB2AA7-FA75-4072-9E0F-05534BFA5BBC}" srcId="{5C0FF50A-052A-40BF-A33C-B0BFA4354926}" destId="{BC987CCD-4953-4483-86ED-018320F46C7A}" srcOrd="3" destOrd="0" parTransId="{37C4317B-0CC2-4193-A381-A1E02A84B29F}" sibTransId="{8A1E8E50-2B9E-42CC-B2B0-32433195E5CD}"/>
    <dgm:cxn modelId="{2DADF4BC-D97B-414D-BED3-DCE979CFC4D5}" srcId="{5C0FF50A-052A-40BF-A33C-B0BFA4354926}" destId="{5681E42F-07FA-449C-AECB-AA4AB24C2A6B}" srcOrd="2" destOrd="0" parTransId="{96B3E3E7-DCA6-4391-9282-2AEE605EF563}" sibTransId="{B5780170-C73D-451A-85EF-C45993DB21FA}"/>
    <dgm:cxn modelId="{5ABAC0BD-EC6E-41B8-AD54-51DAB24390EE}" srcId="{5C0FF50A-052A-40BF-A33C-B0BFA4354926}" destId="{6B8245F2-AA07-4AEF-A794-E07A524F6ACC}" srcOrd="1" destOrd="0" parTransId="{42D49D99-8FC4-4C47-832C-7492FE929CC2}" sibTransId="{DC074958-3FCF-4708-8D0E-37E6D131C7DF}"/>
    <dgm:cxn modelId="{877D9BFA-086B-43DD-A353-BBC3F651B178}" type="presOf" srcId="{BC987CCD-4953-4483-86ED-018320F46C7A}" destId="{E55850FB-12B8-4CF5-A64F-B775F9DA0480}" srcOrd="0" destOrd="0" presId="urn:microsoft.com/office/officeart/2008/layout/LinedList"/>
    <dgm:cxn modelId="{FE2AB9DC-B5DC-48EF-8221-A808928D47E4}" type="presParOf" srcId="{402DDA7B-F81F-438F-B1F9-59B5F62307EC}" destId="{7712480A-B498-40C2-80EB-536CAC71EE28}" srcOrd="0" destOrd="0" presId="urn:microsoft.com/office/officeart/2008/layout/LinedList"/>
    <dgm:cxn modelId="{AA41CEF2-9B52-415D-BAA7-88DB6211984D}" type="presParOf" srcId="{402DDA7B-F81F-438F-B1F9-59B5F62307EC}" destId="{04BAB35C-55F4-4245-930C-80DC449BD02D}" srcOrd="1" destOrd="0" presId="urn:microsoft.com/office/officeart/2008/layout/LinedList"/>
    <dgm:cxn modelId="{6950FEA0-903E-4611-967A-C6590D0409C7}" type="presParOf" srcId="{04BAB35C-55F4-4245-930C-80DC449BD02D}" destId="{1BD1303F-1AAA-4F4A-9F1D-2BC644D1F513}" srcOrd="0" destOrd="0" presId="urn:microsoft.com/office/officeart/2008/layout/LinedList"/>
    <dgm:cxn modelId="{95E4B1B3-CB3E-4F7B-A5AD-E6A833F6F04C}" type="presParOf" srcId="{04BAB35C-55F4-4245-930C-80DC449BD02D}" destId="{65BC3D76-6237-49F3-A8A4-B291D488AC1D}" srcOrd="1" destOrd="0" presId="urn:microsoft.com/office/officeart/2008/layout/LinedList"/>
    <dgm:cxn modelId="{9004480C-1AC9-468A-A6AF-E0E1A82F1DAE}" type="presParOf" srcId="{402DDA7B-F81F-438F-B1F9-59B5F62307EC}" destId="{595AC533-BB7D-4B5F-B4CE-A1D520F03AF9}" srcOrd="2" destOrd="0" presId="urn:microsoft.com/office/officeart/2008/layout/LinedList"/>
    <dgm:cxn modelId="{864DD74D-8D8A-4CC2-94CC-27B630A5FF2F}" type="presParOf" srcId="{402DDA7B-F81F-438F-B1F9-59B5F62307EC}" destId="{7EA6F6D3-481D-4500-813F-35D33D31EEFD}" srcOrd="3" destOrd="0" presId="urn:microsoft.com/office/officeart/2008/layout/LinedList"/>
    <dgm:cxn modelId="{75A17C6C-A255-4D83-80E5-C1218460EAB9}" type="presParOf" srcId="{7EA6F6D3-481D-4500-813F-35D33D31EEFD}" destId="{45C82C14-62A8-4F60-93C6-1A9486287215}" srcOrd="0" destOrd="0" presId="urn:microsoft.com/office/officeart/2008/layout/LinedList"/>
    <dgm:cxn modelId="{040F0F6B-5C30-4BEE-89A8-0AC7684CB54A}" type="presParOf" srcId="{7EA6F6D3-481D-4500-813F-35D33D31EEFD}" destId="{91F0D653-38DF-4B64-982C-8510D3626542}" srcOrd="1" destOrd="0" presId="urn:microsoft.com/office/officeart/2008/layout/LinedList"/>
    <dgm:cxn modelId="{E3E9C623-BC47-4995-A7B4-29919FB1B37D}" type="presParOf" srcId="{402DDA7B-F81F-438F-B1F9-59B5F62307EC}" destId="{54815A4C-8C57-4BDC-99FA-6DCB1273A116}" srcOrd="4" destOrd="0" presId="urn:microsoft.com/office/officeart/2008/layout/LinedList"/>
    <dgm:cxn modelId="{35508FDF-EF28-479C-A953-5613AFD7122E}" type="presParOf" srcId="{402DDA7B-F81F-438F-B1F9-59B5F62307EC}" destId="{91C13EE6-78B1-4ED7-B770-214CF720276B}" srcOrd="5" destOrd="0" presId="urn:microsoft.com/office/officeart/2008/layout/LinedList"/>
    <dgm:cxn modelId="{A98C0F6A-19E9-4FF4-8B7C-E0F8E11C0BA3}" type="presParOf" srcId="{91C13EE6-78B1-4ED7-B770-214CF720276B}" destId="{A76EDF9A-AF3E-4E96-B860-0E44D14DA63B}" srcOrd="0" destOrd="0" presId="urn:microsoft.com/office/officeart/2008/layout/LinedList"/>
    <dgm:cxn modelId="{0CE4C166-51F5-4237-A083-CDC3D082FF6F}" type="presParOf" srcId="{91C13EE6-78B1-4ED7-B770-214CF720276B}" destId="{2377FDDD-2AAC-4593-BC6B-8F979DC26853}" srcOrd="1" destOrd="0" presId="urn:microsoft.com/office/officeart/2008/layout/LinedList"/>
    <dgm:cxn modelId="{99BCB361-EA26-4C65-92EA-92BB348FFAD9}" type="presParOf" srcId="{402DDA7B-F81F-438F-B1F9-59B5F62307EC}" destId="{9CC8F17A-CE7F-435F-9214-2E84921BCA3D}" srcOrd="6" destOrd="0" presId="urn:microsoft.com/office/officeart/2008/layout/LinedList"/>
    <dgm:cxn modelId="{3AB253E3-7266-4C9C-B766-995FA0EF0DFF}" type="presParOf" srcId="{402DDA7B-F81F-438F-B1F9-59B5F62307EC}" destId="{E9CDDB01-6E2B-4A65-8143-46A6EEC0DCB0}" srcOrd="7" destOrd="0" presId="urn:microsoft.com/office/officeart/2008/layout/LinedList"/>
    <dgm:cxn modelId="{3EEA7CD4-9889-4EF5-98C5-1389DA256BEF}" type="presParOf" srcId="{E9CDDB01-6E2B-4A65-8143-46A6EEC0DCB0}" destId="{E55850FB-12B8-4CF5-A64F-B775F9DA0480}" srcOrd="0" destOrd="0" presId="urn:microsoft.com/office/officeart/2008/layout/LinedList"/>
    <dgm:cxn modelId="{BECAE1AB-F7DF-4280-A50D-594827959A9A}" type="presParOf" srcId="{E9CDDB01-6E2B-4A65-8143-46A6EEC0DCB0}" destId="{107480C2-D919-46DE-8E00-44D75A5F02F7}" srcOrd="1" destOrd="0" presId="urn:microsoft.com/office/officeart/2008/layout/LinedList"/>
    <dgm:cxn modelId="{684882BB-4FA1-4593-8D81-A44246E4024A}" type="presParOf" srcId="{402DDA7B-F81F-438F-B1F9-59B5F62307EC}" destId="{AA2AFD2C-A60B-45A4-AF02-89C9654290F8}" srcOrd="8" destOrd="0" presId="urn:microsoft.com/office/officeart/2008/layout/LinedList"/>
    <dgm:cxn modelId="{D3CC757B-6080-4DFA-B3E4-6B81D007A6D2}" type="presParOf" srcId="{402DDA7B-F81F-438F-B1F9-59B5F62307EC}" destId="{9DC92970-159A-4692-8EA4-AE8D00DA9429}" srcOrd="9" destOrd="0" presId="urn:microsoft.com/office/officeart/2008/layout/LinedList"/>
    <dgm:cxn modelId="{65AF9C12-B929-4468-BBC2-57A2ADC4AE20}" type="presParOf" srcId="{9DC92970-159A-4692-8EA4-AE8D00DA9429}" destId="{0B5589A3-7C20-4C48-960B-1751BB3AA3C8}" srcOrd="0" destOrd="0" presId="urn:microsoft.com/office/officeart/2008/layout/LinedList"/>
    <dgm:cxn modelId="{0EEB06D9-3E1A-4D7C-AC55-C6049DDD095C}" type="presParOf" srcId="{9DC92970-159A-4692-8EA4-AE8D00DA9429}" destId="{EEADFF8C-5420-49B6-8127-7977B51D2FF7}" srcOrd="1" destOrd="0" presId="urn:microsoft.com/office/officeart/2008/layout/LinedList"/>
    <dgm:cxn modelId="{6FC26C66-9F8D-4B49-81EE-901AA3D5D3F3}" type="presParOf" srcId="{402DDA7B-F81F-438F-B1F9-59B5F62307EC}" destId="{0ECCEF44-25AE-4FE3-AF7B-0CE10A0DC165}" srcOrd="10" destOrd="0" presId="urn:microsoft.com/office/officeart/2008/layout/LinedList"/>
    <dgm:cxn modelId="{986F0F3C-7189-4E8D-91EC-D82EEB2A01A9}" type="presParOf" srcId="{402DDA7B-F81F-438F-B1F9-59B5F62307EC}" destId="{76FDDF6D-648D-4246-9B4A-1B47FE9E541E}" srcOrd="11" destOrd="0" presId="urn:microsoft.com/office/officeart/2008/layout/LinedList"/>
    <dgm:cxn modelId="{5B5D9303-2F31-4BF3-A935-F9EAD6069077}" type="presParOf" srcId="{76FDDF6D-648D-4246-9B4A-1B47FE9E541E}" destId="{F49BEC2F-1F68-4426-A047-DD849906D613}" srcOrd="0" destOrd="0" presId="urn:microsoft.com/office/officeart/2008/layout/LinedList"/>
    <dgm:cxn modelId="{C4D2ECB1-C1F5-4D6F-A1EC-4FD202C9CBD7}" type="presParOf" srcId="{76FDDF6D-648D-4246-9B4A-1B47FE9E541E}" destId="{3CB16957-3D7B-4413-B2E7-A8D0C311A20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2480A-B498-40C2-80EB-536CAC71EE28}">
      <dsp:nvSpPr>
        <dsp:cNvPr id="0" name=""/>
        <dsp:cNvSpPr/>
      </dsp:nvSpPr>
      <dsp:spPr>
        <a:xfrm>
          <a:off x="0" y="1299"/>
          <a:ext cx="1127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D1303F-1AAA-4F4A-9F1D-2BC644D1F513}">
      <dsp:nvSpPr>
        <dsp:cNvPr id="0" name=""/>
        <dsp:cNvSpPr/>
      </dsp:nvSpPr>
      <dsp:spPr>
        <a:xfrm>
          <a:off x="0" y="1299"/>
          <a:ext cx="11277600" cy="44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dirty="0"/>
            <a:t>Wisconsin State Legislature</a:t>
          </a:r>
        </a:p>
      </dsp:txBody>
      <dsp:txXfrm>
        <a:off x="0" y="1299"/>
        <a:ext cx="11277600" cy="443137"/>
      </dsp:txXfrm>
    </dsp:sp>
    <dsp:sp modelId="{595AC533-BB7D-4B5F-B4CE-A1D520F03AF9}">
      <dsp:nvSpPr>
        <dsp:cNvPr id="0" name=""/>
        <dsp:cNvSpPr/>
      </dsp:nvSpPr>
      <dsp:spPr>
        <a:xfrm>
          <a:off x="0" y="444437"/>
          <a:ext cx="1127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82C14-62A8-4F60-93C6-1A9486287215}">
      <dsp:nvSpPr>
        <dsp:cNvPr id="0" name=""/>
        <dsp:cNvSpPr/>
      </dsp:nvSpPr>
      <dsp:spPr>
        <a:xfrm>
          <a:off x="0" y="444437"/>
          <a:ext cx="11277600" cy="44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dirty="0"/>
            <a:t>Department of Natural Resources (NR)</a:t>
          </a:r>
        </a:p>
      </dsp:txBody>
      <dsp:txXfrm>
        <a:off x="0" y="444437"/>
        <a:ext cx="11277600" cy="443137"/>
      </dsp:txXfrm>
    </dsp:sp>
    <dsp:sp modelId="{54815A4C-8C57-4BDC-99FA-6DCB1273A116}">
      <dsp:nvSpPr>
        <dsp:cNvPr id="0" name=""/>
        <dsp:cNvSpPr/>
      </dsp:nvSpPr>
      <dsp:spPr>
        <a:xfrm>
          <a:off x="0" y="887574"/>
          <a:ext cx="1127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EDF9A-AF3E-4E96-B860-0E44D14DA63B}">
      <dsp:nvSpPr>
        <dsp:cNvPr id="0" name=""/>
        <dsp:cNvSpPr/>
      </dsp:nvSpPr>
      <dsp:spPr>
        <a:xfrm>
          <a:off x="0" y="887574"/>
          <a:ext cx="11277600" cy="44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dirty="0"/>
            <a:t>Statute Ch. 283- Pollution Discharge Elimination</a:t>
          </a:r>
        </a:p>
      </dsp:txBody>
      <dsp:txXfrm>
        <a:off x="0" y="887574"/>
        <a:ext cx="11277600" cy="443137"/>
      </dsp:txXfrm>
    </dsp:sp>
    <dsp:sp modelId="{9CC8F17A-CE7F-435F-9214-2E84921BCA3D}">
      <dsp:nvSpPr>
        <dsp:cNvPr id="0" name=""/>
        <dsp:cNvSpPr/>
      </dsp:nvSpPr>
      <dsp:spPr>
        <a:xfrm>
          <a:off x="0" y="1330712"/>
          <a:ext cx="1127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5850FB-12B8-4CF5-A64F-B775F9DA0480}">
      <dsp:nvSpPr>
        <dsp:cNvPr id="0" name=""/>
        <dsp:cNvSpPr/>
      </dsp:nvSpPr>
      <dsp:spPr>
        <a:xfrm>
          <a:off x="0" y="1330712"/>
          <a:ext cx="11277600" cy="44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dirty="0"/>
            <a:t>Implemented by NR 208</a:t>
          </a:r>
        </a:p>
      </dsp:txBody>
      <dsp:txXfrm>
        <a:off x="0" y="1330712"/>
        <a:ext cx="11277600" cy="443137"/>
      </dsp:txXfrm>
    </dsp:sp>
    <dsp:sp modelId="{AA2AFD2C-A60B-45A4-AF02-89C9654290F8}">
      <dsp:nvSpPr>
        <dsp:cNvPr id="0" name=""/>
        <dsp:cNvSpPr/>
      </dsp:nvSpPr>
      <dsp:spPr>
        <a:xfrm>
          <a:off x="0" y="1773850"/>
          <a:ext cx="1127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5589A3-7C20-4C48-960B-1751BB3AA3C8}">
      <dsp:nvSpPr>
        <dsp:cNvPr id="0" name=""/>
        <dsp:cNvSpPr/>
      </dsp:nvSpPr>
      <dsp:spPr>
        <a:xfrm>
          <a:off x="0" y="1773850"/>
          <a:ext cx="11277600" cy="44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dirty="0"/>
            <a:t>Wisconsin Pollution Discharge Elimination System (WPDES) Permit Requirement</a:t>
          </a:r>
        </a:p>
      </dsp:txBody>
      <dsp:txXfrm>
        <a:off x="0" y="1773850"/>
        <a:ext cx="11277600" cy="443137"/>
      </dsp:txXfrm>
    </dsp:sp>
    <dsp:sp modelId="{0ECCEF44-25AE-4FE3-AF7B-0CE10A0DC165}">
      <dsp:nvSpPr>
        <dsp:cNvPr id="0" name=""/>
        <dsp:cNvSpPr/>
      </dsp:nvSpPr>
      <dsp:spPr>
        <a:xfrm>
          <a:off x="0" y="2216987"/>
          <a:ext cx="11277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9BEC2F-1F68-4426-A047-DD849906D613}">
      <dsp:nvSpPr>
        <dsp:cNvPr id="0" name=""/>
        <dsp:cNvSpPr/>
      </dsp:nvSpPr>
      <dsp:spPr>
        <a:xfrm>
          <a:off x="0" y="2216987"/>
          <a:ext cx="11277600" cy="44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kern="1200" dirty="0"/>
            <a:t>Approval of report and resolution by governing body</a:t>
          </a:r>
        </a:p>
      </dsp:txBody>
      <dsp:txXfrm>
        <a:off x="0" y="2216987"/>
        <a:ext cx="11277600" cy="44313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C6949-FA2C-461B-B79E-A1BE533CC3A4}"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A00BA-B81E-4261-9AD7-BEF205334E85}" type="slidenum">
              <a:rPr lang="en-US" smtClean="0"/>
              <a:t>‹#›</a:t>
            </a:fld>
            <a:endParaRPr lang="en-US"/>
          </a:p>
        </p:txBody>
      </p:sp>
    </p:spTree>
    <p:extLst>
      <p:ext uri="{BB962C8B-B14F-4D97-AF65-F5344CB8AC3E}">
        <p14:creationId xmlns:p14="http://schemas.microsoft.com/office/powerpoint/2010/main" val="151860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A5BAA-FB2C-4B4D-8D47-9F365814B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92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the biosolids section, the only other area where the District lost points on the 2023 CMAR was the total suspended solids section.</a:t>
            </a:r>
          </a:p>
          <a:p>
            <a:endParaRPr lang="en-US" dirty="0"/>
          </a:p>
          <a:p>
            <a:r>
              <a:rPr lang="en-US" dirty="0"/>
              <a:t>The District received a “B” on the TSS section due to violating four effluent solids parameters during the month of July in 2023. These violations include the weekly average TSS limit during the first and second weeks of the month from July 1st through July 7th, and July 8th through the 14th at Badger Mill Creek. These weekly violations also contributed to a monthly violation at the Badger Mill Creek outfall during the month of July. Finally, the Bad Fish Creek outfall experienced one weekly violation during the second week of the month. </a:t>
            </a:r>
          </a:p>
          <a:p>
            <a:endParaRPr lang="en-US" dirty="0"/>
          </a:p>
          <a:p>
            <a:r>
              <a:rPr lang="en-US" dirty="0"/>
              <a:t>To mitigate these issue, operations staff were periodically increasing RAS return rates to reduce the solids detention time in the clarifiers to try to mitigate the effects of increased denitrification due to intense heat. Each plant was also converted back to a simplified wasting method to better control the sludge ages. Finally, the worst performing clarifier from each plant was removed from service to reduce detention times to mitigate the negative impacts from drought conditions. </a:t>
            </a:r>
          </a:p>
          <a:p>
            <a:endParaRPr lang="en-US" dirty="0"/>
          </a:p>
        </p:txBody>
      </p:sp>
      <p:sp>
        <p:nvSpPr>
          <p:cNvPr id="4" name="Slide Number Placeholder 3"/>
          <p:cNvSpPr>
            <a:spLocks noGrp="1"/>
          </p:cNvSpPr>
          <p:nvPr>
            <p:ph type="sldNum" sz="quarter" idx="5"/>
          </p:nvPr>
        </p:nvSpPr>
        <p:spPr/>
        <p:txBody>
          <a:bodyPr/>
          <a:lstStyle/>
          <a:p>
            <a:fld id="{B0AA00BA-B81E-4261-9AD7-BEF205334E85}" type="slidenum">
              <a:rPr lang="en-US" smtClean="0"/>
              <a:t>10</a:t>
            </a:fld>
            <a:endParaRPr lang="en-US"/>
          </a:p>
        </p:txBody>
      </p:sp>
    </p:spTree>
    <p:extLst>
      <p:ext uri="{BB962C8B-B14F-4D97-AF65-F5344CB8AC3E}">
        <p14:creationId xmlns:p14="http://schemas.microsoft.com/office/powerpoint/2010/main" val="1214787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final section I wanted to touch on is the influent loadings section. This score has improved since last year from a “C” to an “A” due to decreased BOD loadings and improvements in the lab instrumentation.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current design was constructed as part of the liquids treatment project that was completed in 1998. The design BOD loading was planned to be 112,590 </a:t>
            </a:r>
            <a:r>
              <a:rPr lang="en-US" dirty="0" err="1"/>
              <a:t>lbs</a:t>
            </a:r>
            <a:r>
              <a:rPr lang="en-US" dirty="0"/>
              <a:t> BOD/day through 2018. Both the BOD design load and 90% design load are indicated on the graph.</a:t>
            </a:r>
          </a:p>
          <a:p>
            <a:endParaRPr lang="en-US" dirty="0"/>
          </a:p>
          <a:p>
            <a:r>
              <a:rPr lang="en-US" dirty="0"/>
              <a:t>As you can see from the graph, the average monthly BOD’s appear to be trending upward towards the design condition since the beginning of 2021. So far, the District has not exceeded the influent design load despite not undergoing a loadings upgrade since 1998.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accommodate increased loadings, the District has undertaken a liquids processing phase 2 upgrade. One of the major focus areas for this project involves increasing the design BOD loading. Design for this project started this year in 2023, and construction is expected to be completed by 2028. Once construction is complete, the District will be able to accommodate the increased loads without risking exceedance of design parameters.</a:t>
            </a:r>
          </a:p>
        </p:txBody>
      </p:sp>
      <p:sp>
        <p:nvSpPr>
          <p:cNvPr id="4" name="Slide Number Placeholder 3"/>
          <p:cNvSpPr>
            <a:spLocks noGrp="1"/>
          </p:cNvSpPr>
          <p:nvPr>
            <p:ph type="sldNum" sz="quarter" idx="5"/>
          </p:nvPr>
        </p:nvSpPr>
        <p:spPr/>
        <p:txBody>
          <a:bodyPr/>
          <a:lstStyle/>
          <a:p>
            <a:fld id="{B0AA00BA-B81E-4261-9AD7-BEF205334E85}" type="slidenum">
              <a:rPr lang="en-US" smtClean="0"/>
              <a:t>11</a:t>
            </a:fld>
            <a:endParaRPr lang="en-US"/>
          </a:p>
        </p:txBody>
      </p:sp>
    </p:spTree>
    <p:extLst>
      <p:ext uri="{BB962C8B-B14F-4D97-AF65-F5344CB8AC3E}">
        <p14:creationId xmlns:p14="http://schemas.microsoft.com/office/powerpoint/2010/main" val="1677979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findings from the 2023 CMAR, the DNR assigned the District an overall GPA of a 3.46.</a:t>
            </a:r>
          </a:p>
          <a:p>
            <a:endParaRPr lang="en-US" dirty="0"/>
          </a:p>
          <a:p>
            <a:r>
              <a:rPr lang="en-US" dirty="0"/>
              <a:t>As part of the purpose for completing the CMAR, responses are required for any section receiving lower than a “B,” and for any overflow instances. Once again, the only affected sections were biosolids management and the collection system. The District has already taken action to address both of these sections. </a:t>
            </a:r>
          </a:p>
          <a:p>
            <a:endParaRPr lang="en-US" dirty="0"/>
          </a:p>
          <a:p>
            <a:r>
              <a:rPr lang="en-US" dirty="0"/>
              <a:t>To prevent further instances of nitrogen over application, the District plans to continue to replace aging application equipment in the coming years. The District has also taken action to prevent overflow reoccurrence, and is planning some equipment modifications which will permanently prevent certain types of overflows.</a:t>
            </a:r>
          </a:p>
          <a:p>
            <a:endParaRPr lang="en-US" dirty="0"/>
          </a:p>
          <a:p>
            <a:r>
              <a:rPr lang="en-US" dirty="0"/>
              <a:t>The final steps to complete the 2023 CMAR include approving and certifying the resolution to the above items, as well as submitting the report by Friday June 30</a:t>
            </a:r>
            <a:r>
              <a:rPr lang="en-US" baseline="30000" dirty="0"/>
              <a:t>th</a:t>
            </a:r>
            <a:r>
              <a:rPr lang="en-US" dirty="0"/>
              <a:t>. </a:t>
            </a:r>
          </a:p>
          <a:p>
            <a:endParaRPr lang="en-US" dirty="0"/>
          </a:p>
          <a:p>
            <a:r>
              <a:rPr lang="en-US" dirty="0"/>
              <a:t>With that, I will now request approval of resolution 2024-06-13-RX, accepting the compliance maintenance annual report and the required response actions. I will also now take questions.</a:t>
            </a:r>
          </a:p>
          <a:p>
            <a:endParaRPr lang="en-US" dirty="0"/>
          </a:p>
        </p:txBody>
      </p:sp>
      <p:sp>
        <p:nvSpPr>
          <p:cNvPr id="4" name="Slide Number Placeholder 3"/>
          <p:cNvSpPr>
            <a:spLocks noGrp="1"/>
          </p:cNvSpPr>
          <p:nvPr>
            <p:ph type="sldNum" sz="quarter" idx="5"/>
          </p:nvPr>
        </p:nvSpPr>
        <p:spPr/>
        <p:txBody>
          <a:bodyPr/>
          <a:lstStyle/>
          <a:p>
            <a:fld id="{B0AA00BA-B81E-4261-9AD7-BEF205334E85}" type="slidenum">
              <a:rPr lang="en-US" smtClean="0"/>
              <a:t>12</a:t>
            </a:fld>
            <a:endParaRPr lang="en-US"/>
          </a:p>
        </p:txBody>
      </p:sp>
    </p:spTree>
    <p:extLst>
      <p:ext uri="{BB962C8B-B14F-4D97-AF65-F5344CB8AC3E}">
        <p14:creationId xmlns:p14="http://schemas.microsoft.com/office/powerpoint/2010/main" val="190043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Why do we do this?</a:t>
            </a:r>
          </a:p>
          <a:p>
            <a:endParaRPr lang="en-US" dirty="0"/>
          </a:p>
          <a:p>
            <a:r>
              <a:rPr lang="en-US" dirty="0"/>
              <a:t>The CMAR is required by the Department of Natural Resources through the Wisconsin State Legislature</a:t>
            </a:r>
          </a:p>
          <a:p>
            <a:endParaRPr lang="en-US" dirty="0"/>
          </a:p>
          <a:p>
            <a:r>
              <a:rPr lang="en-US" dirty="0"/>
              <a:t>This legislation describes the compliance maintenance requirements for wastewater treatment plants including Nine Springs and upholds our permit requirements</a:t>
            </a:r>
          </a:p>
          <a:p>
            <a:endParaRPr lang="en-US" dirty="0"/>
          </a:p>
          <a:p>
            <a:r>
              <a:rPr lang="en-US" dirty="0"/>
              <a:t>In addition to submitting an annual compliance maintenance report, a certified resolution statement by the governing body verifying the completion and accuracy of the document is also submitted</a:t>
            </a:r>
          </a:p>
          <a:p>
            <a:endParaRPr lang="en-US" dirty="0"/>
          </a:p>
          <a:p>
            <a:endParaRPr lang="en-US" dirty="0"/>
          </a:p>
          <a:p>
            <a:endParaRPr lang="en-US" dirty="0"/>
          </a:p>
          <a:p>
            <a:r>
              <a:rPr lang="en-US" dirty="0"/>
              <a:t>Chapter NR 208, which went into effect in January of 2005, describes the compliance maintenance requirements for wastewater treatment plants including Nine Springs</a:t>
            </a:r>
          </a:p>
          <a:p>
            <a:endParaRPr lang="en-US" dirty="0"/>
          </a:p>
          <a:p>
            <a:r>
              <a:rPr lang="en-US" dirty="0"/>
              <a:t>This chapter implements statute chapter 283 on pollution discharge elimination, which upholds our permit requirements</a:t>
            </a:r>
          </a:p>
          <a:p>
            <a:endParaRPr lang="en-US" dirty="0"/>
          </a:p>
          <a:p>
            <a:r>
              <a:rPr lang="en-US" dirty="0"/>
              <a:t>This legislation requires the submittal of the CMAR as well as the certification of a resolution statement by the governing body verifying the completion and accuracy of the documents submitted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A5BAA-FB2C-4B4D-8D47-9F365814B7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42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CMAR has the following purposes identified in NR 208: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CMAR exists to protect public health and the environment. This document helps initiate action that will avoid water quality degradation and permit violations.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also serves as an educational tool because it aids in facilitating discussions which promote owner awareness of treatment plant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identifying treatment areas that need improvement, the CMAR serves to maximize the useful life of the facility and improve performance through implementing better O&amp;M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the CMAR helps to promote the formal planning, design, and construction of new projects in the treatment facility and collection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forward, it’s important to note that the CMAR is not WWTP specific and is not intended to be a punishment for poor scores. It is also not intended to report on new data or compliance issues, since it provides a review of the previous year. So even though we’re halfway done with 2024, this report will not touch on current treatment plant performance. </a:t>
            </a:r>
          </a:p>
          <a:p>
            <a:endParaRPr lang="en-US" dirty="0"/>
          </a:p>
        </p:txBody>
      </p:sp>
      <p:sp>
        <p:nvSpPr>
          <p:cNvPr id="4" name="Slide Number Placeholder 3"/>
          <p:cNvSpPr>
            <a:spLocks noGrp="1"/>
          </p:cNvSpPr>
          <p:nvPr>
            <p:ph type="sldNum" sz="quarter" idx="5"/>
          </p:nvPr>
        </p:nvSpPr>
        <p:spPr/>
        <p:txBody>
          <a:bodyPr/>
          <a:lstStyle/>
          <a:p>
            <a:fld id="{B0AA00BA-B81E-4261-9AD7-BEF205334E85}" type="slidenum">
              <a:rPr lang="en-US" smtClean="0"/>
              <a:t>3</a:t>
            </a:fld>
            <a:endParaRPr lang="en-US"/>
          </a:p>
        </p:txBody>
      </p:sp>
    </p:spTree>
    <p:extLst>
      <p:ext uri="{BB962C8B-B14F-4D97-AF65-F5344CB8AC3E}">
        <p14:creationId xmlns:p14="http://schemas.microsoft.com/office/powerpoint/2010/main" val="80114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questions on the CMAR aim to identify average performance throughout the previous year through reported values from monthly discharge monitoring reports, as well as broad facility goals and plans for upgrades.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Getting into the actual contents of the CMAR report, the District’s report contains sections for influent flows and loadings as well as effluent quality for biochemical oxygen demand (BOD), carbonaceous biochemical oxygen demand (CBOD), total suspended solids (TSS), ammonia, and phosphorus. It also includes sections for biosolids quality and management, staffing and preventative maintenance, operator certification and education, financial management, and sanitary sewer and collection systems.</a:t>
            </a:r>
          </a:p>
          <a:p>
            <a:endParaRPr lang="en-US" dirty="0"/>
          </a:p>
          <a:p>
            <a:r>
              <a:rPr lang="en-US" dirty="0"/>
              <a:t>Once each of these sections is completed, a grade is generated on the DNR’s website based on the responses submitted.</a:t>
            </a:r>
          </a:p>
          <a:p>
            <a:endParaRPr lang="en-US" dirty="0"/>
          </a:p>
          <a:p>
            <a:r>
              <a:rPr lang="en-US" dirty="0"/>
              <a:t>Overall, scores are assigned in a similar format to typical school report cards. However, certain violations are worth more than others and can have a disproportionate impact on the overall grade received.</a:t>
            </a:r>
          </a:p>
        </p:txBody>
      </p:sp>
      <p:sp>
        <p:nvSpPr>
          <p:cNvPr id="4" name="Slide Number Placeholder 3"/>
          <p:cNvSpPr>
            <a:spLocks noGrp="1"/>
          </p:cNvSpPr>
          <p:nvPr>
            <p:ph type="sldNum" sz="quarter" idx="5"/>
          </p:nvPr>
        </p:nvSpPr>
        <p:spPr/>
        <p:txBody>
          <a:bodyPr/>
          <a:lstStyle/>
          <a:p>
            <a:fld id="{B0AA00BA-B81E-4261-9AD7-BEF205334E85}" type="slidenum">
              <a:rPr lang="en-US" smtClean="0"/>
              <a:t>4</a:t>
            </a:fld>
            <a:endParaRPr lang="en-US"/>
          </a:p>
        </p:txBody>
      </p:sp>
    </p:spTree>
    <p:extLst>
      <p:ext uri="{BB962C8B-B14F-4D97-AF65-F5344CB8AC3E}">
        <p14:creationId xmlns:p14="http://schemas.microsoft.com/office/powerpoint/2010/main" val="360263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scored 128 out of 148 total points on the 2023 CMAR, receiving a grade point average of 3.46. </a:t>
            </a:r>
          </a:p>
          <a:p>
            <a:endParaRPr lang="en-US" dirty="0"/>
          </a:p>
          <a:p>
            <a:r>
              <a:rPr lang="en-US" dirty="0"/>
              <a:t>8 out of 10 sections received an “A”  grade. Only the total suspended solids and biosolids management section deviated from this, receiving a “B” and “D,” respectively. </a:t>
            </a:r>
          </a:p>
          <a:p>
            <a:endParaRPr lang="en-US" dirty="0"/>
          </a:p>
          <a:p>
            <a:r>
              <a:rPr lang="en-US" dirty="0"/>
              <a:t>In alignment with the purpose of the CMAR, sections that received a grade worse than a “B” along with any overflow instances must be explicitly addressed in the resolution document to improve performance in these areas. Because of this, we are going to spend the remainder of this presentation reviewing information from the sections where issues were identified. </a:t>
            </a:r>
          </a:p>
          <a:p>
            <a:endParaRPr lang="en-US" dirty="0"/>
          </a:p>
        </p:txBody>
      </p:sp>
      <p:sp>
        <p:nvSpPr>
          <p:cNvPr id="4" name="Slide Number Placeholder 3"/>
          <p:cNvSpPr>
            <a:spLocks noGrp="1"/>
          </p:cNvSpPr>
          <p:nvPr>
            <p:ph type="sldNum" sz="quarter" idx="5"/>
          </p:nvPr>
        </p:nvSpPr>
        <p:spPr/>
        <p:txBody>
          <a:bodyPr/>
          <a:lstStyle/>
          <a:p>
            <a:fld id="{B0AA00BA-B81E-4261-9AD7-BEF205334E85}" type="slidenum">
              <a:rPr lang="en-US" smtClean="0"/>
              <a:t>5</a:t>
            </a:fld>
            <a:endParaRPr lang="en-US"/>
          </a:p>
        </p:txBody>
      </p:sp>
    </p:spTree>
    <p:extLst>
      <p:ext uri="{BB962C8B-B14F-4D97-AF65-F5344CB8AC3E}">
        <p14:creationId xmlns:p14="http://schemas.microsoft.com/office/powerpoint/2010/main" val="369270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area where the District lost points on the CMAR is the biosolids management section. We lost 30 points for the over application of nitrogen, bringing the grade for this section down to a “D”. </a:t>
            </a:r>
          </a:p>
          <a:p>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majority of 2023 over applications were due to higher than anticipated nitrogen test results. After the spring season staff were able to meet with DNR to discuss previous over applications that have occurred. It was during those conversations that the District and DNR were able to agree on a calculation method and process that provided clarity on application rates. This resulted in the District having to create a new way of calculating application rates:  Instead of calculating application rates based off of the previous 12-month average, the District has now implemented a system that involves creating baseline application rates using the 3 most recent data points for nitrogen content at the time of application and then reporting the actual amount of nitrogen applied based on sample results from the week of application. This process doesn’t eliminate chances of over applications, but it allows us to report the most accurate information possible.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District is also in the process of phasing out old equipment with newer application technology. Old applicators are not equipped with GPS or autosteer technology and are more subject to overlapping. Once old equipment has been effectively phased out, it is our hope that the District will be able to minimize over applications in the coming years. </a:t>
            </a:r>
          </a:p>
        </p:txBody>
      </p:sp>
      <p:sp>
        <p:nvSpPr>
          <p:cNvPr id="4" name="Slide Number Placeholder 3"/>
          <p:cNvSpPr>
            <a:spLocks noGrp="1"/>
          </p:cNvSpPr>
          <p:nvPr>
            <p:ph type="sldNum" sz="quarter" idx="5"/>
          </p:nvPr>
        </p:nvSpPr>
        <p:spPr/>
        <p:txBody>
          <a:bodyPr/>
          <a:lstStyle/>
          <a:p>
            <a:fld id="{B0AA00BA-B81E-4261-9AD7-BEF205334E85}" type="slidenum">
              <a:rPr lang="en-US" smtClean="0"/>
              <a:t>6</a:t>
            </a:fld>
            <a:endParaRPr lang="en-US"/>
          </a:p>
        </p:txBody>
      </p:sp>
    </p:spTree>
    <p:extLst>
      <p:ext uri="{BB962C8B-B14F-4D97-AF65-F5344CB8AC3E}">
        <p14:creationId xmlns:p14="http://schemas.microsoft.com/office/powerpoint/2010/main" val="3450280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area which requires a response is the collection systems section. Despite the fact that it received an “A” grade, multiple overflows were reported on this section of the 2023 CMAR.</a:t>
            </a:r>
          </a:p>
          <a:p>
            <a:endParaRPr lang="en-US" dirty="0"/>
          </a:p>
          <a:p>
            <a:r>
              <a:rPr lang="en-US" dirty="0"/>
              <a:t>Treatment facility overflows, or TFO’s, are typically less severe than sanitary sewer overflows, or SSO’s. This is because TFO’s are overflows that occur from a location within the wastewater treatment plant, while SSO’s are overflows that occur from a collection system and have a greater chance of interacting with the environment. </a:t>
            </a:r>
          </a:p>
          <a:p>
            <a:endParaRPr lang="en-US" dirty="0"/>
          </a:p>
          <a:p>
            <a:r>
              <a:rPr lang="en-US" dirty="0"/>
              <a:t>On the screen is a graph of the number of the number of TFO’s and SSO’s reported by the District over the last 5 years. Last year, the District reported 5 TFO’s, and 3 SSO’s. </a:t>
            </a:r>
          </a:p>
        </p:txBody>
      </p:sp>
      <p:sp>
        <p:nvSpPr>
          <p:cNvPr id="4" name="Slide Number Placeholder 3"/>
          <p:cNvSpPr>
            <a:spLocks noGrp="1"/>
          </p:cNvSpPr>
          <p:nvPr>
            <p:ph type="sldNum" sz="quarter" idx="5"/>
          </p:nvPr>
        </p:nvSpPr>
        <p:spPr/>
        <p:txBody>
          <a:bodyPr/>
          <a:lstStyle/>
          <a:p>
            <a:fld id="{B0AA00BA-B81E-4261-9AD7-BEF205334E85}" type="slidenum">
              <a:rPr lang="en-US" smtClean="0"/>
              <a:t>7</a:t>
            </a:fld>
            <a:endParaRPr lang="en-US"/>
          </a:p>
        </p:txBody>
      </p:sp>
    </p:spTree>
    <p:extLst>
      <p:ext uri="{BB962C8B-B14F-4D97-AF65-F5344CB8AC3E}">
        <p14:creationId xmlns:p14="http://schemas.microsoft.com/office/powerpoint/2010/main" val="3484363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each sanitary sewer over event, immediate corrective action was taken to mitigate the problem, and long term preventative actions were taken if possible.</a:t>
            </a:r>
          </a:p>
          <a:p>
            <a:endParaRPr lang="en-US" dirty="0"/>
          </a:p>
          <a:p>
            <a:r>
              <a:rPr lang="en-US" dirty="0"/>
              <a:t>The 5/23/23 SSO occurred as a result of conducting preventative maintenance at Carroll Street pump station while the pumps were being controlled manually. Typically, the pumps are set to turn on automatically once the well reaches a certain level which ensures the well does not get too high, but this feature was disabled due to maintenance. Immediate corrective action was taken to put the station back into automatic control once the issue was discovered. The District has discussed adding a level transducer to prevent reoccurrence.</a:t>
            </a:r>
          </a:p>
          <a:p>
            <a:endParaRPr lang="en-US" dirty="0"/>
          </a:p>
          <a:p>
            <a:r>
              <a:rPr lang="en-US" dirty="0"/>
              <a:t>The 9/18/23 SSO occurred as a result of air getting trapped in the Badger Mill Creek force main, obstructing flow. This situation was very unusual and the exact cause of the problem has not been identified. However, a similar overflow hasn’t reoccurred and the District plans to shut this force main down in the near future.</a:t>
            </a:r>
          </a:p>
          <a:p>
            <a:endParaRPr lang="en-US" dirty="0"/>
          </a:p>
          <a:p>
            <a:r>
              <a:rPr lang="en-US" dirty="0"/>
              <a:t>Finally, the 10/6/23 SSO occurred as a result of a force main break. Since the exact cause of the break has not been identified, the District's plan to prevent similar SSOs is to continue to replace other force main sections on a regular schedule.</a:t>
            </a:r>
          </a:p>
          <a:p>
            <a:endParaRPr lang="en-US" dirty="0"/>
          </a:p>
        </p:txBody>
      </p:sp>
      <p:sp>
        <p:nvSpPr>
          <p:cNvPr id="4" name="Slide Number Placeholder 3"/>
          <p:cNvSpPr>
            <a:spLocks noGrp="1"/>
          </p:cNvSpPr>
          <p:nvPr>
            <p:ph type="sldNum" sz="quarter" idx="5"/>
          </p:nvPr>
        </p:nvSpPr>
        <p:spPr/>
        <p:txBody>
          <a:bodyPr/>
          <a:lstStyle/>
          <a:p>
            <a:fld id="{B0AA00BA-B81E-4261-9AD7-BEF205334E85}" type="slidenum">
              <a:rPr lang="en-US" smtClean="0"/>
              <a:t>8</a:t>
            </a:fld>
            <a:endParaRPr lang="en-US"/>
          </a:p>
        </p:txBody>
      </p:sp>
    </p:spTree>
    <p:extLst>
      <p:ext uri="{BB962C8B-B14F-4D97-AF65-F5344CB8AC3E}">
        <p14:creationId xmlns:p14="http://schemas.microsoft.com/office/powerpoint/2010/main" val="381802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remaining overflows that happened in 2023 were small, treatment facility overflows that occurred on site and did not pose a threat to human health or the environment. </a:t>
            </a:r>
          </a:p>
          <a:p>
            <a:endParaRPr lang="en-US" dirty="0"/>
          </a:p>
          <a:p>
            <a:r>
              <a:rPr lang="en-US" dirty="0"/>
              <a:t>The 3/14/23 TFO occurred due to the </a:t>
            </a:r>
            <a:r>
              <a:rPr lang="en-US" dirty="0" err="1"/>
              <a:t>centrate</a:t>
            </a:r>
            <a:r>
              <a:rPr lang="en-US" dirty="0"/>
              <a:t> well overflowing while the centrifuge was operating. The centrifuge is only operated intermittently and requires process tuning when it is restarted. To correct this, control adjustments were made including lowering polymer dosing. </a:t>
            </a:r>
          </a:p>
          <a:p>
            <a:endParaRPr lang="en-US" dirty="0"/>
          </a:p>
          <a:p>
            <a:r>
              <a:rPr lang="en-US" dirty="0"/>
              <a:t>The 5/12/23 TFO occurred due to a failure in the RAS well level monitoring equipment. The spill occurred when adjusting settings to take manual control of the well level during the equipment failure. The spill was cleaned up and the equipment was repaired which effectively prevented further TFOs.</a:t>
            </a:r>
          </a:p>
          <a:p>
            <a:endParaRPr lang="en-US" dirty="0"/>
          </a:p>
          <a:p>
            <a:r>
              <a:rPr lang="en-US" dirty="0"/>
              <a:t>The 9/8/23 TFO occurred as a result of the dissolved air flotation pressure vessel filling with water. To correct this, the amount of air being put into the system was recalibrated. Better monitoring of the system is necessary to prevent a similar TFO.</a:t>
            </a:r>
          </a:p>
          <a:p>
            <a:endParaRPr lang="en-US" dirty="0"/>
          </a:p>
          <a:p>
            <a:r>
              <a:rPr lang="en-US" dirty="0"/>
              <a:t>The 9/17/23 TFO occurred as a result of foaming that was caused by a recirculation pump failing. To prevent another overflow, defoamant was added and the District is awaiting installation of new digester covers that would permanently prevent this from happening again.</a:t>
            </a:r>
          </a:p>
          <a:p>
            <a:endParaRPr lang="en-US" dirty="0"/>
          </a:p>
          <a:p>
            <a:r>
              <a:rPr lang="en-US" dirty="0"/>
              <a:t>The 10/5/23 TFO occurred as a result of a small hole that spontaneously developed in the casing of a RAS flow meter. To prevent reoccurrence, the District plans to replace the other RAS flow meters during the liquids processing upgrade by approximately 2028.</a:t>
            </a:r>
          </a:p>
          <a:p>
            <a:endParaRPr lang="en-US" dirty="0"/>
          </a:p>
        </p:txBody>
      </p:sp>
      <p:sp>
        <p:nvSpPr>
          <p:cNvPr id="4" name="Slide Number Placeholder 3"/>
          <p:cNvSpPr>
            <a:spLocks noGrp="1"/>
          </p:cNvSpPr>
          <p:nvPr>
            <p:ph type="sldNum" sz="quarter" idx="5"/>
          </p:nvPr>
        </p:nvSpPr>
        <p:spPr/>
        <p:txBody>
          <a:bodyPr/>
          <a:lstStyle/>
          <a:p>
            <a:fld id="{B0AA00BA-B81E-4261-9AD7-BEF205334E85}" type="slidenum">
              <a:rPr lang="en-US" smtClean="0"/>
              <a:t>9</a:t>
            </a:fld>
            <a:endParaRPr lang="en-US"/>
          </a:p>
        </p:txBody>
      </p:sp>
    </p:spTree>
    <p:extLst>
      <p:ext uri="{BB962C8B-B14F-4D97-AF65-F5344CB8AC3E}">
        <p14:creationId xmlns:p14="http://schemas.microsoft.com/office/powerpoint/2010/main" val="121379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C16EF0-7EFE-4446-9F76-7886F22AC227}"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234609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C16EF0-7EFE-4446-9F76-7886F22AC227}"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253017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C16EF0-7EFE-4446-9F76-7886F22AC227}"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379097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C16EF0-7EFE-4446-9F76-7886F22AC227}"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189544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C16EF0-7EFE-4446-9F76-7886F22AC227}"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279924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C16EF0-7EFE-4446-9F76-7886F22AC227}"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113306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C16EF0-7EFE-4446-9F76-7886F22AC227}" type="datetimeFigureOut">
              <a:rPr lang="en-US" smtClean="0"/>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384726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C16EF0-7EFE-4446-9F76-7886F22AC227}" type="datetimeFigureOut">
              <a:rPr lang="en-US" smtClean="0"/>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111551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16EF0-7EFE-4446-9F76-7886F22AC227}" type="datetimeFigureOut">
              <a:rPr lang="en-US" smtClean="0"/>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1724437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8C16EF0-7EFE-4446-9F76-7886F22AC227}"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328310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8C16EF0-7EFE-4446-9F76-7886F22AC227}"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705FB-A753-4172-9785-0B4B231F30F4}" type="slidenum">
              <a:rPr lang="en-US" smtClean="0"/>
              <a:t>‹#›</a:t>
            </a:fld>
            <a:endParaRPr lang="en-US"/>
          </a:p>
        </p:txBody>
      </p:sp>
    </p:spTree>
    <p:extLst>
      <p:ext uri="{BB962C8B-B14F-4D97-AF65-F5344CB8AC3E}">
        <p14:creationId xmlns:p14="http://schemas.microsoft.com/office/powerpoint/2010/main" val="30698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C16EF0-7EFE-4446-9F76-7886F22AC227}" type="datetimeFigureOut">
              <a:rPr lang="en-US" smtClean="0"/>
              <a:t>6/11/2024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0705FB-A753-4172-9785-0B4B231F30F4}" type="slidenum">
              <a:rPr lang="en-US" smtClean="0"/>
              <a:t>‹#›</a:t>
            </a:fld>
            <a:endParaRPr lang="en-US"/>
          </a:p>
        </p:txBody>
      </p:sp>
    </p:spTree>
    <p:extLst>
      <p:ext uri="{BB962C8B-B14F-4D97-AF65-F5344CB8AC3E}">
        <p14:creationId xmlns:p14="http://schemas.microsoft.com/office/powerpoint/2010/main" val="39480812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273" y="0"/>
            <a:ext cx="13001523" cy="7451624"/>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005BBB"/>
              </a:solidFill>
              <a:latin typeface="Calibri"/>
            </a:endParaRPr>
          </a:p>
        </p:txBody>
      </p:sp>
      <p:pic>
        <p:nvPicPr>
          <p:cNvPr id="4" name="Picture 3" descr="A boat is docked next to a body of water&#10;&#10;Description automatically generated">
            <a:extLst>
              <a:ext uri="{FF2B5EF4-FFF2-40B4-BE49-F238E27FC236}">
                <a16:creationId xmlns:a16="http://schemas.microsoft.com/office/drawing/2014/main" id="{9042EBF8-E792-3030-8D41-5F0CDA8E9023}"/>
              </a:ext>
            </a:extLst>
          </p:cNvPr>
          <p:cNvPicPr>
            <a:picLocks noChangeAspect="1"/>
          </p:cNvPicPr>
          <p:nvPr/>
        </p:nvPicPr>
        <p:blipFill rotWithShape="1">
          <a:blip r:embed="rId3">
            <a:extLst>
              <a:ext uri="{28A0092B-C50C-407E-A947-70E740481C1C}">
                <a14:useLocalDpi xmlns:a14="http://schemas.microsoft.com/office/drawing/2010/main"/>
              </a:ext>
            </a:extLst>
          </a:blip>
          <a:srcRect l="9702" t="12534" r="14401" b="-1"/>
          <a:stretch/>
        </p:blipFill>
        <p:spPr>
          <a:xfrm>
            <a:off x="-323273" y="0"/>
            <a:ext cx="13001523" cy="7501413"/>
          </a:xfrm>
          <a:prstGeom prst="rect">
            <a:avLst/>
          </a:prstGeom>
        </p:spPr>
      </p:pic>
      <p:sp>
        <p:nvSpPr>
          <p:cNvPr id="5" name="Rectangle 4">
            <a:extLst>
              <a:ext uri="{FF2B5EF4-FFF2-40B4-BE49-F238E27FC236}">
                <a16:creationId xmlns:a16="http://schemas.microsoft.com/office/drawing/2014/main" id="{A5E2F049-633D-38F3-198C-EADB714D3C89}"/>
              </a:ext>
            </a:extLst>
          </p:cNvPr>
          <p:cNvSpPr/>
          <p:nvPr/>
        </p:nvSpPr>
        <p:spPr>
          <a:xfrm>
            <a:off x="-323273" y="0"/>
            <a:ext cx="13001523" cy="7551201"/>
          </a:xfrm>
          <a:prstGeom prst="rect">
            <a:avLst/>
          </a:prstGeom>
          <a:solidFill>
            <a:srgbClr val="005BBB">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sp>
        <p:nvSpPr>
          <p:cNvPr id="26" name="Title 1">
            <a:extLst>
              <a:ext uri="{FF2B5EF4-FFF2-40B4-BE49-F238E27FC236}">
                <a16:creationId xmlns:a16="http://schemas.microsoft.com/office/drawing/2014/main" id="{41F579EE-00DC-499F-B2EC-150AAB8C4424}"/>
              </a:ext>
            </a:extLst>
          </p:cNvPr>
          <p:cNvSpPr txBox="1">
            <a:spLocks/>
          </p:cNvSpPr>
          <p:nvPr/>
        </p:nvSpPr>
        <p:spPr>
          <a:xfrm>
            <a:off x="2104103" y="721476"/>
            <a:ext cx="7983793" cy="693881"/>
          </a:xfrm>
          <a:prstGeom prst="rect">
            <a:avLst/>
          </a:prstGeom>
        </p:spPr>
        <p:txBody>
          <a:bodyPr vert="horz" lIns="68580" tIns="34290" rIns="68580" bIns="3429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US" sz="7200" b="1" dirty="0">
                <a:solidFill>
                  <a:prstClr val="white"/>
                </a:solidFill>
              </a:rPr>
              <a:t>2023 Compliance Maintenance Annual Report</a:t>
            </a:r>
          </a:p>
        </p:txBody>
      </p:sp>
      <p:sp>
        <p:nvSpPr>
          <p:cNvPr id="6" name="TextBox 5">
            <a:extLst>
              <a:ext uri="{FF2B5EF4-FFF2-40B4-BE49-F238E27FC236}">
                <a16:creationId xmlns:a16="http://schemas.microsoft.com/office/drawing/2014/main" id="{F946F413-A07A-4093-83DF-398490BD86D5}"/>
              </a:ext>
            </a:extLst>
          </p:cNvPr>
          <p:cNvSpPr txBox="1"/>
          <p:nvPr/>
        </p:nvSpPr>
        <p:spPr>
          <a:xfrm>
            <a:off x="5278844" y="4798886"/>
            <a:ext cx="1797288" cy="415498"/>
          </a:xfrm>
          <a:prstGeom prst="rect">
            <a:avLst/>
          </a:prstGeom>
          <a:noFill/>
        </p:spPr>
        <p:txBody>
          <a:bodyPr wrap="none" rtlCol="0">
            <a:spAutoFit/>
          </a:bodyPr>
          <a:lstStyle/>
          <a:p>
            <a:pPr algn="ctr" defTabSz="685800"/>
            <a:r>
              <a:rPr lang="en-US" sz="2100" b="1" dirty="0">
                <a:solidFill>
                  <a:prstClr val="white"/>
                </a:solidFill>
                <a:latin typeface="Calibri"/>
              </a:rPr>
              <a:t>June 13</a:t>
            </a:r>
            <a:r>
              <a:rPr lang="en-US" sz="2100" b="1" baseline="30000" dirty="0">
                <a:solidFill>
                  <a:prstClr val="white"/>
                </a:solidFill>
                <a:latin typeface="Calibri"/>
              </a:rPr>
              <a:t>th</a:t>
            </a:r>
            <a:r>
              <a:rPr lang="en-US" sz="2100" b="1" dirty="0">
                <a:solidFill>
                  <a:prstClr val="white"/>
                </a:solidFill>
                <a:latin typeface="Calibri"/>
              </a:rPr>
              <a:t> 2024</a:t>
            </a:r>
          </a:p>
        </p:txBody>
      </p:sp>
      <p:pic>
        <p:nvPicPr>
          <p:cNvPr id="8" name="Picture 7">
            <a:extLst>
              <a:ext uri="{FF2B5EF4-FFF2-40B4-BE49-F238E27FC236}">
                <a16:creationId xmlns:a16="http://schemas.microsoft.com/office/drawing/2014/main" id="{E2BC9118-2137-4DCA-B834-D88FDC53E4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2606" y="6304500"/>
            <a:ext cx="3210308" cy="553500"/>
          </a:xfrm>
          <a:prstGeom prst="rect">
            <a:avLst/>
          </a:prstGeom>
        </p:spPr>
      </p:pic>
    </p:spTree>
    <p:extLst>
      <p:ext uri="{BB962C8B-B14F-4D97-AF65-F5344CB8AC3E}">
        <p14:creationId xmlns:p14="http://schemas.microsoft.com/office/powerpoint/2010/main" val="363650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00206577-422D-47D2-BD2B-CA658E6B3E3F" descr="IMG_0863.jpg">
            <a:extLst>
              <a:ext uri="{FF2B5EF4-FFF2-40B4-BE49-F238E27FC236}">
                <a16:creationId xmlns:a16="http://schemas.microsoft.com/office/drawing/2014/main" id="{33B03C7D-433A-7EFE-0CA6-6D96A5ABA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4762"/>
            <a:ext cx="5161003" cy="68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C799232-0C30-8AC2-6C49-1A1F76FBCED2}"/>
              </a:ext>
            </a:extLst>
          </p:cNvPr>
          <p:cNvSpPr/>
          <p:nvPr/>
        </p:nvSpPr>
        <p:spPr>
          <a:xfrm>
            <a:off x="0" y="0"/>
            <a:ext cx="5165765" cy="6886099"/>
          </a:xfrm>
          <a:prstGeom prst="rect">
            <a:avLst/>
          </a:prstGeom>
          <a:solidFill>
            <a:srgbClr val="005B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sz="3300" dirty="0">
              <a:solidFill>
                <a:srgbClr val="3DB7E4"/>
              </a:solidFill>
              <a:latin typeface="Calibri"/>
            </a:endParaRPr>
          </a:p>
        </p:txBody>
      </p:sp>
      <p:sp>
        <p:nvSpPr>
          <p:cNvPr id="4" name="Title 1">
            <a:extLst>
              <a:ext uri="{FF2B5EF4-FFF2-40B4-BE49-F238E27FC236}">
                <a16:creationId xmlns:a16="http://schemas.microsoft.com/office/drawing/2014/main" id="{CDB3E6A4-B931-1C0D-9BE8-7ABD4FBE853C}"/>
              </a:ext>
            </a:extLst>
          </p:cNvPr>
          <p:cNvSpPr txBox="1">
            <a:spLocks/>
          </p:cNvSpPr>
          <p:nvPr/>
        </p:nvSpPr>
        <p:spPr>
          <a:xfrm>
            <a:off x="954107" y="1989093"/>
            <a:ext cx="3257550" cy="2879814"/>
          </a:xfrm>
          <a:prstGeom prst="rect">
            <a:avLst/>
          </a:prstGeom>
        </p:spPr>
        <p:txBody>
          <a:bodyPr>
            <a:normAutofit fontScale="975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pPr algn="ctr"/>
            <a:r>
              <a:rPr lang="en-US" sz="4800" b="1" dirty="0">
                <a:solidFill>
                  <a:schemeClr val="bg1"/>
                </a:solidFill>
              </a:rPr>
              <a:t>Total Suspended Solids</a:t>
            </a:r>
          </a:p>
        </p:txBody>
      </p:sp>
      <p:pic>
        <p:nvPicPr>
          <p:cNvPr id="5" name="Picture 4">
            <a:extLst>
              <a:ext uri="{FF2B5EF4-FFF2-40B4-BE49-F238E27FC236}">
                <a16:creationId xmlns:a16="http://schemas.microsoft.com/office/drawing/2014/main" id="{E582AAC8-5A79-6556-94DB-A3DE46F25D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9911" y="5875753"/>
            <a:ext cx="3210308" cy="546538"/>
          </a:xfrm>
          <a:prstGeom prst="rect">
            <a:avLst/>
          </a:prstGeom>
        </p:spPr>
      </p:pic>
      <p:sp>
        <p:nvSpPr>
          <p:cNvPr id="6" name="TextBox 5">
            <a:extLst>
              <a:ext uri="{FF2B5EF4-FFF2-40B4-BE49-F238E27FC236}">
                <a16:creationId xmlns:a16="http://schemas.microsoft.com/office/drawing/2014/main" id="{964563D6-6279-2CBC-D208-027B346EBBF6}"/>
              </a:ext>
            </a:extLst>
          </p:cNvPr>
          <p:cNvSpPr txBox="1"/>
          <p:nvPr/>
        </p:nvSpPr>
        <p:spPr>
          <a:xfrm>
            <a:off x="6072665" y="861588"/>
            <a:ext cx="5345614" cy="4524315"/>
          </a:xfrm>
          <a:prstGeom prst="rect">
            <a:avLst/>
          </a:prstGeom>
          <a:noFill/>
        </p:spPr>
        <p:txBody>
          <a:bodyPr wrap="square" rtlCol="0">
            <a:spAutoFit/>
          </a:bodyPr>
          <a:lstStyle/>
          <a:p>
            <a:r>
              <a:rPr lang="en-US" sz="2400" dirty="0">
                <a:ln w="0"/>
                <a:solidFill>
                  <a:schemeClr val="accent1"/>
                </a:solidFill>
              </a:rPr>
              <a:t>Grade</a:t>
            </a:r>
          </a:p>
          <a:p>
            <a:r>
              <a:rPr lang="en-US" dirty="0"/>
              <a:t>The District received a “B” on this section due to violating four effluent solids limits in July of 2023</a:t>
            </a:r>
          </a:p>
          <a:p>
            <a:endParaRPr lang="en-US" dirty="0"/>
          </a:p>
          <a:p>
            <a:r>
              <a:rPr lang="en-US" sz="2400" dirty="0">
                <a:ln w="0"/>
                <a:solidFill>
                  <a:schemeClr val="accent1"/>
                </a:solidFill>
              </a:rPr>
              <a:t>Violations</a:t>
            </a:r>
          </a:p>
          <a:p>
            <a:r>
              <a:rPr lang="en-US" dirty="0"/>
              <a:t>Weekly average TSS limits at Badger Mill Creek (x2)</a:t>
            </a:r>
          </a:p>
          <a:p>
            <a:r>
              <a:rPr lang="en-US" dirty="0"/>
              <a:t>Monthly average TSS limit at Badger Mill Creek</a:t>
            </a:r>
          </a:p>
          <a:p>
            <a:r>
              <a:rPr lang="en-US" dirty="0"/>
              <a:t>Weekly average TSS limit at Badfish Creek</a:t>
            </a:r>
          </a:p>
          <a:p>
            <a:endParaRPr lang="en-US" dirty="0"/>
          </a:p>
          <a:p>
            <a:r>
              <a:rPr lang="en-US" sz="2400" dirty="0">
                <a:ln w="0"/>
                <a:solidFill>
                  <a:schemeClr val="accent1"/>
                </a:solidFill>
              </a:rPr>
              <a:t>Corrective Actions</a:t>
            </a:r>
          </a:p>
          <a:p>
            <a:r>
              <a:rPr lang="en-US" dirty="0"/>
              <a:t>Increasing return activated sludge rates to reduce detention time in the clarifiers</a:t>
            </a:r>
          </a:p>
          <a:p>
            <a:r>
              <a:rPr lang="en-US" dirty="0"/>
              <a:t>Conversion back to typical wasting method</a:t>
            </a:r>
          </a:p>
          <a:p>
            <a:r>
              <a:rPr lang="en-US" dirty="0"/>
              <a:t>Worst performing clarifier from each plant taken out of service</a:t>
            </a:r>
          </a:p>
        </p:txBody>
      </p:sp>
    </p:spTree>
    <p:extLst>
      <p:ext uri="{BB962C8B-B14F-4D97-AF65-F5344CB8AC3E}">
        <p14:creationId xmlns:p14="http://schemas.microsoft.com/office/powerpoint/2010/main" val="1597551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F46CF1B6-AE15-CC77-887E-BE52E8F39461}"/>
              </a:ext>
            </a:extLst>
          </p:cNvPr>
          <p:cNvGraphicFramePr/>
          <p:nvPr>
            <p:extLst>
              <p:ext uri="{D42A27DB-BD31-4B8C-83A1-F6EECF244321}">
                <p14:modId xmlns:p14="http://schemas.microsoft.com/office/powerpoint/2010/main" val="1071281111"/>
              </p:ext>
            </p:extLst>
          </p:nvPr>
        </p:nvGraphicFramePr>
        <p:xfrm>
          <a:off x="2184400" y="1329744"/>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8CDA5483-5219-B56D-B676-6297E893193F}"/>
              </a:ext>
            </a:extLst>
          </p:cNvPr>
          <p:cNvSpPr/>
          <p:nvPr/>
        </p:nvSpPr>
        <p:spPr>
          <a:xfrm>
            <a:off x="0" y="-10886"/>
            <a:ext cx="12192000" cy="1143000"/>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sp>
        <p:nvSpPr>
          <p:cNvPr id="3" name="Title 1">
            <a:extLst>
              <a:ext uri="{FF2B5EF4-FFF2-40B4-BE49-F238E27FC236}">
                <a16:creationId xmlns:a16="http://schemas.microsoft.com/office/drawing/2014/main" id="{59EEE300-B3FD-6094-B9CB-F8BE3586A7BD}"/>
              </a:ext>
            </a:extLst>
          </p:cNvPr>
          <p:cNvSpPr txBox="1">
            <a:spLocks/>
          </p:cNvSpPr>
          <p:nvPr/>
        </p:nvSpPr>
        <p:spPr>
          <a:xfrm>
            <a:off x="457200" y="217716"/>
            <a:ext cx="11582400" cy="914400"/>
          </a:xfrm>
          <a:prstGeom prst="rect">
            <a:avLst/>
          </a:prstGeom>
        </p:spPr>
        <p:txBody>
          <a:bodyPr>
            <a:normAutofit fontScale="975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pPr algn="ctr"/>
            <a:r>
              <a:rPr lang="en-US" sz="4800" b="1" dirty="0">
                <a:solidFill>
                  <a:schemeClr val="bg1"/>
                </a:solidFill>
              </a:rPr>
              <a:t>Influent BOD Loading</a:t>
            </a:r>
          </a:p>
        </p:txBody>
      </p:sp>
    </p:spTree>
    <p:extLst>
      <p:ext uri="{BB962C8B-B14F-4D97-AF65-F5344CB8AC3E}">
        <p14:creationId xmlns:p14="http://schemas.microsoft.com/office/powerpoint/2010/main" val="103687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1873" y="0"/>
            <a:ext cx="5473303" cy="6858000"/>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a:solidFill>
                <a:srgbClr val="3DB7E4"/>
              </a:solidFill>
            </a:endParaRPr>
          </a:p>
        </p:txBody>
      </p:sp>
      <p:pic>
        <p:nvPicPr>
          <p:cNvPr id="11" name="Picture 10">
            <a:extLst>
              <a:ext uri="{FF2B5EF4-FFF2-40B4-BE49-F238E27FC236}">
                <a16:creationId xmlns:a16="http://schemas.microsoft.com/office/drawing/2014/main" id="{4174A1D1-6D83-4561-840B-1FA56DB134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8391" y="6284784"/>
            <a:ext cx="2094018" cy="361037"/>
          </a:xfrm>
          <a:prstGeom prst="rect">
            <a:avLst/>
          </a:prstGeom>
        </p:spPr>
      </p:pic>
      <p:sp>
        <p:nvSpPr>
          <p:cNvPr id="16" name="TextBox 15">
            <a:extLst>
              <a:ext uri="{FF2B5EF4-FFF2-40B4-BE49-F238E27FC236}">
                <a16:creationId xmlns:a16="http://schemas.microsoft.com/office/drawing/2014/main" id="{E3EF2EDE-22D5-4115-BE69-9D9364984D54}"/>
              </a:ext>
            </a:extLst>
          </p:cNvPr>
          <p:cNvSpPr txBox="1"/>
          <p:nvPr/>
        </p:nvSpPr>
        <p:spPr>
          <a:xfrm>
            <a:off x="199852" y="843676"/>
            <a:ext cx="5296404" cy="4431983"/>
          </a:xfrm>
          <a:prstGeom prst="rect">
            <a:avLst/>
          </a:prstGeom>
          <a:noFill/>
        </p:spPr>
        <p:txBody>
          <a:bodyPr wrap="square" rtlCol="0">
            <a:spAutoFit/>
          </a:bodyPr>
          <a:lstStyle/>
          <a:p>
            <a:r>
              <a:rPr lang="en-US" sz="5400" b="1" dirty="0">
                <a:solidFill>
                  <a:schemeClr val="bg1"/>
                </a:solidFill>
              </a:rPr>
              <a:t>Resolution</a:t>
            </a:r>
            <a:br>
              <a:rPr lang="en-US" sz="5400" b="1" dirty="0">
                <a:solidFill>
                  <a:schemeClr val="bg1"/>
                </a:solidFill>
              </a:rPr>
            </a:b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Commission is requested to adopt </a:t>
            </a:r>
            <a:r>
              <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Resolution </a:t>
            </a:r>
            <a:r>
              <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2024-06-13-R7</a:t>
            </a:r>
            <a:r>
              <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accepting the Compliance Maintenance Annual Report and the required response actions therein.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5400" b="1" dirty="0">
                <a:solidFill>
                  <a:schemeClr val="bg1"/>
                </a:solidFill>
              </a:rPr>
            </a:br>
            <a:endParaRPr lang="en-US" sz="5400" b="1" dirty="0">
              <a:solidFill>
                <a:schemeClr val="bg1"/>
              </a:solidFill>
            </a:endParaRPr>
          </a:p>
        </p:txBody>
      </p:sp>
      <p:sp>
        <p:nvSpPr>
          <p:cNvPr id="17" name="TextBox 16">
            <a:extLst>
              <a:ext uri="{FF2B5EF4-FFF2-40B4-BE49-F238E27FC236}">
                <a16:creationId xmlns:a16="http://schemas.microsoft.com/office/drawing/2014/main" id="{E2CA7075-5714-4411-B289-EA97578257A7}"/>
              </a:ext>
            </a:extLst>
          </p:cNvPr>
          <p:cNvSpPr txBox="1"/>
          <p:nvPr/>
        </p:nvSpPr>
        <p:spPr>
          <a:xfrm>
            <a:off x="5797981" y="305067"/>
            <a:ext cx="6214428" cy="4801314"/>
          </a:xfrm>
          <a:prstGeom prst="rect">
            <a:avLst/>
          </a:prstGeom>
          <a:noFill/>
        </p:spPr>
        <p:txBody>
          <a:bodyPr wrap="square" rtlCol="0">
            <a:spAutoFit/>
          </a:bodyPr>
          <a:lstStyle/>
          <a:p>
            <a:pPr marL="342900" indent="-342900">
              <a:buFont typeface="Arial" panose="020B0604020202020204" pitchFamily="34" charset="0"/>
              <a:buChar char="•"/>
            </a:pPr>
            <a:r>
              <a:rPr lang="en-US" sz="3000" dirty="0"/>
              <a:t>GPA: 3.46</a:t>
            </a:r>
          </a:p>
          <a:p>
            <a:pPr marL="342900" indent="-342900">
              <a:buFont typeface="Arial" panose="020B0604020202020204" pitchFamily="34" charset="0"/>
              <a:buChar char="•"/>
            </a:pPr>
            <a:r>
              <a:rPr lang="en-US" sz="3000" dirty="0"/>
              <a:t>Responses required for grades below “B”</a:t>
            </a:r>
          </a:p>
          <a:p>
            <a:pPr marL="342900" indent="-342900">
              <a:buFont typeface="Arial" panose="020B0604020202020204" pitchFamily="34" charset="0"/>
              <a:buChar char="•"/>
            </a:pPr>
            <a:r>
              <a:rPr lang="en-US" sz="3000" dirty="0"/>
              <a:t>Biosolids management: continued replacement of aging equipment</a:t>
            </a:r>
          </a:p>
          <a:p>
            <a:pPr marL="342900" indent="-342900">
              <a:buFont typeface="Arial" panose="020B0604020202020204" pitchFamily="34" charset="0"/>
              <a:buChar char="•"/>
            </a:pPr>
            <a:r>
              <a:rPr lang="en-US" sz="3000" dirty="0"/>
              <a:t>Actions to prevent overflow reoccurrence </a:t>
            </a:r>
          </a:p>
          <a:p>
            <a:pPr marL="342900" indent="-342900">
              <a:buFont typeface="Arial" panose="020B0604020202020204" pitchFamily="34" charset="0"/>
              <a:buChar char="•"/>
            </a:pPr>
            <a:r>
              <a:rPr lang="en-US" sz="3000" dirty="0"/>
              <a:t>Certification and submission due by June 30</a:t>
            </a:r>
            <a:r>
              <a:rPr lang="en-US" sz="3000" baseline="30000" dirty="0"/>
              <a:t>th</a:t>
            </a:r>
            <a:r>
              <a:rPr lang="en-US" sz="3000" dirty="0"/>
              <a:t>, 2024</a:t>
            </a:r>
          </a:p>
          <a:p>
            <a:pPr lvl="0"/>
            <a:endParaRPr lang="en-US" sz="3600" dirty="0">
              <a:highlight>
                <a:srgbClr val="FFFF00"/>
              </a:highlight>
            </a:endParaRPr>
          </a:p>
        </p:txBody>
      </p:sp>
      <p:pic>
        <p:nvPicPr>
          <p:cNvPr id="6" name="Picture 5">
            <a:extLst>
              <a:ext uri="{FF2B5EF4-FFF2-40B4-BE49-F238E27FC236}">
                <a16:creationId xmlns:a16="http://schemas.microsoft.com/office/drawing/2014/main" id="{9F323365-9825-43F9-A572-DDC7899CC3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6606" y="6096000"/>
            <a:ext cx="2526794" cy="435654"/>
          </a:xfrm>
          <a:prstGeom prst="rect">
            <a:avLst/>
          </a:prstGeom>
        </p:spPr>
      </p:pic>
    </p:spTree>
    <p:extLst>
      <p:ext uri="{BB962C8B-B14F-4D97-AF65-F5344CB8AC3E}">
        <p14:creationId xmlns:p14="http://schemas.microsoft.com/office/powerpoint/2010/main" val="1791769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headdress, helmet, indoor, clothing&#10;&#10;Description automatically generated">
            <a:extLst>
              <a:ext uri="{FF2B5EF4-FFF2-40B4-BE49-F238E27FC236}">
                <a16:creationId xmlns:a16="http://schemas.microsoft.com/office/drawing/2014/main" id="{F0BAF909-2EE6-4DC4-8EDD-1520404192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410" t="26569" r="-8550" b="8599"/>
          <a:stretch/>
        </p:blipFill>
        <p:spPr>
          <a:xfrm>
            <a:off x="-216310" y="0"/>
            <a:ext cx="14199010" cy="714805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0453" y="5486401"/>
            <a:ext cx="1895091" cy="326740"/>
          </a:xfrm>
          <a:prstGeom prst="rect">
            <a:avLst/>
          </a:prstGeom>
        </p:spPr>
      </p:pic>
      <p:sp>
        <p:nvSpPr>
          <p:cNvPr id="8" name="Rectangle 7"/>
          <p:cNvSpPr/>
          <p:nvPr/>
        </p:nvSpPr>
        <p:spPr>
          <a:xfrm>
            <a:off x="-216310" y="0"/>
            <a:ext cx="12998824" cy="7148052"/>
          </a:xfrm>
          <a:prstGeom prst="rect">
            <a:avLst/>
          </a:prstGeom>
          <a:solidFill>
            <a:srgbClr val="005BB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sz="3300" dirty="0">
              <a:solidFill>
                <a:srgbClr val="3DB7E4"/>
              </a:solidFill>
              <a:latin typeface="Calibri"/>
            </a:endParaRPr>
          </a:p>
        </p:txBody>
      </p:sp>
      <p:pic>
        <p:nvPicPr>
          <p:cNvPr id="11" name="Picture 10">
            <a:extLst>
              <a:ext uri="{FF2B5EF4-FFF2-40B4-BE49-F238E27FC236}">
                <a16:creationId xmlns:a16="http://schemas.microsoft.com/office/drawing/2014/main" id="{4174A1D1-6D83-4561-840B-1FA56DB134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6008" y="5742368"/>
            <a:ext cx="2854486" cy="492152"/>
          </a:xfrm>
          <a:prstGeom prst="rect">
            <a:avLst/>
          </a:prstGeom>
        </p:spPr>
      </p:pic>
      <p:sp>
        <p:nvSpPr>
          <p:cNvPr id="6" name="Title 1">
            <a:extLst>
              <a:ext uri="{FF2B5EF4-FFF2-40B4-BE49-F238E27FC236}">
                <a16:creationId xmlns:a16="http://schemas.microsoft.com/office/drawing/2014/main" id="{9532CE0F-3AE9-4F14-9C77-0CBDA73DBA68}"/>
              </a:ext>
            </a:extLst>
          </p:cNvPr>
          <p:cNvSpPr txBox="1">
            <a:spLocks/>
          </p:cNvSpPr>
          <p:nvPr/>
        </p:nvSpPr>
        <p:spPr>
          <a:xfrm>
            <a:off x="4168878" y="2559713"/>
            <a:ext cx="4640824" cy="1196210"/>
          </a:xfrm>
          <a:prstGeom prst="rect">
            <a:avLst/>
          </a:prstGeom>
        </p:spPr>
        <p:txBody>
          <a:bodyPr vert="horz" lIns="68580" tIns="34290" rIns="68580" bIns="3429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a:r>
              <a:rPr lang="en-US" sz="7200" b="1" dirty="0">
                <a:solidFill>
                  <a:prstClr val="white"/>
                </a:solidFill>
              </a:rPr>
              <a:t>Questions?</a:t>
            </a:r>
          </a:p>
        </p:txBody>
      </p:sp>
    </p:spTree>
    <p:extLst>
      <p:ext uri="{BB962C8B-B14F-4D97-AF65-F5344CB8AC3E}">
        <p14:creationId xmlns:p14="http://schemas.microsoft.com/office/powerpoint/2010/main" val="14701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BC9118-2137-4DCA-B834-D88FDC53E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911" y="5875753"/>
            <a:ext cx="3210308" cy="546538"/>
          </a:xfrm>
          <a:prstGeom prst="rect">
            <a:avLst/>
          </a:prstGeom>
        </p:spPr>
      </p:pic>
      <p:sp>
        <p:nvSpPr>
          <p:cNvPr id="10" name="Rectangle 9">
            <a:extLst>
              <a:ext uri="{FF2B5EF4-FFF2-40B4-BE49-F238E27FC236}">
                <a16:creationId xmlns:a16="http://schemas.microsoft.com/office/drawing/2014/main" id="{C19BCD0E-3F22-4402-9687-78A4CC4C44EB}"/>
              </a:ext>
            </a:extLst>
          </p:cNvPr>
          <p:cNvSpPr/>
          <p:nvPr/>
        </p:nvSpPr>
        <p:spPr>
          <a:xfrm>
            <a:off x="0" y="17206"/>
            <a:ext cx="190500" cy="1524000"/>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3CF"/>
              </a:solidFill>
            </a:endParaRPr>
          </a:p>
        </p:txBody>
      </p:sp>
      <p:sp>
        <p:nvSpPr>
          <p:cNvPr id="11" name="Title 1">
            <a:extLst>
              <a:ext uri="{FF2B5EF4-FFF2-40B4-BE49-F238E27FC236}">
                <a16:creationId xmlns:a16="http://schemas.microsoft.com/office/drawing/2014/main" id="{E937025D-4B93-498D-A445-B85794388A35}"/>
              </a:ext>
            </a:extLst>
          </p:cNvPr>
          <p:cNvSpPr txBox="1">
            <a:spLocks/>
          </p:cNvSpPr>
          <p:nvPr/>
        </p:nvSpPr>
        <p:spPr>
          <a:xfrm>
            <a:off x="390813" y="294298"/>
            <a:ext cx="8743950" cy="777120"/>
          </a:xfrm>
          <a:prstGeom prst="rect">
            <a:avLst/>
          </a:prstGeom>
        </p:spPr>
        <p:txBody>
          <a:bodyPr>
            <a:normAutofit/>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r>
              <a:rPr lang="en-US" sz="4000" dirty="0">
                <a:solidFill>
                  <a:srgbClr val="005BBB"/>
                </a:solidFill>
              </a:rPr>
              <a:t>Slide title here</a:t>
            </a:r>
          </a:p>
        </p:txBody>
      </p:sp>
      <p:sp>
        <p:nvSpPr>
          <p:cNvPr id="2" name="Rectangle 1">
            <a:extLst>
              <a:ext uri="{FF2B5EF4-FFF2-40B4-BE49-F238E27FC236}">
                <a16:creationId xmlns:a16="http://schemas.microsoft.com/office/drawing/2014/main" id="{CDEAA2D5-32FA-533E-5617-4B436AEB58FE}"/>
              </a:ext>
            </a:extLst>
          </p:cNvPr>
          <p:cNvSpPr/>
          <p:nvPr/>
        </p:nvSpPr>
        <p:spPr>
          <a:xfrm>
            <a:off x="0" y="-10886"/>
            <a:ext cx="12192000" cy="1552092"/>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sp>
        <p:nvSpPr>
          <p:cNvPr id="4" name="Title 1">
            <a:extLst>
              <a:ext uri="{FF2B5EF4-FFF2-40B4-BE49-F238E27FC236}">
                <a16:creationId xmlns:a16="http://schemas.microsoft.com/office/drawing/2014/main" id="{0D238B5C-FB24-B0AA-4C77-783E9C7D4080}"/>
              </a:ext>
            </a:extLst>
          </p:cNvPr>
          <p:cNvSpPr txBox="1">
            <a:spLocks/>
          </p:cNvSpPr>
          <p:nvPr/>
        </p:nvSpPr>
        <p:spPr>
          <a:xfrm>
            <a:off x="457200" y="217716"/>
            <a:ext cx="11582400" cy="914400"/>
          </a:xfrm>
          <a:prstGeom prst="rect">
            <a:avLst/>
          </a:prstGeom>
        </p:spPr>
        <p:txBody>
          <a:bodyPr>
            <a:normAutofit fontScale="975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pPr algn="ctr"/>
            <a:r>
              <a:rPr lang="en-US" sz="4800" b="1" dirty="0">
                <a:solidFill>
                  <a:schemeClr val="bg1"/>
                </a:solidFill>
              </a:rPr>
              <a:t>Legal Requirements</a:t>
            </a:r>
          </a:p>
        </p:txBody>
      </p:sp>
      <p:graphicFrame>
        <p:nvGraphicFramePr>
          <p:cNvPr id="5" name="TextBox 1">
            <a:extLst>
              <a:ext uri="{FF2B5EF4-FFF2-40B4-BE49-F238E27FC236}">
                <a16:creationId xmlns:a16="http://schemas.microsoft.com/office/drawing/2014/main" id="{E54CBAC1-2D97-761D-EF9A-CC5C7233CEDC}"/>
              </a:ext>
            </a:extLst>
          </p:cNvPr>
          <p:cNvGraphicFramePr/>
          <p:nvPr>
            <p:extLst>
              <p:ext uri="{D42A27DB-BD31-4B8C-83A1-F6EECF244321}">
                <p14:modId xmlns:p14="http://schemas.microsoft.com/office/powerpoint/2010/main" val="2894918978"/>
              </p:ext>
            </p:extLst>
          </p:nvPr>
        </p:nvGraphicFramePr>
        <p:xfrm>
          <a:off x="457200" y="1897778"/>
          <a:ext cx="11277600" cy="2661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9632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A1970C-5869-0FBB-8B02-821D73F11EE9}"/>
              </a:ext>
            </a:extLst>
          </p:cNvPr>
          <p:cNvSpPr/>
          <p:nvPr/>
        </p:nvSpPr>
        <p:spPr>
          <a:xfrm>
            <a:off x="0" y="-10886"/>
            <a:ext cx="12192000" cy="1143000"/>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sp>
        <p:nvSpPr>
          <p:cNvPr id="3" name="Title 1">
            <a:extLst>
              <a:ext uri="{FF2B5EF4-FFF2-40B4-BE49-F238E27FC236}">
                <a16:creationId xmlns:a16="http://schemas.microsoft.com/office/drawing/2014/main" id="{D5F21BA1-CDEB-8FFE-5345-09229E040DC6}"/>
              </a:ext>
            </a:extLst>
          </p:cNvPr>
          <p:cNvSpPr txBox="1">
            <a:spLocks/>
          </p:cNvSpPr>
          <p:nvPr/>
        </p:nvSpPr>
        <p:spPr>
          <a:xfrm>
            <a:off x="457200" y="217716"/>
            <a:ext cx="11582400" cy="914400"/>
          </a:xfrm>
          <a:prstGeom prst="rect">
            <a:avLst/>
          </a:prstGeom>
        </p:spPr>
        <p:txBody>
          <a:bodyPr>
            <a:normAutofit fontScale="975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pPr algn="ctr"/>
            <a:r>
              <a:rPr lang="en-US" sz="4800" b="1" dirty="0">
                <a:solidFill>
                  <a:schemeClr val="bg1"/>
                </a:solidFill>
              </a:rPr>
              <a:t>Purpose</a:t>
            </a:r>
          </a:p>
        </p:txBody>
      </p:sp>
      <p:sp>
        <p:nvSpPr>
          <p:cNvPr id="5" name="TextBox 4">
            <a:extLst>
              <a:ext uri="{FF2B5EF4-FFF2-40B4-BE49-F238E27FC236}">
                <a16:creationId xmlns:a16="http://schemas.microsoft.com/office/drawing/2014/main" id="{22B57EA5-F1A3-E6B4-E1F6-FE8EC5B3835B}"/>
              </a:ext>
            </a:extLst>
          </p:cNvPr>
          <p:cNvSpPr txBox="1"/>
          <p:nvPr/>
        </p:nvSpPr>
        <p:spPr>
          <a:xfrm>
            <a:off x="685800" y="1595272"/>
            <a:ext cx="5562600" cy="5035353"/>
          </a:xfrm>
          <a:prstGeom prst="rect">
            <a:avLst/>
          </a:prstGeom>
          <a:noFill/>
        </p:spPr>
        <p:txBody>
          <a:bodyPr wrap="square" rtlCol="0">
            <a:spAutoFit/>
          </a:bodyPr>
          <a:lstStyle/>
          <a:p>
            <a:pPr>
              <a:lnSpc>
                <a:spcPct val="150000"/>
              </a:lnSpc>
            </a:pPr>
            <a:r>
              <a:rPr lang="en-US" b="1" dirty="0"/>
              <a:t>Protects Public Health and the Environment</a:t>
            </a:r>
          </a:p>
          <a:p>
            <a:pPr>
              <a:lnSpc>
                <a:spcPct val="150000"/>
              </a:lnSpc>
            </a:pPr>
            <a:r>
              <a:rPr lang="en-US" dirty="0"/>
              <a:t>Initiates action to avoid water quality degradation</a:t>
            </a:r>
          </a:p>
          <a:p>
            <a:endParaRPr lang="en-US" dirty="0"/>
          </a:p>
          <a:p>
            <a:pPr>
              <a:lnSpc>
                <a:spcPct val="150000"/>
              </a:lnSpc>
            </a:pPr>
            <a:r>
              <a:rPr lang="en-US" b="1" dirty="0"/>
              <a:t>Serves as an Educational Tool </a:t>
            </a:r>
          </a:p>
          <a:p>
            <a:pPr>
              <a:lnSpc>
                <a:spcPct val="150000"/>
              </a:lnSpc>
            </a:pPr>
            <a:r>
              <a:rPr lang="en-US" dirty="0"/>
              <a:t>Promotes owner awareness and responsibility for</a:t>
            </a:r>
          </a:p>
          <a:p>
            <a:r>
              <a:rPr lang="en-US" dirty="0"/>
              <a:t>treatment needs</a:t>
            </a:r>
          </a:p>
          <a:p>
            <a:endParaRPr lang="en-US" dirty="0"/>
          </a:p>
          <a:p>
            <a:pPr>
              <a:lnSpc>
                <a:spcPct val="150000"/>
              </a:lnSpc>
            </a:pPr>
            <a:r>
              <a:rPr lang="en-US" b="1" dirty="0"/>
              <a:t>Identifies Improvement Areas</a:t>
            </a:r>
          </a:p>
          <a:p>
            <a:pPr>
              <a:lnSpc>
                <a:spcPct val="150000"/>
              </a:lnSpc>
            </a:pPr>
            <a:r>
              <a:rPr lang="en-US" dirty="0"/>
              <a:t>Maximizes useful life and performance through improved</a:t>
            </a:r>
          </a:p>
          <a:p>
            <a:r>
              <a:rPr lang="en-US" dirty="0"/>
              <a:t>operations and maintenance</a:t>
            </a:r>
          </a:p>
          <a:p>
            <a:endParaRPr lang="en-US" dirty="0"/>
          </a:p>
          <a:p>
            <a:r>
              <a:rPr lang="en-US" b="1" dirty="0"/>
              <a:t>Initiates New Projects</a:t>
            </a:r>
          </a:p>
          <a:p>
            <a:pPr>
              <a:lnSpc>
                <a:spcPct val="150000"/>
              </a:lnSpc>
            </a:pPr>
            <a:r>
              <a:rPr lang="en-US" dirty="0"/>
              <a:t>Promotes formal planning, design and construction</a:t>
            </a:r>
          </a:p>
          <a:p>
            <a:pPr>
              <a:lnSpc>
                <a:spcPct val="150000"/>
              </a:lnSpc>
            </a:pPr>
            <a:endParaRPr lang="en-US" dirty="0"/>
          </a:p>
        </p:txBody>
      </p:sp>
      <p:pic>
        <p:nvPicPr>
          <p:cNvPr id="6" name="Picture 5" descr="A picture containing text, screenshot, font, number&#10;&#10;Description automatically generated">
            <a:extLst>
              <a:ext uri="{FF2B5EF4-FFF2-40B4-BE49-F238E27FC236}">
                <a16:creationId xmlns:a16="http://schemas.microsoft.com/office/drawing/2014/main" id="{A37F1234-AABD-1B6D-CA4C-C9DBF3D7C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141" y="2999744"/>
            <a:ext cx="4363059" cy="1686160"/>
          </a:xfrm>
          <a:prstGeom prst="rect">
            <a:avLst/>
          </a:prstGeom>
          <a:ln>
            <a:solidFill>
              <a:schemeClr val="accent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88EDD87-BB59-DE05-A442-BC98BEEE75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9911" y="5875753"/>
            <a:ext cx="3210308" cy="546538"/>
          </a:xfrm>
          <a:prstGeom prst="rect">
            <a:avLst/>
          </a:prstGeom>
        </p:spPr>
      </p:pic>
    </p:spTree>
    <p:extLst>
      <p:ext uri="{BB962C8B-B14F-4D97-AF65-F5344CB8AC3E}">
        <p14:creationId xmlns:p14="http://schemas.microsoft.com/office/powerpoint/2010/main" val="405344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8F28EB-B9F8-0217-69BD-23A500FEF308}"/>
              </a:ext>
            </a:extLst>
          </p:cNvPr>
          <p:cNvSpPr/>
          <p:nvPr/>
        </p:nvSpPr>
        <p:spPr>
          <a:xfrm>
            <a:off x="0" y="-10886"/>
            <a:ext cx="12192000" cy="1143000"/>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sp>
        <p:nvSpPr>
          <p:cNvPr id="5" name="Title 1">
            <a:extLst>
              <a:ext uri="{FF2B5EF4-FFF2-40B4-BE49-F238E27FC236}">
                <a16:creationId xmlns:a16="http://schemas.microsoft.com/office/drawing/2014/main" id="{F53B9DFE-1F36-C8BC-8787-1EF9D6B164D7}"/>
              </a:ext>
            </a:extLst>
          </p:cNvPr>
          <p:cNvSpPr txBox="1">
            <a:spLocks/>
          </p:cNvSpPr>
          <p:nvPr/>
        </p:nvSpPr>
        <p:spPr>
          <a:xfrm>
            <a:off x="457200" y="217716"/>
            <a:ext cx="11582400" cy="914400"/>
          </a:xfrm>
          <a:prstGeom prst="rect">
            <a:avLst/>
          </a:prstGeom>
        </p:spPr>
        <p:txBody>
          <a:bodyPr>
            <a:normAutofit fontScale="975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pPr algn="ctr"/>
            <a:r>
              <a:rPr lang="en-US" sz="4800" b="1" dirty="0">
                <a:solidFill>
                  <a:schemeClr val="bg1"/>
                </a:solidFill>
              </a:rPr>
              <a:t>Report Content</a:t>
            </a:r>
          </a:p>
        </p:txBody>
      </p:sp>
      <p:pic>
        <p:nvPicPr>
          <p:cNvPr id="6" name="Picture 5" descr="A screenshot of a computer&#10;&#10;Description automatically generated with low confidence">
            <a:extLst>
              <a:ext uri="{FF2B5EF4-FFF2-40B4-BE49-F238E27FC236}">
                <a16:creationId xmlns:a16="http://schemas.microsoft.com/office/drawing/2014/main" id="{E140304F-8881-E7C6-D6AE-04C888770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954" y="1669765"/>
            <a:ext cx="4648849" cy="3715268"/>
          </a:xfrm>
          <a:prstGeom prst="rect">
            <a:avLst/>
          </a:prstGeom>
          <a:ln>
            <a:solidFill>
              <a:schemeClr val="accent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2A1D5C5F-E36F-93D7-1A2A-102FFE4451EB}"/>
              </a:ext>
            </a:extLst>
          </p:cNvPr>
          <p:cNvSpPr txBox="1"/>
          <p:nvPr/>
        </p:nvSpPr>
        <p:spPr>
          <a:xfrm>
            <a:off x="1542078" y="5644920"/>
            <a:ext cx="4038600" cy="461665"/>
          </a:xfrm>
          <a:prstGeom prst="rect">
            <a:avLst/>
          </a:prstGeom>
          <a:noFill/>
        </p:spPr>
        <p:txBody>
          <a:bodyPr wrap="square" rtlCol="0">
            <a:spAutoFit/>
          </a:bodyPr>
          <a:lstStyle/>
          <a:p>
            <a:r>
              <a:rPr lang="en-US" sz="1200" dirty="0"/>
              <a:t>*NSWWTP omits total nitrogen, groundwater quality, and ponds and lagoon leakage sections</a:t>
            </a:r>
          </a:p>
        </p:txBody>
      </p:sp>
      <p:pic>
        <p:nvPicPr>
          <p:cNvPr id="9" name="Picture 8" descr="A picture containing text, screenshot, font, number&#10;&#10;Description automatically generated">
            <a:extLst>
              <a:ext uri="{FF2B5EF4-FFF2-40B4-BE49-F238E27FC236}">
                <a16:creationId xmlns:a16="http://schemas.microsoft.com/office/drawing/2014/main" id="{7CB1069D-6A12-81DD-25CE-B38A740A6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8074" y="3057833"/>
            <a:ext cx="4254098" cy="1259521"/>
          </a:xfrm>
          <a:prstGeom prst="rect">
            <a:avLst/>
          </a:prstGeom>
          <a:ln>
            <a:solidFill>
              <a:schemeClr val="accent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11C019CA-2BC2-E765-C1A0-11F2597259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9911" y="5875753"/>
            <a:ext cx="3210308" cy="546538"/>
          </a:xfrm>
          <a:prstGeom prst="rect">
            <a:avLst/>
          </a:prstGeom>
        </p:spPr>
      </p:pic>
    </p:spTree>
    <p:extLst>
      <p:ext uri="{BB962C8B-B14F-4D97-AF65-F5344CB8AC3E}">
        <p14:creationId xmlns:p14="http://schemas.microsoft.com/office/powerpoint/2010/main" val="121948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84337C-FACA-084D-B649-415E474A546A}"/>
              </a:ext>
            </a:extLst>
          </p:cNvPr>
          <p:cNvSpPr/>
          <p:nvPr/>
        </p:nvSpPr>
        <p:spPr>
          <a:xfrm>
            <a:off x="0" y="-10886"/>
            <a:ext cx="12192000" cy="1143000"/>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pic>
        <p:nvPicPr>
          <p:cNvPr id="3" name="Picture 2">
            <a:extLst>
              <a:ext uri="{FF2B5EF4-FFF2-40B4-BE49-F238E27FC236}">
                <a16:creationId xmlns:a16="http://schemas.microsoft.com/office/drawing/2014/main" id="{54E33E62-872E-3C1E-F6F9-E37276CD0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911" y="5875753"/>
            <a:ext cx="3210308" cy="546538"/>
          </a:xfrm>
          <a:prstGeom prst="rect">
            <a:avLst/>
          </a:prstGeom>
        </p:spPr>
      </p:pic>
      <p:sp>
        <p:nvSpPr>
          <p:cNvPr id="4" name="Title 1">
            <a:extLst>
              <a:ext uri="{FF2B5EF4-FFF2-40B4-BE49-F238E27FC236}">
                <a16:creationId xmlns:a16="http://schemas.microsoft.com/office/drawing/2014/main" id="{30B575CB-3E93-06B4-F9AB-176B8E9D2F77}"/>
              </a:ext>
            </a:extLst>
          </p:cNvPr>
          <p:cNvSpPr txBox="1">
            <a:spLocks/>
          </p:cNvSpPr>
          <p:nvPr/>
        </p:nvSpPr>
        <p:spPr>
          <a:xfrm>
            <a:off x="457200" y="217716"/>
            <a:ext cx="11582400" cy="914400"/>
          </a:xfrm>
          <a:prstGeom prst="rect">
            <a:avLst/>
          </a:prstGeom>
        </p:spPr>
        <p:txBody>
          <a:bodyPr>
            <a:normAutofit fontScale="975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pPr algn="ctr"/>
            <a:r>
              <a:rPr lang="en-US" sz="4800" b="1" dirty="0">
                <a:solidFill>
                  <a:schemeClr val="bg1"/>
                </a:solidFill>
              </a:rPr>
              <a:t>2023 Grade Summary</a:t>
            </a:r>
          </a:p>
        </p:txBody>
      </p:sp>
      <p:graphicFrame>
        <p:nvGraphicFramePr>
          <p:cNvPr id="5" name="Table 3">
            <a:extLst>
              <a:ext uri="{FF2B5EF4-FFF2-40B4-BE49-F238E27FC236}">
                <a16:creationId xmlns:a16="http://schemas.microsoft.com/office/drawing/2014/main" id="{B37A75F5-4371-B2CC-0881-F235CF3F305E}"/>
              </a:ext>
            </a:extLst>
          </p:cNvPr>
          <p:cNvGraphicFramePr>
            <a:graphicFrameLocks noGrp="1"/>
          </p:cNvGraphicFramePr>
          <p:nvPr>
            <p:extLst>
              <p:ext uri="{D42A27DB-BD31-4B8C-83A1-F6EECF244321}">
                <p14:modId xmlns:p14="http://schemas.microsoft.com/office/powerpoint/2010/main" val="3136327214"/>
              </p:ext>
            </p:extLst>
          </p:nvPr>
        </p:nvGraphicFramePr>
        <p:xfrm>
          <a:off x="1981200" y="1567531"/>
          <a:ext cx="8229600" cy="403690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31683">
                  <a:extLst>
                    <a:ext uri="{9D8B030D-6E8A-4147-A177-3AD203B41FA5}">
                      <a16:colId xmlns:a16="http://schemas.microsoft.com/office/drawing/2014/main" val="711705753"/>
                    </a:ext>
                  </a:extLst>
                </a:gridCol>
                <a:gridCol w="6197917">
                  <a:extLst>
                    <a:ext uri="{9D8B030D-6E8A-4147-A177-3AD203B41FA5}">
                      <a16:colId xmlns:a16="http://schemas.microsoft.com/office/drawing/2014/main" val="3107739361"/>
                    </a:ext>
                  </a:extLst>
                </a:gridCol>
              </a:tblGrid>
              <a:tr h="366991">
                <a:tc>
                  <a:txBody>
                    <a:bodyPr/>
                    <a:lstStyle/>
                    <a:p>
                      <a:pPr algn="l"/>
                      <a:r>
                        <a:rPr lang="en-US" dirty="0"/>
                        <a:t>Grade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dirty="0"/>
                        <a:t>Section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6712324"/>
                  </a:ext>
                </a:extLst>
              </a:tr>
              <a:tr h="366991">
                <a:tc>
                  <a:txBody>
                    <a:bodyPr/>
                    <a:lstStyle/>
                    <a:p>
                      <a:r>
                        <a:rPr lang="en-US" dirty="0"/>
                        <a:t>A</a:t>
                      </a:r>
                    </a:p>
                  </a:txBody>
                  <a:tcPr>
                    <a:lnL w="12700" cap="flat" cmpd="sng" algn="ctr">
                      <a:solidFill>
                        <a:schemeClr val="tx1"/>
                      </a:solidFill>
                      <a:prstDash val="solid"/>
                      <a:round/>
                      <a:headEnd type="none" w="med" len="med"/>
                      <a:tailEnd type="none" w="med" len="med"/>
                    </a:lnL>
                  </a:tcPr>
                </a:tc>
                <a:tc>
                  <a:txBody>
                    <a:bodyPr/>
                    <a:lstStyle/>
                    <a:p>
                      <a:r>
                        <a:rPr lang="en-US" dirty="0"/>
                        <a:t>Influent Flow and Loadings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88040801"/>
                  </a:ext>
                </a:extLst>
              </a:tr>
              <a:tr h="366991">
                <a:tc>
                  <a:txBody>
                    <a:bodyPr/>
                    <a:lstStyle/>
                    <a:p>
                      <a:r>
                        <a:rPr lang="en-US" dirty="0"/>
                        <a:t>A</a:t>
                      </a:r>
                    </a:p>
                  </a:txBody>
                  <a:tcPr>
                    <a:lnL w="12700" cap="flat" cmpd="sng" algn="ctr">
                      <a:solidFill>
                        <a:schemeClr val="tx1"/>
                      </a:solidFill>
                      <a:prstDash val="solid"/>
                      <a:round/>
                      <a:headEnd type="none" w="med" len="med"/>
                      <a:tailEnd type="none" w="med" len="med"/>
                    </a:lnL>
                  </a:tcPr>
                </a:tc>
                <a:tc>
                  <a:txBody>
                    <a:bodyPr/>
                    <a:lstStyle/>
                    <a:p>
                      <a:r>
                        <a:rPr lang="en-US" dirty="0"/>
                        <a:t>Effluent Quality: Biochemical Oxygen Demand</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98614504"/>
                  </a:ext>
                </a:extLst>
              </a:tr>
              <a:tr h="366991">
                <a:tc>
                  <a:txBody>
                    <a:bodyPr/>
                    <a:lstStyle/>
                    <a:p>
                      <a:r>
                        <a:rPr lang="en-US" dirty="0"/>
                        <a:t>B</a:t>
                      </a:r>
                    </a:p>
                  </a:txBody>
                  <a:tcPr>
                    <a:lnL w="12700" cap="flat" cmpd="sng" algn="ctr">
                      <a:solidFill>
                        <a:schemeClr val="tx1"/>
                      </a:solidFill>
                      <a:prstDash val="solid"/>
                      <a:round/>
                      <a:headEnd type="none" w="med" len="med"/>
                      <a:tailEnd type="none" w="med" len="med"/>
                    </a:lnL>
                  </a:tcPr>
                </a:tc>
                <a:tc>
                  <a:txBody>
                    <a:bodyPr/>
                    <a:lstStyle/>
                    <a:p>
                      <a:r>
                        <a:rPr lang="en-US" dirty="0"/>
                        <a:t>Effluent Quality: Total Suspended Solids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67222032"/>
                  </a:ext>
                </a:extLst>
              </a:tr>
              <a:tr h="366991">
                <a:tc>
                  <a:txBody>
                    <a:bodyPr/>
                    <a:lstStyle/>
                    <a:p>
                      <a:r>
                        <a:rPr lang="en-US" dirty="0"/>
                        <a:t>A</a:t>
                      </a:r>
                    </a:p>
                  </a:txBody>
                  <a:tcPr>
                    <a:lnL w="12700" cap="flat" cmpd="sng" algn="ctr">
                      <a:solidFill>
                        <a:schemeClr val="tx1"/>
                      </a:solidFill>
                      <a:prstDash val="solid"/>
                      <a:round/>
                      <a:headEnd type="none" w="med" len="med"/>
                      <a:tailEnd type="none" w="med" len="med"/>
                    </a:lnL>
                  </a:tcPr>
                </a:tc>
                <a:tc>
                  <a:txBody>
                    <a:bodyPr/>
                    <a:lstStyle/>
                    <a:p>
                      <a:r>
                        <a:rPr lang="en-US" dirty="0"/>
                        <a:t>Effluent Quality: Ammonia</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15457546"/>
                  </a:ext>
                </a:extLst>
              </a:tr>
              <a:tr h="366991">
                <a:tc>
                  <a:txBody>
                    <a:bodyPr/>
                    <a:lstStyle/>
                    <a:p>
                      <a:r>
                        <a:rPr lang="en-US" dirty="0"/>
                        <a:t>A</a:t>
                      </a:r>
                    </a:p>
                  </a:txBody>
                  <a:tcPr>
                    <a:lnL w="12700" cap="flat" cmpd="sng" algn="ctr">
                      <a:solidFill>
                        <a:schemeClr val="tx1"/>
                      </a:solidFill>
                      <a:prstDash val="solid"/>
                      <a:round/>
                      <a:headEnd type="none" w="med" len="med"/>
                      <a:tailEnd type="none" w="med" len="med"/>
                    </a:lnL>
                  </a:tcPr>
                </a:tc>
                <a:tc>
                  <a:txBody>
                    <a:bodyPr/>
                    <a:lstStyle/>
                    <a:p>
                      <a:r>
                        <a:rPr lang="en-US" dirty="0"/>
                        <a:t>Effluent Quality: Phosphorus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98819789"/>
                  </a:ext>
                </a:extLst>
              </a:tr>
              <a:tr h="366991">
                <a:tc>
                  <a:txBody>
                    <a:bodyPr/>
                    <a:lstStyle/>
                    <a:p>
                      <a:r>
                        <a:rPr lang="en-US" dirty="0"/>
                        <a:t>D</a:t>
                      </a:r>
                    </a:p>
                  </a:txBody>
                  <a:tcPr>
                    <a:lnL w="12700" cap="flat" cmpd="sng" algn="ctr">
                      <a:solidFill>
                        <a:schemeClr val="tx1"/>
                      </a:solidFill>
                      <a:prstDash val="solid"/>
                      <a:round/>
                      <a:headEnd type="none" w="med" len="med"/>
                      <a:tailEnd type="none" w="med" len="med"/>
                    </a:lnL>
                  </a:tcPr>
                </a:tc>
                <a:tc>
                  <a:txBody>
                    <a:bodyPr/>
                    <a:lstStyle/>
                    <a:p>
                      <a:r>
                        <a:rPr lang="en-US" dirty="0"/>
                        <a:t>Biosolids Quality and Management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66995054"/>
                  </a:ext>
                </a:extLst>
              </a:tr>
              <a:tr h="366991">
                <a:tc>
                  <a:txBody>
                    <a:bodyPr/>
                    <a:lstStyle/>
                    <a:p>
                      <a:r>
                        <a:rPr lang="en-US" dirty="0"/>
                        <a:t>A</a:t>
                      </a:r>
                    </a:p>
                  </a:txBody>
                  <a:tcPr>
                    <a:lnL w="12700" cap="flat" cmpd="sng" algn="ctr">
                      <a:solidFill>
                        <a:schemeClr val="tx1"/>
                      </a:solidFill>
                      <a:prstDash val="solid"/>
                      <a:round/>
                      <a:headEnd type="none" w="med" len="med"/>
                      <a:tailEnd type="none" w="med" len="med"/>
                    </a:lnL>
                  </a:tcPr>
                </a:tc>
                <a:tc>
                  <a:txBody>
                    <a:bodyPr/>
                    <a:lstStyle/>
                    <a:p>
                      <a:r>
                        <a:rPr lang="en-US" dirty="0"/>
                        <a:t>Staffing and Preventative Maintenance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41147530"/>
                  </a:ext>
                </a:extLst>
              </a:tr>
              <a:tr h="366991">
                <a:tc>
                  <a:txBody>
                    <a:bodyPr/>
                    <a:lstStyle/>
                    <a:p>
                      <a:r>
                        <a:rPr lang="en-US" dirty="0"/>
                        <a:t>A</a:t>
                      </a:r>
                    </a:p>
                  </a:txBody>
                  <a:tcPr>
                    <a:lnL w="12700" cap="flat" cmpd="sng" algn="ctr">
                      <a:solidFill>
                        <a:schemeClr val="tx1"/>
                      </a:solidFill>
                      <a:prstDash val="solid"/>
                      <a:round/>
                      <a:headEnd type="none" w="med" len="med"/>
                      <a:tailEnd type="none" w="med" len="med"/>
                    </a:lnL>
                  </a:tcPr>
                </a:tc>
                <a:tc>
                  <a:txBody>
                    <a:bodyPr/>
                    <a:lstStyle/>
                    <a:p>
                      <a:r>
                        <a:rPr lang="en-US" dirty="0"/>
                        <a:t>Operator Certification and Education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8118007"/>
                  </a:ext>
                </a:extLst>
              </a:tr>
              <a:tr h="366991">
                <a:tc>
                  <a:txBody>
                    <a:bodyPr/>
                    <a:lstStyle/>
                    <a:p>
                      <a:r>
                        <a:rPr lang="en-US" dirty="0"/>
                        <a:t>A</a:t>
                      </a:r>
                    </a:p>
                  </a:txBody>
                  <a:tcPr>
                    <a:lnL w="12700" cap="flat" cmpd="sng" algn="ctr">
                      <a:solidFill>
                        <a:schemeClr val="tx1"/>
                      </a:solidFill>
                      <a:prstDash val="solid"/>
                      <a:round/>
                      <a:headEnd type="none" w="med" len="med"/>
                      <a:tailEnd type="none" w="med" len="med"/>
                    </a:lnL>
                  </a:tcPr>
                </a:tc>
                <a:tc>
                  <a:txBody>
                    <a:bodyPr/>
                    <a:lstStyle/>
                    <a:p>
                      <a:r>
                        <a:rPr lang="en-US" dirty="0"/>
                        <a:t>Financial Management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89063653"/>
                  </a:ext>
                </a:extLst>
              </a:tr>
              <a:tr h="366991">
                <a:tc>
                  <a:txBody>
                    <a:bodyPr/>
                    <a:lstStyle/>
                    <a:p>
                      <a:r>
                        <a:rPr lang="en-US" dirty="0"/>
                        <a:t>A</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t>Collection Systems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114383"/>
                  </a:ext>
                </a:extLst>
              </a:tr>
            </a:tbl>
          </a:graphicData>
        </a:graphic>
      </p:graphicFrame>
      <p:sp>
        <p:nvSpPr>
          <p:cNvPr id="6" name="Rectangle 5">
            <a:extLst>
              <a:ext uri="{FF2B5EF4-FFF2-40B4-BE49-F238E27FC236}">
                <a16:creationId xmlns:a16="http://schemas.microsoft.com/office/drawing/2014/main" id="{2F4BB49B-360C-A2B9-9DE8-C5A959101A2F}"/>
              </a:ext>
            </a:extLst>
          </p:cNvPr>
          <p:cNvSpPr/>
          <p:nvPr/>
        </p:nvSpPr>
        <p:spPr>
          <a:xfrm>
            <a:off x="8760595" y="3309385"/>
            <a:ext cx="2900409" cy="92333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GPA: 3.46</a:t>
            </a:r>
          </a:p>
        </p:txBody>
      </p:sp>
    </p:spTree>
    <p:extLst>
      <p:ext uri="{BB962C8B-B14F-4D97-AF65-F5344CB8AC3E}">
        <p14:creationId xmlns:p14="http://schemas.microsoft.com/office/powerpoint/2010/main" val="227421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E33E62-872E-3C1E-F6F9-E37276CD0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911" y="6120123"/>
            <a:ext cx="3210308" cy="546538"/>
          </a:xfrm>
          <a:prstGeom prst="rect">
            <a:avLst/>
          </a:prstGeom>
        </p:spPr>
      </p:pic>
      <p:pic>
        <p:nvPicPr>
          <p:cNvPr id="5" name="Picture 4">
            <a:extLst>
              <a:ext uri="{FF2B5EF4-FFF2-40B4-BE49-F238E27FC236}">
                <a16:creationId xmlns:a16="http://schemas.microsoft.com/office/drawing/2014/main" id="{B8117E65-BD66-F293-3B29-1C5448068A86}"/>
              </a:ext>
            </a:extLst>
          </p:cNvPr>
          <p:cNvPicPr>
            <a:picLocks noChangeAspect="1"/>
          </p:cNvPicPr>
          <p:nvPr/>
        </p:nvPicPr>
        <p:blipFill rotWithShape="1">
          <a:blip r:embed="rId4"/>
          <a:srcRect l="832" t="23333" r="52773" b="18000"/>
          <a:stretch/>
        </p:blipFill>
        <p:spPr>
          <a:xfrm>
            <a:off x="191003" y="445000"/>
            <a:ext cx="5750809" cy="2438400"/>
          </a:xfrm>
          <a:prstGeom prst="rect">
            <a:avLst/>
          </a:prstGeom>
        </p:spPr>
      </p:pic>
      <p:pic>
        <p:nvPicPr>
          <p:cNvPr id="6" name="Picture 2" descr="P:\Metrogro\TerragatorWorkingRow_Christiana_100517_js.JPG">
            <a:extLst>
              <a:ext uri="{FF2B5EF4-FFF2-40B4-BE49-F238E27FC236}">
                <a16:creationId xmlns:a16="http://schemas.microsoft.com/office/drawing/2014/main" id="{BD56D616-F089-586F-39BD-EE0E5C9F28E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731" b="16250"/>
          <a:stretch/>
        </p:blipFill>
        <p:spPr bwMode="auto">
          <a:xfrm>
            <a:off x="266700" y="3084264"/>
            <a:ext cx="5599417" cy="35823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F38698E-D192-39BC-13DE-4AF791B901D9}"/>
              </a:ext>
            </a:extLst>
          </p:cNvPr>
          <p:cNvSpPr/>
          <p:nvPr/>
        </p:nvSpPr>
        <p:spPr>
          <a:xfrm>
            <a:off x="0" y="0"/>
            <a:ext cx="6248400" cy="6858000"/>
          </a:xfrm>
          <a:prstGeom prst="rect">
            <a:avLst/>
          </a:prstGeom>
          <a:solidFill>
            <a:srgbClr val="005BBB">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3CF"/>
              </a:solidFill>
            </a:endParaRPr>
          </a:p>
        </p:txBody>
      </p:sp>
      <p:sp>
        <p:nvSpPr>
          <p:cNvPr id="4" name="Title 1">
            <a:extLst>
              <a:ext uri="{FF2B5EF4-FFF2-40B4-BE49-F238E27FC236}">
                <a16:creationId xmlns:a16="http://schemas.microsoft.com/office/drawing/2014/main" id="{1D841702-A72F-38F3-DB7D-CD72D1AB4C7F}"/>
              </a:ext>
            </a:extLst>
          </p:cNvPr>
          <p:cNvSpPr txBox="1">
            <a:spLocks/>
          </p:cNvSpPr>
          <p:nvPr/>
        </p:nvSpPr>
        <p:spPr>
          <a:xfrm>
            <a:off x="725190" y="3194925"/>
            <a:ext cx="4682433" cy="914400"/>
          </a:xfrm>
          <a:prstGeom prst="rect">
            <a:avLst/>
          </a:prstGeom>
        </p:spPr>
        <p:txBody>
          <a:bodyPr>
            <a:normAutofit fontScale="67500" lnSpcReduction="200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pPr algn="ctr"/>
            <a:r>
              <a:rPr lang="en-US" sz="4800" b="1" dirty="0">
                <a:solidFill>
                  <a:schemeClr val="bg1"/>
                </a:solidFill>
              </a:rPr>
              <a:t>Biosolids</a:t>
            </a:r>
          </a:p>
          <a:p>
            <a:pPr algn="ctr"/>
            <a:r>
              <a:rPr lang="en-US" sz="4800" b="1" dirty="0">
                <a:solidFill>
                  <a:schemeClr val="bg1"/>
                </a:solidFill>
              </a:rPr>
              <a:t> Management</a:t>
            </a:r>
          </a:p>
        </p:txBody>
      </p:sp>
      <p:sp>
        <p:nvSpPr>
          <p:cNvPr id="9" name="TextBox 8">
            <a:extLst>
              <a:ext uri="{FF2B5EF4-FFF2-40B4-BE49-F238E27FC236}">
                <a16:creationId xmlns:a16="http://schemas.microsoft.com/office/drawing/2014/main" id="{65FD0977-0DC3-D267-21AC-FDA5BD7D0B66}"/>
              </a:ext>
            </a:extLst>
          </p:cNvPr>
          <p:cNvSpPr txBox="1"/>
          <p:nvPr/>
        </p:nvSpPr>
        <p:spPr>
          <a:xfrm>
            <a:off x="6828183" y="536713"/>
            <a:ext cx="4638627" cy="4979504"/>
          </a:xfrm>
          <a:prstGeom prst="rect">
            <a:avLst/>
          </a:prstGeom>
          <a:noFill/>
        </p:spPr>
        <p:txBody>
          <a:bodyPr wrap="square" rtlCol="0">
            <a:spAutoFit/>
          </a:bodyPr>
          <a:lstStyle/>
          <a:p>
            <a:endParaRPr lang="en-US" dirty="0"/>
          </a:p>
        </p:txBody>
      </p:sp>
      <p:sp>
        <p:nvSpPr>
          <p:cNvPr id="2" name="TextBox 1">
            <a:extLst>
              <a:ext uri="{FF2B5EF4-FFF2-40B4-BE49-F238E27FC236}">
                <a16:creationId xmlns:a16="http://schemas.microsoft.com/office/drawing/2014/main" id="{1A52BC4A-2503-AB47-E944-CE55B8095E19}"/>
              </a:ext>
            </a:extLst>
          </p:cNvPr>
          <p:cNvSpPr txBox="1"/>
          <p:nvPr/>
        </p:nvSpPr>
        <p:spPr>
          <a:xfrm>
            <a:off x="6716889" y="445000"/>
            <a:ext cx="5012267" cy="4524315"/>
          </a:xfrm>
          <a:prstGeom prst="rect">
            <a:avLst/>
          </a:prstGeom>
          <a:noFill/>
        </p:spPr>
        <p:txBody>
          <a:bodyPr wrap="square" rtlCol="0">
            <a:spAutoFit/>
          </a:bodyPr>
          <a:lstStyle/>
          <a:p>
            <a:r>
              <a:rPr lang="en-US" b="1" dirty="0"/>
              <a:t>One Instance of Nitrogen Over Application</a:t>
            </a:r>
          </a:p>
          <a:p>
            <a:r>
              <a:rPr lang="en-US" dirty="0"/>
              <a:t>Lost 30 points, dropped score down to a D</a:t>
            </a:r>
          </a:p>
          <a:p>
            <a:endParaRPr lang="en-US" dirty="0"/>
          </a:p>
          <a:p>
            <a:r>
              <a:rPr lang="en-US" b="1" dirty="0"/>
              <a:t>Replacing Old Technology</a:t>
            </a:r>
          </a:p>
          <a:p>
            <a:r>
              <a:rPr lang="en-US" dirty="0"/>
              <a:t>New Terragators are equipped with GPS and Autosteer technology</a:t>
            </a:r>
          </a:p>
          <a:p>
            <a:endParaRPr lang="en-US" dirty="0"/>
          </a:p>
          <a:p>
            <a:r>
              <a:rPr lang="en-US" b="1" dirty="0"/>
              <a:t>Cause of Over Application</a:t>
            </a:r>
          </a:p>
          <a:p>
            <a:r>
              <a:rPr lang="en-US" dirty="0"/>
              <a:t>Not all sites are applied with new technology due to slow phase-out of old equipment</a:t>
            </a:r>
          </a:p>
          <a:p>
            <a:r>
              <a:rPr lang="en-US" dirty="0"/>
              <a:t>Switch to new methodology for generating application rate</a:t>
            </a:r>
          </a:p>
          <a:p>
            <a:endParaRPr lang="en-US" dirty="0"/>
          </a:p>
          <a:p>
            <a:r>
              <a:rPr lang="en-US" b="1" dirty="0"/>
              <a:t>New QA/QC Procedures</a:t>
            </a:r>
          </a:p>
          <a:p>
            <a:r>
              <a:rPr lang="en-US" dirty="0"/>
              <a:t>New QA/QC procedures have been adopted to properly calculate biosolids application rates</a:t>
            </a:r>
          </a:p>
        </p:txBody>
      </p:sp>
    </p:spTree>
    <p:extLst>
      <p:ext uri="{BB962C8B-B14F-4D97-AF65-F5344CB8AC3E}">
        <p14:creationId xmlns:p14="http://schemas.microsoft.com/office/powerpoint/2010/main" val="170094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84337C-FACA-084D-B649-415E474A546A}"/>
              </a:ext>
            </a:extLst>
          </p:cNvPr>
          <p:cNvSpPr/>
          <p:nvPr/>
        </p:nvSpPr>
        <p:spPr>
          <a:xfrm>
            <a:off x="0" y="-10886"/>
            <a:ext cx="12192000" cy="1143000"/>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pic>
        <p:nvPicPr>
          <p:cNvPr id="3" name="Picture 2">
            <a:extLst>
              <a:ext uri="{FF2B5EF4-FFF2-40B4-BE49-F238E27FC236}">
                <a16:creationId xmlns:a16="http://schemas.microsoft.com/office/drawing/2014/main" id="{54E33E62-872E-3C1E-F6F9-E37276CD0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911" y="5875753"/>
            <a:ext cx="3210308" cy="546538"/>
          </a:xfrm>
          <a:prstGeom prst="rect">
            <a:avLst/>
          </a:prstGeom>
        </p:spPr>
      </p:pic>
      <p:sp>
        <p:nvSpPr>
          <p:cNvPr id="4" name="Title 1">
            <a:extLst>
              <a:ext uri="{FF2B5EF4-FFF2-40B4-BE49-F238E27FC236}">
                <a16:creationId xmlns:a16="http://schemas.microsoft.com/office/drawing/2014/main" id="{8FF9E439-41EA-236F-DA2B-D10EEA17438E}"/>
              </a:ext>
            </a:extLst>
          </p:cNvPr>
          <p:cNvSpPr txBox="1">
            <a:spLocks/>
          </p:cNvSpPr>
          <p:nvPr/>
        </p:nvSpPr>
        <p:spPr>
          <a:xfrm>
            <a:off x="457200" y="217716"/>
            <a:ext cx="11582400" cy="914400"/>
          </a:xfrm>
          <a:prstGeom prst="rect">
            <a:avLst/>
          </a:prstGeom>
        </p:spPr>
        <p:txBody>
          <a:bodyPr>
            <a:normAutofit fontScale="975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pPr algn="ctr"/>
            <a:r>
              <a:rPr lang="en-US" sz="4800" b="1" dirty="0">
                <a:solidFill>
                  <a:schemeClr val="bg1"/>
                </a:solidFill>
              </a:rPr>
              <a:t>Historical Overflows</a:t>
            </a:r>
          </a:p>
        </p:txBody>
      </p:sp>
      <p:graphicFrame>
        <p:nvGraphicFramePr>
          <p:cNvPr id="5" name="Chart 4">
            <a:extLst>
              <a:ext uri="{FF2B5EF4-FFF2-40B4-BE49-F238E27FC236}">
                <a16:creationId xmlns:a16="http://schemas.microsoft.com/office/drawing/2014/main" id="{A7299C7A-131F-E58E-857B-1F1FA9E11489}"/>
              </a:ext>
            </a:extLst>
          </p:cNvPr>
          <p:cNvGraphicFramePr/>
          <p:nvPr>
            <p:extLst>
              <p:ext uri="{D42A27DB-BD31-4B8C-83A1-F6EECF244321}">
                <p14:modId xmlns:p14="http://schemas.microsoft.com/office/powerpoint/2010/main" val="3678174721"/>
              </p:ext>
            </p:extLst>
          </p:nvPr>
        </p:nvGraphicFramePr>
        <p:xfrm>
          <a:off x="2596242" y="1153885"/>
          <a:ext cx="7304315" cy="47436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299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84337C-FACA-084D-B649-415E474A546A}"/>
              </a:ext>
            </a:extLst>
          </p:cNvPr>
          <p:cNvSpPr/>
          <p:nvPr/>
        </p:nvSpPr>
        <p:spPr>
          <a:xfrm>
            <a:off x="0" y="-10886"/>
            <a:ext cx="12192000" cy="1143000"/>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sp>
        <p:nvSpPr>
          <p:cNvPr id="4" name="Title 1">
            <a:extLst>
              <a:ext uri="{FF2B5EF4-FFF2-40B4-BE49-F238E27FC236}">
                <a16:creationId xmlns:a16="http://schemas.microsoft.com/office/drawing/2014/main" id="{358A69DB-B526-EACE-6F4D-33442EAFE56E}"/>
              </a:ext>
            </a:extLst>
          </p:cNvPr>
          <p:cNvSpPr txBox="1">
            <a:spLocks/>
          </p:cNvSpPr>
          <p:nvPr/>
        </p:nvSpPr>
        <p:spPr>
          <a:xfrm>
            <a:off x="457200" y="217716"/>
            <a:ext cx="11582400" cy="914400"/>
          </a:xfrm>
          <a:prstGeom prst="rect">
            <a:avLst/>
          </a:prstGeom>
        </p:spPr>
        <p:txBody>
          <a:bodyPr>
            <a:normAutofit fontScale="975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pPr algn="ctr"/>
            <a:r>
              <a:rPr lang="en-US" sz="4800" b="1" dirty="0">
                <a:solidFill>
                  <a:schemeClr val="bg1"/>
                </a:solidFill>
              </a:rPr>
              <a:t>Sanitary Sewer Overflows</a:t>
            </a:r>
          </a:p>
        </p:txBody>
      </p:sp>
      <p:graphicFrame>
        <p:nvGraphicFramePr>
          <p:cNvPr id="7" name="Table 6">
            <a:extLst>
              <a:ext uri="{FF2B5EF4-FFF2-40B4-BE49-F238E27FC236}">
                <a16:creationId xmlns:a16="http://schemas.microsoft.com/office/drawing/2014/main" id="{3A380ADE-4DE5-9EB7-B96C-2E9D16DB95E0}"/>
              </a:ext>
            </a:extLst>
          </p:cNvPr>
          <p:cNvGraphicFramePr>
            <a:graphicFrameLocks noGrp="1"/>
          </p:cNvGraphicFramePr>
          <p:nvPr>
            <p:extLst>
              <p:ext uri="{D42A27DB-BD31-4B8C-83A1-F6EECF244321}">
                <p14:modId xmlns:p14="http://schemas.microsoft.com/office/powerpoint/2010/main" val="3374048874"/>
              </p:ext>
            </p:extLst>
          </p:nvPr>
        </p:nvGraphicFramePr>
        <p:xfrm>
          <a:off x="2375647" y="1797052"/>
          <a:ext cx="7745505" cy="3413760"/>
        </p:xfrm>
        <a:graphic>
          <a:graphicData uri="http://schemas.openxmlformats.org/drawingml/2006/table">
            <a:tbl>
              <a:tblPr firstRow="1" bandRow="1">
                <a:tableStyleId>{5C22544A-7EE6-4342-B048-85BDC9FD1C3A}</a:tableStyleId>
              </a:tblPr>
              <a:tblGrid>
                <a:gridCol w="2581835">
                  <a:extLst>
                    <a:ext uri="{9D8B030D-6E8A-4147-A177-3AD203B41FA5}">
                      <a16:colId xmlns:a16="http://schemas.microsoft.com/office/drawing/2014/main" val="2093191690"/>
                    </a:ext>
                  </a:extLst>
                </a:gridCol>
                <a:gridCol w="2581835">
                  <a:extLst>
                    <a:ext uri="{9D8B030D-6E8A-4147-A177-3AD203B41FA5}">
                      <a16:colId xmlns:a16="http://schemas.microsoft.com/office/drawing/2014/main" val="4103334146"/>
                    </a:ext>
                  </a:extLst>
                </a:gridCol>
                <a:gridCol w="2581835">
                  <a:extLst>
                    <a:ext uri="{9D8B030D-6E8A-4147-A177-3AD203B41FA5}">
                      <a16:colId xmlns:a16="http://schemas.microsoft.com/office/drawing/2014/main" val="3983138960"/>
                    </a:ext>
                  </a:extLst>
                </a:gridCol>
              </a:tblGrid>
              <a:tr h="370840">
                <a:tc>
                  <a:txBody>
                    <a:bodyPr/>
                    <a:lstStyle/>
                    <a:p>
                      <a:pPr algn="ctr"/>
                      <a:r>
                        <a:rPr lang="en-US" sz="2000" dirty="0"/>
                        <a:t>Date</a:t>
                      </a:r>
                    </a:p>
                  </a:txBody>
                  <a:tcPr>
                    <a:solidFill>
                      <a:srgbClr val="005BBB"/>
                    </a:solidFill>
                  </a:tcPr>
                </a:tc>
                <a:tc>
                  <a:txBody>
                    <a:bodyPr/>
                    <a:lstStyle/>
                    <a:p>
                      <a:pPr algn="ctr"/>
                      <a:r>
                        <a:rPr lang="en-US" sz="2000" dirty="0"/>
                        <a:t>Location</a:t>
                      </a:r>
                    </a:p>
                  </a:txBody>
                  <a:tcPr>
                    <a:solidFill>
                      <a:srgbClr val="005BBB"/>
                    </a:solidFill>
                  </a:tcPr>
                </a:tc>
                <a:tc>
                  <a:txBody>
                    <a:bodyPr/>
                    <a:lstStyle/>
                    <a:p>
                      <a:pPr algn="ctr"/>
                      <a:r>
                        <a:rPr lang="en-US" sz="2000" dirty="0"/>
                        <a:t>Response Action</a:t>
                      </a:r>
                    </a:p>
                  </a:txBody>
                  <a:tcPr>
                    <a:solidFill>
                      <a:srgbClr val="005BBB"/>
                    </a:solidFill>
                  </a:tcPr>
                </a:tc>
                <a:extLst>
                  <a:ext uri="{0D108BD9-81ED-4DB2-BD59-A6C34878D82A}">
                    <a16:rowId xmlns:a16="http://schemas.microsoft.com/office/drawing/2014/main" val="321604352"/>
                  </a:ext>
                </a:extLst>
              </a:tr>
              <a:tr h="370840">
                <a:tc>
                  <a:txBody>
                    <a:bodyPr/>
                    <a:lstStyle/>
                    <a:p>
                      <a:r>
                        <a:rPr lang="en-US" sz="2000" dirty="0"/>
                        <a:t>5/23/23</a:t>
                      </a:r>
                    </a:p>
                  </a:txBody>
                  <a:tcPr/>
                </a:tc>
                <a:tc>
                  <a:txBody>
                    <a:bodyPr/>
                    <a:lstStyle/>
                    <a:p>
                      <a:r>
                        <a:rPr lang="en-US" sz="2000" dirty="0"/>
                        <a:t>Carroll St. Pump Station</a:t>
                      </a:r>
                    </a:p>
                  </a:txBody>
                  <a:tcPr/>
                </a:tc>
                <a:tc>
                  <a:txBody>
                    <a:bodyPr/>
                    <a:lstStyle/>
                    <a:p>
                      <a:r>
                        <a:rPr lang="en-US" sz="2000" dirty="0"/>
                        <a:t>Careful monitoring and installation of level transducer</a:t>
                      </a:r>
                    </a:p>
                  </a:txBody>
                  <a:tcPr/>
                </a:tc>
                <a:extLst>
                  <a:ext uri="{0D108BD9-81ED-4DB2-BD59-A6C34878D82A}">
                    <a16:rowId xmlns:a16="http://schemas.microsoft.com/office/drawing/2014/main" val="3671111902"/>
                  </a:ext>
                </a:extLst>
              </a:tr>
              <a:tr h="370840">
                <a:tc>
                  <a:txBody>
                    <a:bodyPr/>
                    <a:lstStyle/>
                    <a:p>
                      <a:r>
                        <a:rPr lang="en-US" sz="2000" dirty="0"/>
                        <a:t>9/18/23</a:t>
                      </a:r>
                    </a:p>
                  </a:txBody>
                  <a:tcPr/>
                </a:tc>
                <a:tc>
                  <a:txBody>
                    <a:bodyPr/>
                    <a:lstStyle/>
                    <a:p>
                      <a:r>
                        <a:rPr lang="en-US" sz="2000" dirty="0"/>
                        <a:t>BMC Force Main</a:t>
                      </a:r>
                    </a:p>
                  </a:txBody>
                  <a:tcPr/>
                </a:tc>
                <a:tc>
                  <a:txBody>
                    <a:bodyPr/>
                    <a:lstStyle/>
                    <a:p>
                      <a:r>
                        <a:rPr lang="en-US" sz="2000" dirty="0"/>
                        <a:t>Bled off air and planned force main shut down</a:t>
                      </a:r>
                    </a:p>
                  </a:txBody>
                  <a:tcPr/>
                </a:tc>
                <a:extLst>
                  <a:ext uri="{0D108BD9-81ED-4DB2-BD59-A6C34878D82A}">
                    <a16:rowId xmlns:a16="http://schemas.microsoft.com/office/drawing/2014/main" val="3653327766"/>
                  </a:ext>
                </a:extLst>
              </a:tr>
              <a:tr h="370840">
                <a:tc>
                  <a:txBody>
                    <a:bodyPr/>
                    <a:lstStyle/>
                    <a:p>
                      <a:r>
                        <a:rPr lang="en-US" sz="2000" dirty="0"/>
                        <a:t>10/6/23</a:t>
                      </a:r>
                    </a:p>
                  </a:txBody>
                  <a:tcPr/>
                </a:tc>
                <a:tc>
                  <a:txBody>
                    <a:bodyPr/>
                    <a:lstStyle/>
                    <a:p>
                      <a:r>
                        <a:rPr lang="en-US" sz="2000" dirty="0"/>
                        <a:t>Force Main near Allen Boulevard and Marshall Park</a:t>
                      </a:r>
                    </a:p>
                  </a:txBody>
                  <a:tcPr/>
                </a:tc>
                <a:tc>
                  <a:txBody>
                    <a:bodyPr/>
                    <a:lstStyle/>
                    <a:p>
                      <a:r>
                        <a:rPr lang="en-US" sz="2000" dirty="0"/>
                        <a:t>Continue regular force main rehabilitation</a:t>
                      </a:r>
                    </a:p>
                  </a:txBody>
                  <a:tcPr/>
                </a:tc>
                <a:extLst>
                  <a:ext uri="{0D108BD9-81ED-4DB2-BD59-A6C34878D82A}">
                    <a16:rowId xmlns:a16="http://schemas.microsoft.com/office/drawing/2014/main" val="2534526247"/>
                  </a:ext>
                </a:extLst>
              </a:tr>
            </a:tbl>
          </a:graphicData>
        </a:graphic>
      </p:graphicFrame>
      <p:pic>
        <p:nvPicPr>
          <p:cNvPr id="3" name="Picture 2">
            <a:extLst>
              <a:ext uri="{FF2B5EF4-FFF2-40B4-BE49-F238E27FC236}">
                <a16:creationId xmlns:a16="http://schemas.microsoft.com/office/drawing/2014/main" id="{8242D12A-A115-2D34-F4DD-ABFCA47C3E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911" y="5875753"/>
            <a:ext cx="3210308" cy="546538"/>
          </a:xfrm>
          <a:prstGeom prst="rect">
            <a:avLst/>
          </a:prstGeom>
        </p:spPr>
      </p:pic>
    </p:spTree>
    <p:extLst>
      <p:ext uri="{BB962C8B-B14F-4D97-AF65-F5344CB8AC3E}">
        <p14:creationId xmlns:p14="http://schemas.microsoft.com/office/powerpoint/2010/main" val="203817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84337C-FACA-084D-B649-415E474A546A}"/>
              </a:ext>
            </a:extLst>
          </p:cNvPr>
          <p:cNvSpPr/>
          <p:nvPr/>
        </p:nvSpPr>
        <p:spPr>
          <a:xfrm>
            <a:off x="0" y="-10886"/>
            <a:ext cx="12192000" cy="1143000"/>
          </a:xfrm>
          <a:prstGeom prst="rect">
            <a:avLst/>
          </a:prstGeom>
          <a:solidFill>
            <a:srgbClr val="005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5BBB"/>
              </a:highlight>
            </a:endParaRPr>
          </a:p>
        </p:txBody>
      </p:sp>
      <p:sp>
        <p:nvSpPr>
          <p:cNvPr id="4" name="Title 1">
            <a:extLst>
              <a:ext uri="{FF2B5EF4-FFF2-40B4-BE49-F238E27FC236}">
                <a16:creationId xmlns:a16="http://schemas.microsoft.com/office/drawing/2014/main" id="{358A69DB-B526-EACE-6F4D-33442EAFE56E}"/>
              </a:ext>
            </a:extLst>
          </p:cNvPr>
          <p:cNvSpPr txBox="1">
            <a:spLocks/>
          </p:cNvSpPr>
          <p:nvPr/>
        </p:nvSpPr>
        <p:spPr>
          <a:xfrm>
            <a:off x="457200" y="217716"/>
            <a:ext cx="11582400" cy="914400"/>
          </a:xfrm>
          <a:prstGeom prst="rect">
            <a:avLst/>
          </a:prstGeom>
        </p:spPr>
        <p:txBody>
          <a:bodyPr>
            <a:normAutofit fontScale="97500"/>
          </a:bodyPr>
          <a:lstStyle>
            <a:lvl1pPr algn="l" defTabSz="914400" rtl="0" eaLnBrk="1" latinLnBrk="0" hangingPunct="1">
              <a:spcBef>
                <a:spcPct val="0"/>
              </a:spcBef>
              <a:buNone/>
              <a:defRPr sz="5400" kern="1200" baseline="0">
                <a:solidFill>
                  <a:schemeClr val="tx1"/>
                </a:solidFill>
                <a:latin typeface="+mj-lt"/>
                <a:ea typeface="+mj-ea"/>
                <a:cs typeface="+mj-cs"/>
              </a:defRPr>
            </a:lvl1pPr>
          </a:lstStyle>
          <a:p>
            <a:pPr algn="ctr"/>
            <a:r>
              <a:rPr lang="en-US" sz="4800" b="1" dirty="0">
                <a:solidFill>
                  <a:schemeClr val="bg1"/>
                </a:solidFill>
              </a:rPr>
              <a:t>Treatment Facility Overflows</a:t>
            </a:r>
          </a:p>
        </p:txBody>
      </p:sp>
      <p:graphicFrame>
        <p:nvGraphicFramePr>
          <p:cNvPr id="7" name="Table 6">
            <a:extLst>
              <a:ext uri="{FF2B5EF4-FFF2-40B4-BE49-F238E27FC236}">
                <a16:creationId xmlns:a16="http://schemas.microsoft.com/office/drawing/2014/main" id="{3A380ADE-4DE5-9EB7-B96C-2E9D16DB95E0}"/>
              </a:ext>
            </a:extLst>
          </p:cNvPr>
          <p:cNvGraphicFramePr>
            <a:graphicFrameLocks noGrp="1"/>
          </p:cNvGraphicFramePr>
          <p:nvPr>
            <p:extLst>
              <p:ext uri="{D42A27DB-BD31-4B8C-83A1-F6EECF244321}">
                <p14:modId xmlns:p14="http://schemas.microsoft.com/office/powerpoint/2010/main" val="1236829322"/>
              </p:ext>
            </p:extLst>
          </p:nvPr>
        </p:nvGraphicFramePr>
        <p:xfrm>
          <a:off x="1979706" y="1553212"/>
          <a:ext cx="8537388" cy="3901440"/>
        </p:xfrm>
        <a:graphic>
          <a:graphicData uri="http://schemas.openxmlformats.org/drawingml/2006/table">
            <a:tbl>
              <a:tblPr firstRow="1" bandRow="1">
                <a:tableStyleId>{5C22544A-7EE6-4342-B048-85BDC9FD1C3A}</a:tableStyleId>
              </a:tblPr>
              <a:tblGrid>
                <a:gridCol w="2845796">
                  <a:extLst>
                    <a:ext uri="{9D8B030D-6E8A-4147-A177-3AD203B41FA5}">
                      <a16:colId xmlns:a16="http://schemas.microsoft.com/office/drawing/2014/main" val="2093191690"/>
                    </a:ext>
                  </a:extLst>
                </a:gridCol>
                <a:gridCol w="2845796">
                  <a:extLst>
                    <a:ext uri="{9D8B030D-6E8A-4147-A177-3AD203B41FA5}">
                      <a16:colId xmlns:a16="http://schemas.microsoft.com/office/drawing/2014/main" val="4103334146"/>
                    </a:ext>
                  </a:extLst>
                </a:gridCol>
                <a:gridCol w="2845796">
                  <a:extLst>
                    <a:ext uri="{9D8B030D-6E8A-4147-A177-3AD203B41FA5}">
                      <a16:colId xmlns:a16="http://schemas.microsoft.com/office/drawing/2014/main" val="3983138960"/>
                    </a:ext>
                  </a:extLst>
                </a:gridCol>
              </a:tblGrid>
              <a:tr h="370840">
                <a:tc>
                  <a:txBody>
                    <a:bodyPr/>
                    <a:lstStyle/>
                    <a:p>
                      <a:pPr algn="ctr"/>
                      <a:r>
                        <a:rPr lang="en-US" sz="2000" dirty="0"/>
                        <a:t>Date</a:t>
                      </a:r>
                    </a:p>
                  </a:txBody>
                  <a:tcPr>
                    <a:solidFill>
                      <a:srgbClr val="005BBB"/>
                    </a:solidFill>
                  </a:tcPr>
                </a:tc>
                <a:tc>
                  <a:txBody>
                    <a:bodyPr/>
                    <a:lstStyle/>
                    <a:p>
                      <a:pPr algn="ctr"/>
                      <a:r>
                        <a:rPr lang="en-US" sz="2000" dirty="0"/>
                        <a:t>Location</a:t>
                      </a:r>
                    </a:p>
                  </a:txBody>
                  <a:tcPr>
                    <a:solidFill>
                      <a:srgbClr val="005BBB"/>
                    </a:solidFill>
                  </a:tcPr>
                </a:tc>
                <a:tc>
                  <a:txBody>
                    <a:bodyPr/>
                    <a:lstStyle/>
                    <a:p>
                      <a:pPr algn="ctr"/>
                      <a:r>
                        <a:rPr lang="en-US" sz="2000" dirty="0"/>
                        <a:t>Response Action</a:t>
                      </a:r>
                    </a:p>
                  </a:txBody>
                  <a:tcPr>
                    <a:solidFill>
                      <a:srgbClr val="005BBB"/>
                    </a:solidFill>
                  </a:tcPr>
                </a:tc>
                <a:extLst>
                  <a:ext uri="{0D108BD9-81ED-4DB2-BD59-A6C34878D82A}">
                    <a16:rowId xmlns:a16="http://schemas.microsoft.com/office/drawing/2014/main" val="321604352"/>
                  </a:ext>
                </a:extLst>
              </a:tr>
              <a:tr h="370840">
                <a:tc>
                  <a:txBody>
                    <a:bodyPr/>
                    <a:lstStyle/>
                    <a:p>
                      <a:r>
                        <a:rPr lang="en-US" sz="2000" dirty="0"/>
                        <a:t>3/14/23</a:t>
                      </a:r>
                    </a:p>
                  </a:txBody>
                  <a:tcPr/>
                </a:tc>
                <a:tc>
                  <a:txBody>
                    <a:bodyPr/>
                    <a:lstStyle/>
                    <a:p>
                      <a:r>
                        <a:rPr lang="en-US" sz="2000" dirty="0"/>
                        <a:t>Centrate Well</a:t>
                      </a:r>
                    </a:p>
                  </a:txBody>
                  <a:tcPr/>
                </a:tc>
                <a:tc>
                  <a:txBody>
                    <a:bodyPr/>
                    <a:lstStyle/>
                    <a:p>
                      <a:r>
                        <a:rPr lang="en-US" sz="2000" dirty="0"/>
                        <a:t>Control adjustments made</a:t>
                      </a:r>
                    </a:p>
                  </a:txBody>
                  <a:tcPr/>
                </a:tc>
                <a:extLst>
                  <a:ext uri="{0D108BD9-81ED-4DB2-BD59-A6C34878D82A}">
                    <a16:rowId xmlns:a16="http://schemas.microsoft.com/office/drawing/2014/main" val="238996085"/>
                  </a:ext>
                </a:extLst>
              </a:tr>
              <a:tr h="370840">
                <a:tc>
                  <a:txBody>
                    <a:bodyPr/>
                    <a:lstStyle/>
                    <a:p>
                      <a:r>
                        <a:rPr lang="en-US" sz="2000" dirty="0"/>
                        <a:t>5/12/23</a:t>
                      </a:r>
                    </a:p>
                  </a:txBody>
                  <a:tcPr/>
                </a:tc>
                <a:tc>
                  <a:txBody>
                    <a:bodyPr/>
                    <a:lstStyle/>
                    <a:p>
                      <a:r>
                        <a:rPr lang="en-US" sz="2000" dirty="0"/>
                        <a:t>RAS Well</a:t>
                      </a:r>
                    </a:p>
                  </a:txBody>
                  <a:tcPr/>
                </a:tc>
                <a:tc>
                  <a:txBody>
                    <a:bodyPr/>
                    <a:lstStyle/>
                    <a:p>
                      <a:r>
                        <a:rPr lang="en-US" sz="2000" dirty="0"/>
                        <a:t>Fixed level monitoring equipment</a:t>
                      </a:r>
                    </a:p>
                  </a:txBody>
                  <a:tcPr/>
                </a:tc>
                <a:extLst>
                  <a:ext uri="{0D108BD9-81ED-4DB2-BD59-A6C34878D82A}">
                    <a16:rowId xmlns:a16="http://schemas.microsoft.com/office/drawing/2014/main" val="2531383178"/>
                  </a:ext>
                </a:extLst>
              </a:tr>
              <a:tr h="370840">
                <a:tc>
                  <a:txBody>
                    <a:bodyPr/>
                    <a:lstStyle/>
                    <a:p>
                      <a:r>
                        <a:rPr lang="en-US" sz="2000" dirty="0"/>
                        <a:t>9/8/23</a:t>
                      </a:r>
                    </a:p>
                  </a:txBody>
                  <a:tcPr/>
                </a:tc>
                <a:tc>
                  <a:txBody>
                    <a:bodyPr/>
                    <a:lstStyle/>
                    <a:p>
                      <a:r>
                        <a:rPr lang="en-US" sz="2000" dirty="0"/>
                        <a:t>DAF Pressure Vessel</a:t>
                      </a:r>
                    </a:p>
                  </a:txBody>
                  <a:tcPr/>
                </a:tc>
                <a:tc>
                  <a:txBody>
                    <a:bodyPr/>
                    <a:lstStyle/>
                    <a:p>
                      <a:r>
                        <a:rPr lang="en-US" sz="2000" dirty="0"/>
                        <a:t>Air to water ratio recalibrated</a:t>
                      </a:r>
                    </a:p>
                  </a:txBody>
                  <a:tcPr/>
                </a:tc>
                <a:extLst>
                  <a:ext uri="{0D108BD9-81ED-4DB2-BD59-A6C34878D82A}">
                    <a16:rowId xmlns:a16="http://schemas.microsoft.com/office/drawing/2014/main" val="3603192969"/>
                  </a:ext>
                </a:extLst>
              </a:tr>
              <a:tr h="370840">
                <a:tc>
                  <a:txBody>
                    <a:bodyPr/>
                    <a:lstStyle/>
                    <a:p>
                      <a:r>
                        <a:rPr lang="en-US" sz="2000" dirty="0"/>
                        <a:t>9/17/23</a:t>
                      </a:r>
                    </a:p>
                  </a:txBody>
                  <a:tcPr/>
                </a:tc>
                <a:tc>
                  <a:txBody>
                    <a:bodyPr/>
                    <a:lstStyle/>
                    <a:p>
                      <a:r>
                        <a:rPr lang="en-US" sz="2000" dirty="0"/>
                        <a:t>Digester Relief Hatch</a:t>
                      </a:r>
                    </a:p>
                  </a:txBody>
                  <a:tcPr/>
                </a:tc>
                <a:tc>
                  <a:txBody>
                    <a:bodyPr/>
                    <a:lstStyle/>
                    <a:p>
                      <a:r>
                        <a:rPr lang="en-US" sz="2000" dirty="0"/>
                        <a:t>Fixed recirculation pump and added defoamant</a:t>
                      </a:r>
                    </a:p>
                  </a:txBody>
                  <a:tcPr/>
                </a:tc>
                <a:extLst>
                  <a:ext uri="{0D108BD9-81ED-4DB2-BD59-A6C34878D82A}">
                    <a16:rowId xmlns:a16="http://schemas.microsoft.com/office/drawing/2014/main" val="2633447728"/>
                  </a:ext>
                </a:extLst>
              </a:tr>
              <a:tr h="370840">
                <a:tc>
                  <a:txBody>
                    <a:bodyPr/>
                    <a:lstStyle/>
                    <a:p>
                      <a:r>
                        <a:rPr lang="en-US" sz="2000" dirty="0"/>
                        <a:t>10/5/23</a:t>
                      </a:r>
                    </a:p>
                  </a:txBody>
                  <a:tcPr/>
                </a:tc>
                <a:tc>
                  <a:txBody>
                    <a:bodyPr/>
                    <a:lstStyle/>
                    <a:p>
                      <a:r>
                        <a:rPr lang="en-US" sz="2000" dirty="0"/>
                        <a:t>RAS Flow Meter</a:t>
                      </a:r>
                    </a:p>
                  </a:txBody>
                  <a:tcPr/>
                </a:tc>
                <a:tc>
                  <a:txBody>
                    <a:bodyPr/>
                    <a:lstStyle/>
                    <a:p>
                      <a:r>
                        <a:rPr lang="en-US" sz="2000" dirty="0"/>
                        <a:t>Planned replacement of RAS flow meters</a:t>
                      </a:r>
                    </a:p>
                  </a:txBody>
                  <a:tcPr/>
                </a:tc>
                <a:extLst>
                  <a:ext uri="{0D108BD9-81ED-4DB2-BD59-A6C34878D82A}">
                    <a16:rowId xmlns:a16="http://schemas.microsoft.com/office/drawing/2014/main" val="2441576735"/>
                  </a:ext>
                </a:extLst>
              </a:tr>
            </a:tbl>
          </a:graphicData>
        </a:graphic>
      </p:graphicFrame>
      <p:pic>
        <p:nvPicPr>
          <p:cNvPr id="3" name="Picture 2">
            <a:extLst>
              <a:ext uri="{FF2B5EF4-FFF2-40B4-BE49-F238E27FC236}">
                <a16:creationId xmlns:a16="http://schemas.microsoft.com/office/drawing/2014/main" id="{C8E7FD48-2902-7B0C-0137-F5828AD24D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911" y="5875753"/>
            <a:ext cx="3210308" cy="546538"/>
          </a:xfrm>
          <a:prstGeom prst="rect">
            <a:avLst/>
          </a:prstGeom>
        </p:spPr>
      </p:pic>
    </p:spTree>
    <p:extLst>
      <p:ext uri="{BB962C8B-B14F-4D97-AF65-F5344CB8AC3E}">
        <p14:creationId xmlns:p14="http://schemas.microsoft.com/office/powerpoint/2010/main" val="427250828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1232</TotalTime>
  <Words>2635</Words>
  <Application>Microsoft Office PowerPoint</Application>
  <PresentationFormat>Widescreen</PresentationFormat>
  <Paragraphs>218</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Coleman</dc:creator>
  <cp:lastModifiedBy>Carly Amstadt</cp:lastModifiedBy>
  <cp:revision>57</cp:revision>
  <dcterms:created xsi:type="dcterms:W3CDTF">2021-01-12T14:50:28Z</dcterms:created>
  <dcterms:modified xsi:type="dcterms:W3CDTF">2024-06-11T19:21:01Z</dcterms:modified>
</cp:coreProperties>
</file>