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56" r:id="rId5"/>
    <p:sldId id="365" r:id="rId6"/>
    <p:sldId id="374" r:id="rId7"/>
    <p:sldId id="373" r:id="rId8"/>
    <p:sldId id="379" r:id="rId9"/>
    <p:sldId id="384" r:id="rId10"/>
    <p:sldId id="383" r:id="rId11"/>
    <p:sldId id="380" r:id="rId12"/>
    <p:sldId id="381" r:id="rId13"/>
    <p:sldId id="382" r:id="rId14"/>
    <p:sldId id="375" r:id="rId15"/>
    <p:sldId id="369" r:id="rId16"/>
    <p:sldId id="368" r:id="rId17"/>
    <p:sldId id="371" r:id="rId18"/>
    <p:sldId id="367" r:id="rId19"/>
    <p:sldId id="372" r:id="rId20"/>
    <p:sldId id="366" r:id="rId21"/>
    <p:sldId id="377" r:id="rId22"/>
    <p:sldId id="378" r:id="rId2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6BE"/>
    <a:srgbClr val="005BBB"/>
    <a:srgbClr val="00ACA2"/>
    <a:srgbClr val="FEC36E"/>
    <a:srgbClr val="ADD476"/>
    <a:srgbClr val="604A7B"/>
    <a:srgbClr val="6DC9F2"/>
    <a:srgbClr val="3C87C7"/>
    <a:srgbClr val="75CB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76" autoAdjust="0"/>
    <p:restoredTop sz="79897" autoAdjust="0"/>
  </p:normalViewPr>
  <p:slideViewPr>
    <p:cSldViewPr showGuides="1">
      <p:cViewPr varScale="1">
        <p:scale>
          <a:sx n="68" d="100"/>
          <a:sy n="68" d="100"/>
        </p:scale>
        <p:origin x="1018" y="67"/>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31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ENGFILE02\Engr\Facility%20Plans\Collection%20System-2023\Commission\Gravity%20Mains%20and%20Siphon%20Inventory.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'Raw Inventory'!$AQ$5</c:f>
              <c:strCache>
                <c:ptCount val="1"/>
                <c:pt idx="0">
                  <c:v>Installed Length by Decade</c:v>
                </c:pt>
              </c:strCache>
            </c:strRef>
          </c:tx>
          <c:spPr>
            <a:solidFill>
              <a:schemeClr val="accent1"/>
            </a:solidFill>
            <a:ln>
              <a:solidFill>
                <a:schemeClr val="tx1"/>
              </a:solidFill>
            </a:ln>
            <a:effectLst/>
          </c:spPr>
          <c:invertIfNegative val="0"/>
          <c:cat>
            <c:numRef>
              <c:f>'Raw Inventory'!$AO$6:$AO$17</c:f>
              <c:numCache>
                <c:formatCode>General</c:formatCode>
                <c:ptCount val="12"/>
                <c:pt idx="0">
                  <c:v>1910</c:v>
                </c:pt>
                <c:pt idx="1">
                  <c:v>1920</c:v>
                </c:pt>
                <c:pt idx="2">
                  <c:v>1930</c:v>
                </c:pt>
                <c:pt idx="3">
                  <c:v>1940</c:v>
                </c:pt>
                <c:pt idx="4">
                  <c:v>1950</c:v>
                </c:pt>
                <c:pt idx="5">
                  <c:v>1960</c:v>
                </c:pt>
                <c:pt idx="6">
                  <c:v>1970</c:v>
                </c:pt>
                <c:pt idx="7">
                  <c:v>1980</c:v>
                </c:pt>
                <c:pt idx="8">
                  <c:v>1990</c:v>
                </c:pt>
                <c:pt idx="9">
                  <c:v>2000</c:v>
                </c:pt>
                <c:pt idx="10">
                  <c:v>2010</c:v>
                </c:pt>
                <c:pt idx="11">
                  <c:v>2020</c:v>
                </c:pt>
              </c:numCache>
            </c:numRef>
          </c:cat>
          <c:val>
            <c:numRef>
              <c:f>'Raw Inventory'!$AQ$6:$AQ$17</c:f>
              <c:numCache>
                <c:formatCode>#,##0.00</c:formatCode>
                <c:ptCount val="12"/>
                <c:pt idx="0">
                  <c:v>2.0986742424242424</c:v>
                </c:pt>
                <c:pt idx="1">
                  <c:v>0.81628787878787878</c:v>
                </c:pt>
                <c:pt idx="2">
                  <c:v>3.5509469696969695</c:v>
                </c:pt>
                <c:pt idx="3">
                  <c:v>2.344507575757576</c:v>
                </c:pt>
                <c:pt idx="4">
                  <c:v>5.7312500000000002</c:v>
                </c:pt>
                <c:pt idx="5">
                  <c:v>27.94034090909091</c:v>
                </c:pt>
                <c:pt idx="6">
                  <c:v>24.74280303030303</c:v>
                </c:pt>
                <c:pt idx="7">
                  <c:v>4.3382575757575754</c:v>
                </c:pt>
                <c:pt idx="8">
                  <c:v>9.0280303030303024</c:v>
                </c:pt>
                <c:pt idx="9">
                  <c:v>8.4579545454545446</c:v>
                </c:pt>
                <c:pt idx="10">
                  <c:v>5.0138257575757574</c:v>
                </c:pt>
                <c:pt idx="11">
                  <c:v>3.1876893939393938</c:v>
                </c:pt>
              </c:numCache>
            </c:numRef>
          </c:val>
          <c:extLst>
            <c:ext xmlns:c16="http://schemas.microsoft.com/office/drawing/2014/chart" uri="{C3380CC4-5D6E-409C-BE32-E72D297353CC}">
              <c16:uniqueId val="{00000000-C6D8-411C-A071-3EA6689FD64F}"/>
            </c:ext>
          </c:extLst>
        </c:ser>
        <c:dLbls>
          <c:showLegendKey val="0"/>
          <c:showVal val="0"/>
          <c:showCatName val="0"/>
          <c:showSerName val="0"/>
          <c:showPercent val="0"/>
          <c:showBubbleSize val="0"/>
        </c:dLbls>
        <c:gapWidth val="150"/>
        <c:axId val="553058528"/>
        <c:axId val="553056728"/>
      </c:barChart>
      <c:lineChart>
        <c:grouping val="standard"/>
        <c:varyColors val="0"/>
        <c:ser>
          <c:idx val="1"/>
          <c:order val="1"/>
          <c:tx>
            <c:strRef>
              <c:f>'Raw Inventory'!$AS$5</c:f>
              <c:strCache>
                <c:ptCount val="1"/>
                <c:pt idx="0">
                  <c:v>Cumulative Length Installed (%)</c:v>
                </c:pt>
              </c:strCache>
            </c:strRef>
          </c:tx>
          <c:spPr>
            <a:ln w="19050" cap="rnd">
              <a:solidFill>
                <a:srgbClr val="C0504D">
                  <a:alpha val="75000"/>
                </a:srgbClr>
              </a:solidFill>
              <a:prstDash val="dash"/>
              <a:round/>
            </a:ln>
            <a:effectLst/>
          </c:spPr>
          <c:marker>
            <c:symbol val="none"/>
          </c:marker>
          <c:cat>
            <c:numRef>
              <c:f>'Raw Inventory'!$AO$6:$AO$17</c:f>
              <c:numCache>
                <c:formatCode>General</c:formatCode>
                <c:ptCount val="12"/>
                <c:pt idx="0">
                  <c:v>1910</c:v>
                </c:pt>
                <c:pt idx="1">
                  <c:v>1920</c:v>
                </c:pt>
                <c:pt idx="2">
                  <c:v>1930</c:v>
                </c:pt>
                <c:pt idx="3">
                  <c:v>1940</c:v>
                </c:pt>
                <c:pt idx="4">
                  <c:v>1950</c:v>
                </c:pt>
                <c:pt idx="5">
                  <c:v>1960</c:v>
                </c:pt>
                <c:pt idx="6">
                  <c:v>1970</c:v>
                </c:pt>
                <c:pt idx="7">
                  <c:v>1980</c:v>
                </c:pt>
                <c:pt idx="8">
                  <c:v>1990</c:v>
                </c:pt>
                <c:pt idx="9">
                  <c:v>2000</c:v>
                </c:pt>
                <c:pt idx="10">
                  <c:v>2010</c:v>
                </c:pt>
                <c:pt idx="11">
                  <c:v>2020</c:v>
                </c:pt>
              </c:numCache>
            </c:numRef>
          </c:cat>
          <c:val>
            <c:numRef>
              <c:f>'Raw Inventory'!$AS$6:$AS$17</c:f>
              <c:numCache>
                <c:formatCode>0%</c:formatCode>
                <c:ptCount val="12"/>
                <c:pt idx="0">
                  <c:v>2.1580071784265496E-2</c:v>
                </c:pt>
                <c:pt idx="1">
                  <c:v>2.9973728438916186E-2</c:v>
                </c:pt>
                <c:pt idx="2">
                  <c:v>6.6487108628717984E-2</c:v>
                </c:pt>
                <c:pt idx="3">
                  <c:v>9.0595014830091747E-2</c:v>
                </c:pt>
                <c:pt idx="4">
                  <c:v>0.14952783246962412</c:v>
                </c:pt>
                <c:pt idx="5">
                  <c:v>0.4368304306082188</c:v>
                </c:pt>
                <c:pt idx="6">
                  <c:v>0.69125365396712257</c:v>
                </c:pt>
                <c:pt idx="7">
                  <c:v>0.73586272573775569</c:v>
                </c:pt>
                <c:pt idx="8">
                  <c:v>0.82869539984770679</c:v>
                </c:pt>
                <c:pt idx="9">
                  <c:v>0.91566614668840063</c:v>
                </c:pt>
                <c:pt idx="10">
                  <c:v>0.96722189439572492</c:v>
                </c:pt>
                <c:pt idx="11">
                  <c:v>1</c:v>
                </c:pt>
              </c:numCache>
            </c:numRef>
          </c:val>
          <c:smooth val="0"/>
          <c:extLst>
            <c:ext xmlns:c16="http://schemas.microsoft.com/office/drawing/2014/chart" uri="{C3380CC4-5D6E-409C-BE32-E72D297353CC}">
              <c16:uniqueId val="{00000001-C6D8-411C-A071-3EA6689FD64F}"/>
            </c:ext>
          </c:extLst>
        </c:ser>
        <c:dLbls>
          <c:showLegendKey val="0"/>
          <c:showVal val="0"/>
          <c:showCatName val="0"/>
          <c:showSerName val="0"/>
          <c:showPercent val="0"/>
          <c:showBubbleSize val="0"/>
        </c:dLbls>
        <c:marker val="1"/>
        <c:smooth val="0"/>
        <c:axId val="610822736"/>
        <c:axId val="610688504"/>
      </c:lineChart>
      <c:catAx>
        <c:axId val="553058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3056728"/>
        <c:crosses val="autoZero"/>
        <c:auto val="1"/>
        <c:lblAlgn val="ctr"/>
        <c:lblOffset val="100"/>
        <c:noMultiLvlLbl val="0"/>
      </c:catAx>
      <c:valAx>
        <c:axId val="553056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dirty="0"/>
                  <a:t>Length</a:t>
                </a:r>
                <a:r>
                  <a:rPr lang="en-US" sz="1800" baseline="0" dirty="0"/>
                  <a:t> (miles)</a:t>
                </a:r>
                <a:endParaRPr lang="en-US" sz="1800" dirty="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3058528"/>
        <c:crosses val="autoZero"/>
        <c:crossBetween val="between"/>
      </c:valAx>
      <c:valAx>
        <c:axId val="610688504"/>
        <c:scaling>
          <c:orientation val="minMax"/>
          <c:max val="1"/>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10822736"/>
        <c:crosses val="max"/>
        <c:crossBetween val="between"/>
      </c:valAx>
      <c:catAx>
        <c:axId val="610822736"/>
        <c:scaling>
          <c:orientation val="minMax"/>
        </c:scaling>
        <c:delete val="1"/>
        <c:axPos val="b"/>
        <c:numFmt formatCode="General" sourceLinked="1"/>
        <c:majorTickMark val="out"/>
        <c:minorTickMark val="none"/>
        <c:tickLblPos val="nextTo"/>
        <c:crossAx val="610688504"/>
        <c:crosses val="autoZero"/>
        <c:auto val="1"/>
        <c:lblAlgn val="ctr"/>
        <c:lblOffset val="100"/>
        <c:noMultiLvlLbl val="0"/>
      </c:catAx>
      <c:spPr>
        <a:noFill/>
        <a:ln w="12700">
          <a:solidFill>
            <a:srgbClr val="C0504D"/>
          </a:solid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 of Total Length</a:t>
            </a:r>
            <a:r>
              <a:rPr lang="en-US" sz="2400" baseline="0" dirty="0"/>
              <a:t> </a:t>
            </a:r>
            <a:r>
              <a:rPr lang="en-US" sz="2400" dirty="0"/>
              <a:t>by Risk Level</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Total Length (ft)</c:v>
                </c:pt>
              </c:strCache>
            </c:strRef>
          </c:tx>
          <c:spPr>
            <a:ln>
              <a:solidFill>
                <a:srgbClr val="ADD476"/>
              </a:solidFill>
            </a:ln>
          </c:spPr>
          <c:dPt>
            <c:idx val="0"/>
            <c:bubble3D val="0"/>
            <c:spPr>
              <a:solidFill>
                <a:srgbClr val="ADD476"/>
              </a:solidFill>
              <a:ln w="19050">
                <a:solidFill>
                  <a:srgbClr val="ADD476"/>
                </a:solidFill>
              </a:ln>
              <a:effectLst/>
            </c:spPr>
            <c:extLst>
              <c:ext xmlns:c16="http://schemas.microsoft.com/office/drawing/2014/chart" uri="{C3380CC4-5D6E-409C-BE32-E72D297353CC}">
                <c16:uniqueId val="{00000003-8B6B-4A30-BA93-B50CA9477D05}"/>
              </c:ext>
            </c:extLst>
          </c:dPt>
          <c:dPt>
            <c:idx val="1"/>
            <c:bubble3D val="0"/>
            <c:spPr>
              <a:solidFill>
                <a:srgbClr val="FFFF00"/>
              </a:solidFill>
              <a:ln w="19050">
                <a:solidFill>
                  <a:srgbClr val="FFFF00"/>
                </a:solidFill>
              </a:ln>
              <a:effectLst/>
            </c:spPr>
            <c:extLst>
              <c:ext xmlns:c16="http://schemas.microsoft.com/office/drawing/2014/chart" uri="{C3380CC4-5D6E-409C-BE32-E72D297353CC}">
                <c16:uniqueId val="{00000004-8B6B-4A30-BA93-B50CA9477D05}"/>
              </c:ext>
            </c:extLst>
          </c:dPt>
          <c:dPt>
            <c:idx val="2"/>
            <c:bubble3D val="0"/>
            <c:spPr>
              <a:solidFill>
                <a:srgbClr val="FFC000"/>
              </a:solidFill>
              <a:ln w="19050">
                <a:solidFill>
                  <a:srgbClr val="FFC000"/>
                </a:solidFill>
              </a:ln>
              <a:effectLst/>
            </c:spPr>
            <c:extLst>
              <c:ext xmlns:c16="http://schemas.microsoft.com/office/drawing/2014/chart" uri="{C3380CC4-5D6E-409C-BE32-E72D297353CC}">
                <c16:uniqueId val="{00000002-8B6B-4A30-BA93-B50CA9477D05}"/>
              </c:ext>
            </c:extLst>
          </c:dPt>
          <c:dPt>
            <c:idx val="3"/>
            <c:bubble3D val="0"/>
            <c:spPr>
              <a:solidFill>
                <a:schemeClr val="accent4"/>
              </a:solidFill>
              <a:ln w="19050">
                <a:solidFill>
                  <a:srgbClr val="ADD476"/>
                </a:solidFill>
              </a:ln>
              <a:effectLst/>
            </c:spPr>
            <c:extLst>
              <c:ext xmlns:c16="http://schemas.microsoft.com/office/drawing/2014/chart" uri="{C3380CC4-5D6E-409C-BE32-E72D297353CC}">
                <c16:uniqueId val="{00000007-31B4-4C18-A22B-1AF708A2EAE5}"/>
              </c:ext>
            </c:extLst>
          </c:dPt>
          <c:dLbls>
            <c:dLbl>
              <c:idx val="0"/>
              <c:layout>
                <c:manualLayout>
                  <c:x val="-0.16355257902544798"/>
                  <c:y val="-0.1330482396596977"/>
                </c:manualLayout>
              </c:layou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8B6B-4A30-BA93-B50CA9477D05}"/>
                </c:ext>
              </c:extLst>
            </c:dLbl>
            <c:dLbl>
              <c:idx val="1"/>
              <c:layout>
                <c:manualLayout>
                  <c:x val="0.14542622389592605"/>
                  <c:y val="9.3581545841252597E-2"/>
                </c:manualLayout>
              </c:layou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4-8B6B-4A30-BA93-B50CA9477D05}"/>
                </c:ext>
              </c:extLst>
            </c:dLbl>
            <c:dLbl>
              <c:idx val="2"/>
              <c:layout>
                <c:manualLayout>
                  <c:x val="2.2524107040967637E-2"/>
                  <c:y val="2.1365508190786482E-2"/>
                </c:manualLayout>
              </c:layout>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2-8B6B-4A30-BA93-B50CA9477D05}"/>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Green</c:v>
                </c:pt>
                <c:pt idx="1">
                  <c:v>Yellow</c:v>
                </c:pt>
                <c:pt idx="2">
                  <c:v>Orange</c:v>
                </c:pt>
              </c:strCache>
            </c:strRef>
          </c:cat>
          <c:val>
            <c:numRef>
              <c:f>Sheet1!$B$2:$B$5</c:f>
              <c:numCache>
                <c:formatCode>General</c:formatCode>
                <c:ptCount val="4"/>
                <c:pt idx="0">
                  <c:v>334513</c:v>
                </c:pt>
                <c:pt idx="1">
                  <c:v>175550</c:v>
                </c:pt>
                <c:pt idx="2">
                  <c:v>3386</c:v>
                </c:pt>
              </c:numCache>
            </c:numRef>
          </c:val>
          <c:extLst>
            <c:ext xmlns:c16="http://schemas.microsoft.com/office/drawing/2014/chart" uri="{C3380CC4-5D6E-409C-BE32-E72D297353CC}">
              <c16:uniqueId val="{00000000-8B6B-4A30-BA93-B50CA9477D05}"/>
            </c:ext>
          </c:extLst>
        </c:ser>
        <c:ser>
          <c:idx val="1"/>
          <c:order val="1"/>
          <c:tx>
            <c:strRef>
              <c:f>Sheet1!$C$1</c:f>
              <c:strCache>
                <c:ptCount val="1"/>
                <c:pt idx="0">
                  <c:v>% of 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9-31B4-4C18-A22B-1AF708A2EAE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B-31B4-4C18-A22B-1AF708A2EAE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D-31B4-4C18-A22B-1AF708A2EAE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F-31B4-4C18-A22B-1AF708A2EAE5}"/>
              </c:ext>
            </c:extLst>
          </c:dPt>
          <c:cat>
            <c:strRef>
              <c:f>Sheet1!$A$2:$A$5</c:f>
              <c:strCache>
                <c:ptCount val="3"/>
                <c:pt idx="0">
                  <c:v>Green</c:v>
                </c:pt>
                <c:pt idx="1">
                  <c:v>Yellow</c:v>
                </c:pt>
                <c:pt idx="2">
                  <c:v>Orange</c:v>
                </c:pt>
              </c:strCache>
            </c:strRef>
          </c:cat>
          <c:val>
            <c:numRef>
              <c:f>Sheet1!$C$2:$C$5</c:f>
              <c:numCache>
                <c:formatCode>General</c:formatCode>
                <c:ptCount val="4"/>
                <c:pt idx="0">
                  <c:v>0.65150190184419488</c:v>
                </c:pt>
                <c:pt idx="1">
                  <c:v>0.34190348018985334</c:v>
                </c:pt>
                <c:pt idx="2">
                  <c:v>6.5946179659518277E-3</c:v>
                </c:pt>
              </c:numCache>
            </c:numRef>
          </c:val>
          <c:extLst>
            <c:ext xmlns:c16="http://schemas.microsoft.com/office/drawing/2014/chart" uri="{C3380CC4-5D6E-409C-BE32-E72D297353CC}">
              <c16:uniqueId val="{00000001-8B6B-4A30-BA93-B50CA9477D0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CEFF8F-1E17-4759-A66D-E472519926E4}"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4B05796F-D18B-42ED-B7EC-D72176DE9F2C}">
      <dgm:prSet phldrT="[Text]"/>
      <dgm:spPr/>
      <dgm:t>
        <a:bodyPr/>
        <a:lstStyle/>
        <a:p>
          <a:r>
            <a:rPr lang="en-US" dirty="0"/>
            <a:t>Master Planning</a:t>
          </a:r>
        </a:p>
      </dgm:t>
    </dgm:pt>
    <dgm:pt modelId="{2D0A8063-0ADA-44A3-BE5D-604416EC0051}" type="parTrans" cxnId="{B6197EC1-F3E6-4A53-8045-63D5D23D0336}">
      <dgm:prSet/>
      <dgm:spPr/>
      <dgm:t>
        <a:bodyPr/>
        <a:lstStyle/>
        <a:p>
          <a:endParaRPr lang="en-US"/>
        </a:p>
      </dgm:t>
    </dgm:pt>
    <dgm:pt modelId="{CFECF214-5CF5-4EFB-9C01-04DE41101A46}" type="sibTrans" cxnId="{B6197EC1-F3E6-4A53-8045-63D5D23D0336}">
      <dgm:prSet/>
      <dgm:spPr/>
      <dgm:t>
        <a:bodyPr/>
        <a:lstStyle/>
        <a:p>
          <a:endParaRPr lang="en-US"/>
        </a:p>
      </dgm:t>
    </dgm:pt>
    <dgm:pt modelId="{2FC63FF0-0908-48BF-B086-B3AAE364F634}">
      <dgm:prSet phldrT="[Text]" custT="1"/>
      <dgm:spPr/>
      <dgm:t>
        <a:bodyPr/>
        <a:lstStyle/>
        <a:p>
          <a:r>
            <a:rPr lang="en-US" sz="2200" dirty="0"/>
            <a:t>50 years</a:t>
          </a:r>
        </a:p>
      </dgm:t>
    </dgm:pt>
    <dgm:pt modelId="{24006146-A153-46DC-8315-CD781EF85184}" type="parTrans" cxnId="{CC3FAC59-BE3D-479B-BDCB-611B0756EBEF}">
      <dgm:prSet/>
      <dgm:spPr/>
      <dgm:t>
        <a:bodyPr/>
        <a:lstStyle/>
        <a:p>
          <a:endParaRPr lang="en-US"/>
        </a:p>
      </dgm:t>
    </dgm:pt>
    <dgm:pt modelId="{4D0C5B11-A73A-4421-9938-D424B4E55663}" type="sibTrans" cxnId="{CC3FAC59-BE3D-479B-BDCB-611B0756EBEF}">
      <dgm:prSet/>
      <dgm:spPr/>
      <dgm:t>
        <a:bodyPr/>
        <a:lstStyle/>
        <a:p>
          <a:endParaRPr lang="en-US"/>
        </a:p>
      </dgm:t>
    </dgm:pt>
    <dgm:pt modelId="{B32A7B52-0912-4AA5-8367-79156DC57711}">
      <dgm:prSet phldrT="[Text]" custT="1"/>
      <dgm:spPr/>
      <dgm:t>
        <a:bodyPr/>
        <a:lstStyle/>
        <a:p>
          <a:r>
            <a:rPr lang="en-US" sz="2200" dirty="0"/>
            <a:t>20 years</a:t>
          </a:r>
        </a:p>
      </dgm:t>
    </dgm:pt>
    <dgm:pt modelId="{D782E243-5DC1-4070-A0F9-1B2CF4F26430}" type="parTrans" cxnId="{06630E18-410C-44F5-800B-92743D20B27C}">
      <dgm:prSet/>
      <dgm:spPr/>
      <dgm:t>
        <a:bodyPr/>
        <a:lstStyle/>
        <a:p>
          <a:endParaRPr lang="en-US"/>
        </a:p>
      </dgm:t>
    </dgm:pt>
    <dgm:pt modelId="{254FF668-FBF1-49A3-A4EC-397B11DA203A}" type="sibTrans" cxnId="{06630E18-410C-44F5-800B-92743D20B27C}">
      <dgm:prSet/>
      <dgm:spPr/>
      <dgm:t>
        <a:bodyPr/>
        <a:lstStyle/>
        <a:p>
          <a:endParaRPr lang="en-US"/>
        </a:p>
      </dgm:t>
    </dgm:pt>
    <dgm:pt modelId="{6A8B4E30-7674-4B0F-A468-E82055DD9E9F}">
      <dgm:prSet phldrT="[Text]"/>
      <dgm:spPr/>
      <dgm:t>
        <a:bodyPr/>
        <a:lstStyle/>
        <a:p>
          <a:r>
            <a:rPr lang="en-US" dirty="0"/>
            <a:t>Capital Improvements Planning</a:t>
          </a:r>
        </a:p>
      </dgm:t>
    </dgm:pt>
    <dgm:pt modelId="{259DA5F4-6447-4FD9-896F-8C89CBD64DAA}" type="parTrans" cxnId="{48248F68-A686-4C4D-8150-6B9C64ADF45C}">
      <dgm:prSet/>
      <dgm:spPr/>
      <dgm:t>
        <a:bodyPr/>
        <a:lstStyle/>
        <a:p>
          <a:endParaRPr lang="en-US"/>
        </a:p>
      </dgm:t>
    </dgm:pt>
    <dgm:pt modelId="{4D2214B7-9769-43F3-8535-BBE345E0E72F}" type="sibTrans" cxnId="{48248F68-A686-4C4D-8150-6B9C64ADF45C}">
      <dgm:prSet/>
      <dgm:spPr/>
      <dgm:t>
        <a:bodyPr/>
        <a:lstStyle/>
        <a:p>
          <a:endParaRPr lang="en-US"/>
        </a:p>
      </dgm:t>
    </dgm:pt>
    <dgm:pt modelId="{F932A102-1247-457F-BACC-5247D5D67AB3}">
      <dgm:prSet phldrT="[Text]"/>
      <dgm:spPr>
        <a:solidFill>
          <a:srgbClr val="FF0000"/>
        </a:solidFill>
      </dgm:spPr>
      <dgm:t>
        <a:bodyPr/>
        <a:lstStyle/>
        <a:p>
          <a:r>
            <a:rPr lang="en-US" dirty="0"/>
            <a:t>Facilities Planning</a:t>
          </a:r>
        </a:p>
      </dgm:t>
    </dgm:pt>
    <dgm:pt modelId="{C9EC6B34-92C5-4C67-BD15-123FDD157D9D}" type="sibTrans" cxnId="{68344F86-DDF7-4689-BC95-CD7FB204C023}">
      <dgm:prSet/>
      <dgm:spPr/>
      <dgm:t>
        <a:bodyPr/>
        <a:lstStyle/>
        <a:p>
          <a:endParaRPr lang="en-US"/>
        </a:p>
      </dgm:t>
    </dgm:pt>
    <dgm:pt modelId="{8549D0A8-1A72-4D5F-9623-82990452D673}" type="parTrans" cxnId="{68344F86-DDF7-4689-BC95-CD7FB204C023}">
      <dgm:prSet/>
      <dgm:spPr/>
      <dgm:t>
        <a:bodyPr/>
        <a:lstStyle/>
        <a:p>
          <a:endParaRPr lang="en-US"/>
        </a:p>
      </dgm:t>
    </dgm:pt>
    <dgm:pt modelId="{8D4A57EF-D078-445C-9B48-D37DC952D380}">
      <dgm:prSet phldrT="[Text]" custT="1"/>
      <dgm:spPr/>
      <dgm:t>
        <a:bodyPr/>
        <a:lstStyle/>
        <a:p>
          <a:r>
            <a:rPr lang="en-US" sz="2200" dirty="0"/>
            <a:t>&lt; 6 years</a:t>
          </a:r>
        </a:p>
      </dgm:t>
    </dgm:pt>
    <dgm:pt modelId="{A5A50B3D-F3F4-475B-A55F-7B786084F548}" type="sibTrans" cxnId="{F456CABF-FC11-4D71-83DF-B14D0CBB2250}">
      <dgm:prSet/>
      <dgm:spPr/>
      <dgm:t>
        <a:bodyPr/>
        <a:lstStyle/>
        <a:p>
          <a:endParaRPr lang="en-US"/>
        </a:p>
      </dgm:t>
    </dgm:pt>
    <dgm:pt modelId="{A026144D-7209-400B-AD72-5ED7C61ECD15}" type="parTrans" cxnId="{F456CABF-FC11-4D71-83DF-B14D0CBB2250}">
      <dgm:prSet/>
      <dgm:spPr/>
      <dgm:t>
        <a:bodyPr/>
        <a:lstStyle/>
        <a:p>
          <a:endParaRPr lang="en-US"/>
        </a:p>
      </dgm:t>
    </dgm:pt>
    <dgm:pt modelId="{48230029-7F11-4723-BE2B-1A7DEB70428A}" type="pres">
      <dgm:prSet presAssocID="{71CEFF8F-1E17-4759-A66D-E472519926E4}" presName="rootnode" presStyleCnt="0">
        <dgm:presLayoutVars>
          <dgm:chMax/>
          <dgm:chPref/>
          <dgm:dir/>
          <dgm:animLvl val="lvl"/>
        </dgm:presLayoutVars>
      </dgm:prSet>
      <dgm:spPr/>
    </dgm:pt>
    <dgm:pt modelId="{3FC44B9A-D4C9-4A88-A976-30597BFA60FA}" type="pres">
      <dgm:prSet presAssocID="{4B05796F-D18B-42ED-B7EC-D72176DE9F2C}" presName="composite" presStyleCnt="0"/>
      <dgm:spPr/>
    </dgm:pt>
    <dgm:pt modelId="{B7A1E3CF-D3E4-4F60-9779-7E2A6D96E372}" type="pres">
      <dgm:prSet presAssocID="{4B05796F-D18B-42ED-B7EC-D72176DE9F2C}" presName="bentUpArrow1" presStyleLbl="alignImgPlace1" presStyleIdx="0" presStyleCnt="2"/>
      <dgm:spPr/>
    </dgm:pt>
    <dgm:pt modelId="{5DE1F595-270B-4E91-952F-19926E8F6FE9}" type="pres">
      <dgm:prSet presAssocID="{4B05796F-D18B-42ED-B7EC-D72176DE9F2C}" presName="ParentText" presStyleLbl="node1" presStyleIdx="0" presStyleCnt="3">
        <dgm:presLayoutVars>
          <dgm:chMax val="1"/>
          <dgm:chPref val="1"/>
          <dgm:bulletEnabled val="1"/>
        </dgm:presLayoutVars>
      </dgm:prSet>
      <dgm:spPr/>
    </dgm:pt>
    <dgm:pt modelId="{103AD3E2-F6DC-49AA-9BB6-31E34B9163EE}" type="pres">
      <dgm:prSet presAssocID="{4B05796F-D18B-42ED-B7EC-D72176DE9F2C}" presName="ChildText" presStyleLbl="revTx" presStyleIdx="0" presStyleCnt="3">
        <dgm:presLayoutVars>
          <dgm:chMax val="0"/>
          <dgm:chPref val="0"/>
          <dgm:bulletEnabled val="1"/>
        </dgm:presLayoutVars>
      </dgm:prSet>
      <dgm:spPr/>
    </dgm:pt>
    <dgm:pt modelId="{D046035A-9619-4F0E-973F-35B33173B58B}" type="pres">
      <dgm:prSet presAssocID="{CFECF214-5CF5-4EFB-9C01-04DE41101A46}" presName="sibTrans" presStyleCnt="0"/>
      <dgm:spPr/>
    </dgm:pt>
    <dgm:pt modelId="{E44DD4D7-E4E7-418C-8AAA-976A2364B974}" type="pres">
      <dgm:prSet presAssocID="{F932A102-1247-457F-BACC-5247D5D67AB3}" presName="composite" presStyleCnt="0"/>
      <dgm:spPr/>
    </dgm:pt>
    <dgm:pt modelId="{4E609238-5EF5-4E46-BA99-F33C6C72E5D5}" type="pres">
      <dgm:prSet presAssocID="{F932A102-1247-457F-BACC-5247D5D67AB3}" presName="bentUpArrow1" presStyleLbl="alignImgPlace1" presStyleIdx="1" presStyleCnt="2"/>
      <dgm:spPr/>
    </dgm:pt>
    <dgm:pt modelId="{8C20F629-F004-4CA9-A2E5-99CAA83EEC51}" type="pres">
      <dgm:prSet presAssocID="{F932A102-1247-457F-BACC-5247D5D67AB3}" presName="ParentText" presStyleLbl="node1" presStyleIdx="1" presStyleCnt="3">
        <dgm:presLayoutVars>
          <dgm:chMax val="1"/>
          <dgm:chPref val="1"/>
          <dgm:bulletEnabled val="1"/>
        </dgm:presLayoutVars>
      </dgm:prSet>
      <dgm:spPr/>
    </dgm:pt>
    <dgm:pt modelId="{FCB0C655-8B20-4F60-8C25-C1C767F71C67}" type="pres">
      <dgm:prSet presAssocID="{F932A102-1247-457F-BACC-5247D5D67AB3}" presName="ChildText" presStyleLbl="revTx" presStyleIdx="1" presStyleCnt="3">
        <dgm:presLayoutVars>
          <dgm:chMax val="0"/>
          <dgm:chPref val="0"/>
          <dgm:bulletEnabled val="1"/>
        </dgm:presLayoutVars>
      </dgm:prSet>
      <dgm:spPr/>
    </dgm:pt>
    <dgm:pt modelId="{B5CA8DB9-192C-415C-990F-D04FA829C1A3}" type="pres">
      <dgm:prSet presAssocID="{C9EC6B34-92C5-4C67-BD15-123FDD157D9D}" presName="sibTrans" presStyleCnt="0"/>
      <dgm:spPr/>
    </dgm:pt>
    <dgm:pt modelId="{2F7EB6D4-A916-421B-949E-9EE6927D4F98}" type="pres">
      <dgm:prSet presAssocID="{6A8B4E30-7674-4B0F-A468-E82055DD9E9F}" presName="composite" presStyleCnt="0"/>
      <dgm:spPr/>
    </dgm:pt>
    <dgm:pt modelId="{48EAC57E-E3DB-4DF9-870F-B502A7B19A19}" type="pres">
      <dgm:prSet presAssocID="{6A8B4E30-7674-4B0F-A468-E82055DD9E9F}" presName="ParentText" presStyleLbl="node1" presStyleIdx="2" presStyleCnt="3">
        <dgm:presLayoutVars>
          <dgm:chMax val="1"/>
          <dgm:chPref val="1"/>
          <dgm:bulletEnabled val="1"/>
        </dgm:presLayoutVars>
      </dgm:prSet>
      <dgm:spPr/>
    </dgm:pt>
    <dgm:pt modelId="{798E160C-CE79-4025-8E3A-FB5956EFE9BB}" type="pres">
      <dgm:prSet presAssocID="{6A8B4E30-7674-4B0F-A468-E82055DD9E9F}" presName="FinalChildText" presStyleLbl="revTx" presStyleIdx="2" presStyleCnt="3">
        <dgm:presLayoutVars>
          <dgm:chMax val="0"/>
          <dgm:chPref val="0"/>
          <dgm:bulletEnabled val="1"/>
        </dgm:presLayoutVars>
      </dgm:prSet>
      <dgm:spPr/>
    </dgm:pt>
  </dgm:ptLst>
  <dgm:cxnLst>
    <dgm:cxn modelId="{2E98780A-41FE-4613-9F4C-3C1429DBCB75}" type="presOf" srcId="{B32A7B52-0912-4AA5-8367-79156DC57711}" destId="{FCB0C655-8B20-4F60-8C25-C1C767F71C67}" srcOrd="0" destOrd="0" presId="urn:microsoft.com/office/officeart/2005/8/layout/StepDownProcess"/>
    <dgm:cxn modelId="{653D4F10-146D-4323-9592-B260034D18F0}" type="presOf" srcId="{2FC63FF0-0908-48BF-B086-B3AAE364F634}" destId="{103AD3E2-F6DC-49AA-9BB6-31E34B9163EE}" srcOrd="0" destOrd="0" presId="urn:microsoft.com/office/officeart/2005/8/layout/StepDownProcess"/>
    <dgm:cxn modelId="{06630E18-410C-44F5-800B-92743D20B27C}" srcId="{F932A102-1247-457F-BACC-5247D5D67AB3}" destId="{B32A7B52-0912-4AA5-8367-79156DC57711}" srcOrd="0" destOrd="0" parTransId="{D782E243-5DC1-4070-A0F9-1B2CF4F26430}" sibTransId="{254FF668-FBF1-49A3-A4EC-397B11DA203A}"/>
    <dgm:cxn modelId="{2A1A231C-4C29-417A-A3C4-0E8C3C87C133}" type="presOf" srcId="{F932A102-1247-457F-BACC-5247D5D67AB3}" destId="{8C20F629-F004-4CA9-A2E5-99CAA83EEC51}" srcOrd="0" destOrd="0" presId="urn:microsoft.com/office/officeart/2005/8/layout/StepDownProcess"/>
    <dgm:cxn modelId="{48248F68-A686-4C4D-8150-6B9C64ADF45C}" srcId="{71CEFF8F-1E17-4759-A66D-E472519926E4}" destId="{6A8B4E30-7674-4B0F-A468-E82055DD9E9F}" srcOrd="2" destOrd="0" parTransId="{259DA5F4-6447-4FD9-896F-8C89CBD64DAA}" sibTransId="{4D2214B7-9769-43F3-8535-BBE345E0E72F}"/>
    <dgm:cxn modelId="{CC3FAC59-BE3D-479B-BDCB-611B0756EBEF}" srcId="{4B05796F-D18B-42ED-B7EC-D72176DE9F2C}" destId="{2FC63FF0-0908-48BF-B086-B3AAE364F634}" srcOrd="0" destOrd="0" parTransId="{24006146-A153-46DC-8315-CD781EF85184}" sibTransId="{4D0C5B11-A73A-4421-9938-D424B4E55663}"/>
    <dgm:cxn modelId="{68344F86-DDF7-4689-BC95-CD7FB204C023}" srcId="{71CEFF8F-1E17-4759-A66D-E472519926E4}" destId="{F932A102-1247-457F-BACC-5247D5D67AB3}" srcOrd="1" destOrd="0" parTransId="{8549D0A8-1A72-4D5F-9623-82990452D673}" sibTransId="{C9EC6B34-92C5-4C67-BD15-123FDD157D9D}"/>
    <dgm:cxn modelId="{2E011B9C-3745-4A6D-AD91-78BAF5963840}" type="presOf" srcId="{71CEFF8F-1E17-4759-A66D-E472519926E4}" destId="{48230029-7F11-4723-BE2B-1A7DEB70428A}" srcOrd="0" destOrd="0" presId="urn:microsoft.com/office/officeart/2005/8/layout/StepDownProcess"/>
    <dgm:cxn modelId="{602206A8-3F25-4739-A422-424E3B9B7859}" type="presOf" srcId="{6A8B4E30-7674-4B0F-A468-E82055DD9E9F}" destId="{48EAC57E-E3DB-4DF9-870F-B502A7B19A19}" srcOrd="0" destOrd="0" presId="urn:microsoft.com/office/officeart/2005/8/layout/StepDownProcess"/>
    <dgm:cxn modelId="{884FD8A9-0B8F-431A-8042-364F38EE75DB}" type="presOf" srcId="{4B05796F-D18B-42ED-B7EC-D72176DE9F2C}" destId="{5DE1F595-270B-4E91-952F-19926E8F6FE9}" srcOrd="0" destOrd="0" presId="urn:microsoft.com/office/officeart/2005/8/layout/StepDownProcess"/>
    <dgm:cxn modelId="{F456CABF-FC11-4D71-83DF-B14D0CBB2250}" srcId="{6A8B4E30-7674-4B0F-A468-E82055DD9E9F}" destId="{8D4A57EF-D078-445C-9B48-D37DC952D380}" srcOrd="0" destOrd="0" parTransId="{A026144D-7209-400B-AD72-5ED7C61ECD15}" sibTransId="{A5A50B3D-F3F4-475B-A55F-7B786084F548}"/>
    <dgm:cxn modelId="{B6197EC1-F3E6-4A53-8045-63D5D23D0336}" srcId="{71CEFF8F-1E17-4759-A66D-E472519926E4}" destId="{4B05796F-D18B-42ED-B7EC-D72176DE9F2C}" srcOrd="0" destOrd="0" parTransId="{2D0A8063-0ADA-44A3-BE5D-604416EC0051}" sibTransId="{CFECF214-5CF5-4EFB-9C01-04DE41101A46}"/>
    <dgm:cxn modelId="{FA4F75E6-F8ED-4C8B-9C24-81C54EAD22FD}" type="presOf" srcId="{8D4A57EF-D078-445C-9B48-D37DC952D380}" destId="{798E160C-CE79-4025-8E3A-FB5956EFE9BB}" srcOrd="0" destOrd="0" presId="urn:microsoft.com/office/officeart/2005/8/layout/StepDownProcess"/>
    <dgm:cxn modelId="{532FAEA3-4191-4018-98B3-32E125351473}" type="presParOf" srcId="{48230029-7F11-4723-BE2B-1A7DEB70428A}" destId="{3FC44B9A-D4C9-4A88-A976-30597BFA60FA}" srcOrd="0" destOrd="0" presId="urn:microsoft.com/office/officeart/2005/8/layout/StepDownProcess"/>
    <dgm:cxn modelId="{22D0364F-338A-4028-9585-5FA49727BDF9}" type="presParOf" srcId="{3FC44B9A-D4C9-4A88-A976-30597BFA60FA}" destId="{B7A1E3CF-D3E4-4F60-9779-7E2A6D96E372}" srcOrd="0" destOrd="0" presId="urn:microsoft.com/office/officeart/2005/8/layout/StepDownProcess"/>
    <dgm:cxn modelId="{6E828E09-B0D6-405F-922C-471F9E3DDA25}" type="presParOf" srcId="{3FC44B9A-D4C9-4A88-A976-30597BFA60FA}" destId="{5DE1F595-270B-4E91-952F-19926E8F6FE9}" srcOrd="1" destOrd="0" presId="urn:microsoft.com/office/officeart/2005/8/layout/StepDownProcess"/>
    <dgm:cxn modelId="{403A6381-5AD7-40BE-898D-10AC240FBFC0}" type="presParOf" srcId="{3FC44B9A-D4C9-4A88-A976-30597BFA60FA}" destId="{103AD3E2-F6DC-49AA-9BB6-31E34B9163EE}" srcOrd="2" destOrd="0" presId="urn:microsoft.com/office/officeart/2005/8/layout/StepDownProcess"/>
    <dgm:cxn modelId="{2E482745-99B7-4AF5-BDFF-50FF3C63DEC4}" type="presParOf" srcId="{48230029-7F11-4723-BE2B-1A7DEB70428A}" destId="{D046035A-9619-4F0E-973F-35B33173B58B}" srcOrd="1" destOrd="0" presId="urn:microsoft.com/office/officeart/2005/8/layout/StepDownProcess"/>
    <dgm:cxn modelId="{4A2B4AA7-B72E-4397-91E2-A79DD8266047}" type="presParOf" srcId="{48230029-7F11-4723-BE2B-1A7DEB70428A}" destId="{E44DD4D7-E4E7-418C-8AAA-976A2364B974}" srcOrd="2" destOrd="0" presId="urn:microsoft.com/office/officeart/2005/8/layout/StepDownProcess"/>
    <dgm:cxn modelId="{591ECFC9-955E-4FD8-8BA6-8BD87B78C8A9}" type="presParOf" srcId="{E44DD4D7-E4E7-418C-8AAA-976A2364B974}" destId="{4E609238-5EF5-4E46-BA99-F33C6C72E5D5}" srcOrd="0" destOrd="0" presId="urn:microsoft.com/office/officeart/2005/8/layout/StepDownProcess"/>
    <dgm:cxn modelId="{DC542D5A-3B51-4C0B-B975-2D0D558EE414}" type="presParOf" srcId="{E44DD4D7-E4E7-418C-8AAA-976A2364B974}" destId="{8C20F629-F004-4CA9-A2E5-99CAA83EEC51}" srcOrd="1" destOrd="0" presId="urn:microsoft.com/office/officeart/2005/8/layout/StepDownProcess"/>
    <dgm:cxn modelId="{51A60CEC-FA7D-450A-875B-C15D9FF651B6}" type="presParOf" srcId="{E44DD4D7-E4E7-418C-8AAA-976A2364B974}" destId="{FCB0C655-8B20-4F60-8C25-C1C767F71C67}" srcOrd="2" destOrd="0" presId="urn:microsoft.com/office/officeart/2005/8/layout/StepDownProcess"/>
    <dgm:cxn modelId="{2A3B7839-BED3-4FE5-A9BF-002B126C5E44}" type="presParOf" srcId="{48230029-7F11-4723-BE2B-1A7DEB70428A}" destId="{B5CA8DB9-192C-415C-990F-D04FA829C1A3}" srcOrd="3" destOrd="0" presId="urn:microsoft.com/office/officeart/2005/8/layout/StepDownProcess"/>
    <dgm:cxn modelId="{111B8AD7-8F56-4669-8339-41BE1667061D}" type="presParOf" srcId="{48230029-7F11-4723-BE2B-1A7DEB70428A}" destId="{2F7EB6D4-A916-421B-949E-9EE6927D4F98}" srcOrd="4" destOrd="0" presId="urn:microsoft.com/office/officeart/2005/8/layout/StepDownProcess"/>
    <dgm:cxn modelId="{165FA631-4C33-4802-A830-2D06D8191E31}" type="presParOf" srcId="{2F7EB6D4-A916-421B-949E-9EE6927D4F98}" destId="{48EAC57E-E3DB-4DF9-870F-B502A7B19A19}" srcOrd="0" destOrd="0" presId="urn:microsoft.com/office/officeart/2005/8/layout/StepDownProcess"/>
    <dgm:cxn modelId="{04186FF1-7823-481F-ADC6-90CD6ADF3118}" type="presParOf" srcId="{2F7EB6D4-A916-421B-949E-9EE6927D4F98}" destId="{798E160C-CE79-4025-8E3A-FB5956EFE9BB}"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A1E3CF-D3E4-4F60-9779-7E2A6D96E372}">
      <dsp:nvSpPr>
        <dsp:cNvPr id="0" name=""/>
        <dsp:cNvSpPr/>
      </dsp:nvSpPr>
      <dsp:spPr>
        <a:xfrm rot="5400000">
          <a:off x="445009" y="1583167"/>
          <a:ext cx="1400175" cy="1594049"/>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E1F595-270B-4E91-952F-19926E8F6FE9}">
      <dsp:nvSpPr>
        <dsp:cNvPr id="0" name=""/>
        <dsp:cNvSpPr/>
      </dsp:nvSpPr>
      <dsp:spPr>
        <a:xfrm>
          <a:off x="74048" y="31045"/>
          <a:ext cx="2357070" cy="164987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Master Planning</a:t>
          </a:r>
        </a:p>
      </dsp:txBody>
      <dsp:txXfrm>
        <a:off x="154603" y="111600"/>
        <a:ext cx="2195960" cy="1488762"/>
      </dsp:txXfrm>
    </dsp:sp>
    <dsp:sp modelId="{103AD3E2-F6DC-49AA-9BB6-31E34B9163EE}">
      <dsp:nvSpPr>
        <dsp:cNvPr id="0" name=""/>
        <dsp:cNvSpPr/>
      </dsp:nvSpPr>
      <dsp:spPr>
        <a:xfrm>
          <a:off x="2431119" y="188398"/>
          <a:ext cx="1714308" cy="133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50 years</a:t>
          </a:r>
        </a:p>
      </dsp:txBody>
      <dsp:txXfrm>
        <a:off x="2431119" y="188398"/>
        <a:ext cx="1714308" cy="1333500"/>
      </dsp:txXfrm>
    </dsp:sp>
    <dsp:sp modelId="{4E609238-5EF5-4E46-BA99-F33C6C72E5D5}">
      <dsp:nvSpPr>
        <dsp:cNvPr id="0" name=""/>
        <dsp:cNvSpPr/>
      </dsp:nvSpPr>
      <dsp:spPr>
        <a:xfrm rot="5400000">
          <a:off x="2399271" y="3436519"/>
          <a:ext cx="1400175" cy="1594049"/>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20F629-F004-4CA9-A2E5-99CAA83EEC51}">
      <dsp:nvSpPr>
        <dsp:cNvPr id="0" name=""/>
        <dsp:cNvSpPr/>
      </dsp:nvSpPr>
      <dsp:spPr>
        <a:xfrm>
          <a:off x="2028310" y="1884397"/>
          <a:ext cx="2357070" cy="1649872"/>
        </a:xfrm>
        <a:prstGeom prst="roundRect">
          <a:avLst>
            <a:gd name="adj" fmla="val 1667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Facilities Planning</a:t>
          </a:r>
        </a:p>
      </dsp:txBody>
      <dsp:txXfrm>
        <a:off x="2108865" y="1964952"/>
        <a:ext cx="2195960" cy="1488762"/>
      </dsp:txXfrm>
    </dsp:sp>
    <dsp:sp modelId="{FCB0C655-8B20-4F60-8C25-C1C767F71C67}">
      <dsp:nvSpPr>
        <dsp:cNvPr id="0" name=""/>
        <dsp:cNvSpPr/>
      </dsp:nvSpPr>
      <dsp:spPr>
        <a:xfrm>
          <a:off x="4385381" y="2041750"/>
          <a:ext cx="1714308" cy="133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20 years</a:t>
          </a:r>
        </a:p>
      </dsp:txBody>
      <dsp:txXfrm>
        <a:off x="4385381" y="2041750"/>
        <a:ext cx="1714308" cy="1333500"/>
      </dsp:txXfrm>
    </dsp:sp>
    <dsp:sp modelId="{48EAC57E-E3DB-4DF9-870F-B502A7B19A19}">
      <dsp:nvSpPr>
        <dsp:cNvPr id="0" name=""/>
        <dsp:cNvSpPr/>
      </dsp:nvSpPr>
      <dsp:spPr>
        <a:xfrm>
          <a:off x="3982572" y="3737748"/>
          <a:ext cx="2357070" cy="164987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Capital Improvements Planning</a:t>
          </a:r>
        </a:p>
      </dsp:txBody>
      <dsp:txXfrm>
        <a:off x="4063127" y="3818303"/>
        <a:ext cx="2195960" cy="1488762"/>
      </dsp:txXfrm>
    </dsp:sp>
    <dsp:sp modelId="{798E160C-CE79-4025-8E3A-FB5956EFE9BB}">
      <dsp:nvSpPr>
        <dsp:cNvPr id="0" name=""/>
        <dsp:cNvSpPr/>
      </dsp:nvSpPr>
      <dsp:spPr>
        <a:xfrm>
          <a:off x="6339643" y="3895101"/>
          <a:ext cx="1714308" cy="133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&lt; 6 years</a:t>
          </a:r>
        </a:p>
      </dsp:txBody>
      <dsp:txXfrm>
        <a:off x="6339643" y="3895101"/>
        <a:ext cx="1714308" cy="1333500"/>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CD99A82B-8A2F-47DF-8B2D-8787FDC47AE1}" type="datetimeFigureOut">
              <a:rPr lang="en-US" smtClean="0"/>
              <a:t>5/29/2024</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CD412338-D2EE-4C74-983E-91D0B69F1ED9}" type="slidenum">
              <a:rPr lang="en-US" smtClean="0"/>
              <a:t>‹#›</a:t>
            </a:fld>
            <a:endParaRPr lang="en-US"/>
          </a:p>
        </p:txBody>
      </p:sp>
    </p:spTree>
    <p:extLst>
      <p:ext uri="{BB962C8B-B14F-4D97-AF65-F5344CB8AC3E}">
        <p14:creationId xmlns:p14="http://schemas.microsoft.com/office/powerpoint/2010/main" val="2224291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A43FBDA4-03D2-414C-9F3B-92588FD33A44}" type="datetimeFigureOut">
              <a:rPr lang="en-US" smtClean="0"/>
              <a:t>5/29/2024</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2525856D-EA51-4776-B438-52858AB2667A}" type="slidenum">
              <a:rPr lang="en-US" smtClean="0"/>
              <a:t>‹#›</a:t>
            </a:fld>
            <a:endParaRPr lang="en-US"/>
          </a:p>
        </p:txBody>
      </p:sp>
    </p:spTree>
    <p:extLst>
      <p:ext uri="{BB962C8B-B14F-4D97-AF65-F5344CB8AC3E}">
        <p14:creationId xmlns:p14="http://schemas.microsoft.com/office/powerpoint/2010/main" val="520967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525856D-EA51-4776-B438-52858AB2667A}" type="slidenum">
              <a:rPr lang="en-US" smtClean="0"/>
              <a:t>2</a:t>
            </a:fld>
            <a:endParaRPr lang="en-US"/>
          </a:p>
        </p:txBody>
      </p:sp>
    </p:spTree>
    <p:extLst>
      <p:ext uri="{BB962C8B-B14F-4D97-AF65-F5344CB8AC3E}">
        <p14:creationId xmlns:p14="http://schemas.microsoft.com/office/powerpoint/2010/main" val="1477472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Additional topics studies in the Plan include system resiliency and redundancy.</a:t>
            </a:r>
          </a:p>
          <a:p>
            <a:pPr marL="171450" indent="-171450">
              <a:buFont typeface="Arial" panose="020B0604020202020204" pitchFamily="34" charset="0"/>
              <a:buChar char="•"/>
            </a:pPr>
            <a:r>
              <a:rPr lang="en-US" dirty="0"/>
              <a:t>The picture at left shows a sewer overflow from the large storm in 2018 that delivered 10” of rain in a short time period to the west side of the collection system. Strand is modeling the effects of these larger storms on the District’s system.</a:t>
            </a:r>
          </a:p>
          <a:p>
            <a:pPr marL="171450" indent="-171450">
              <a:buFont typeface="Arial" panose="020B0604020202020204" pitchFamily="34" charset="0"/>
              <a:buChar char="•"/>
            </a:pPr>
            <a:r>
              <a:rPr lang="en-US" dirty="0"/>
              <a:t>The District is also developing a program to provide standby emergency power generation at all District pumping stations over the next ten years or so.  Short-term installations are being incorporated into rehab projects.</a:t>
            </a:r>
          </a:p>
        </p:txBody>
      </p:sp>
      <p:sp>
        <p:nvSpPr>
          <p:cNvPr id="4" name="Slide Number Placeholder 3"/>
          <p:cNvSpPr>
            <a:spLocks noGrp="1"/>
          </p:cNvSpPr>
          <p:nvPr>
            <p:ph type="sldNum" sz="quarter" idx="5"/>
          </p:nvPr>
        </p:nvSpPr>
        <p:spPr/>
        <p:txBody>
          <a:bodyPr/>
          <a:lstStyle/>
          <a:p>
            <a:fld id="{2525856D-EA51-4776-B438-52858AB2667A}" type="slidenum">
              <a:rPr lang="en-US" smtClean="0"/>
              <a:t>11</a:t>
            </a:fld>
            <a:endParaRPr lang="en-US"/>
          </a:p>
        </p:txBody>
      </p:sp>
    </p:spTree>
    <p:extLst>
      <p:ext uri="{BB962C8B-B14F-4D97-AF65-F5344CB8AC3E}">
        <p14:creationId xmlns:p14="http://schemas.microsoft.com/office/powerpoint/2010/main" val="3667762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dirty="0"/>
              <a:t>The district has 145 miles of sewer pipes.  Gravity sewers (interceptors) = 98 miles.  </a:t>
            </a:r>
          </a:p>
          <a:p>
            <a:r>
              <a:rPr lang="en-US" dirty="0"/>
              <a:t>Condition inspection of at least 10% of the gravity pipes is completed through the annual televising and cleaning contract.  This picture is an example of televising using an all-terrain vehicle.  The location does not allow getting cleaning equipment and the traditional televising truck to the manhole.  This setup with the ATV allows us to televise and complete a condition inspection. </a:t>
            </a:r>
          </a:p>
          <a:p>
            <a:endParaRPr lang="en-US" dirty="0"/>
          </a:p>
          <a:p>
            <a:r>
              <a:rPr lang="en-US" dirty="0"/>
              <a:t>For the condition inspection, PACP.  As of 2024, we are utilizing SewerAI AUTOCODE – or </a:t>
            </a:r>
            <a:r>
              <a:rPr lang="en-US" dirty="0" err="1"/>
              <a:t>aritificial</a:t>
            </a:r>
            <a:r>
              <a:rPr lang="en-US" dirty="0"/>
              <a:t> intelligence to complete the scoring.  This provides consistency to compare across the system for prioritization.  Each pipe has a condition score based on the most recent inspection.  </a:t>
            </a:r>
          </a:p>
          <a:p>
            <a:endParaRPr lang="en-US" dirty="0"/>
          </a:p>
          <a:p>
            <a:r>
              <a:rPr lang="en-US" dirty="0"/>
              <a:t>For the facility plan update, we also determined a consequence of failure for each gravity pipe.  The categories we used to calculate a score were:_______________.  </a:t>
            </a:r>
          </a:p>
          <a:p>
            <a:endParaRPr lang="en-US" dirty="0"/>
          </a:p>
          <a:p>
            <a:endParaRPr lang="en-US" dirty="0"/>
          </a:p>
        </p:txBody>
      </p:sp>
      <p:sp>
        <p:nvSpPr>
          <p:cNvPr id="4" name="Slide Number Placeholder 3"/>
          <p:cNvSpPr>
            <a:spLocks noGrp="1"/>
          </p:cNvSpPr>
          <p:nvPr>
            <p:ph type="sldNum" sz="quarter" idx="5"/>
          </p:nvPr>
        </p:nvSpPr>
        <p:spPr/>
        <p:txBody>
          <a:bodyPr/>
          <a:lstStyle/>
          <a:p>
            <a:fld id="{52DA5BAA-FB2C-4B4D-8D47-9F365814B710}" type="slidenum">
              <a:rPr lang="en-US" smtClean="0"/>
              <a:t>12</a:t>
            </a:fld>
            <a:endParaRPr lang="en-US"/>
          </a:p>
        </p:txBody>
      </p:sp>
    </p:spTree>
    <p:extLst>
      <p:ext uri="{BB962C8B-B14F-4D97-AF65-F5344CB8AC3E}">
        <p14:creationId xmlns:p14="http://schemas.microsoft.com/office/powerpoint/2010/main" val="2573022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Highlight this analysis is NEW and being used in the CIP.</a:t>
            </a:r>
          </a:p>
          <a:p>
            <a:endParaRPr lang="en-US" i="1" dirty="0"/>
          </a:p>
          <a:p>
            <a:r>
              <a:rPr lang="en-US" dirty="0"/>
              <a:t>The </a:t>
            </a:r>
            <a:r>
              <a:rPr lang="en-US" dirty="0" err="1"/>
              <a:t>likehood</a:t>
            </a:r>
            <a:r>
              <a:rPr lang="en-US" dirty="0"/>
              <a:t> of failure and consequence of failure scores range from 1 to 6. For the Facility Plan, pipes of similar diameter, age, and material were grouped into interceptor systems.  This gives a smaller dataset to work with and identifies potential projects.  The average condition score and the consequence of failure score is plotted on the risk matrix.  Points in the red zones would be considered immediate needs with a very high risk of failure.  The orange zone should be programmed in the CIP.  Points in the yellow zone are those projects we recommend in the </a:t>
            </a:r>
            <a:r>
              <a:rPr lang="en-US"/>
              <a:t>next within the facility planning window of 20 </a:t>
            </a:r>
            <a:r>
              <a:rPr lang="en-US" dirty="0"/>
              <a:t>years.  </a:t>
            </a:r>
          </a:p>
          <a:p>
            <a:endParaRPr lang="en-US" dirty="0"/>
          </a:p>
          <a:p>
            <a:r>
              <a:rPr lang="en-US" dirty="0"/>
              <a:t>Projects in the orange zone:</a:t>
            </a:r>
          </a:p>
          <a:p>
            <a:pPr marL="171450" indent="-171450">
              <a:buFont typeface="Arial" panose="020B0604020202020204" pitchFamily="34" charset="0"/>
              <a:buChar char="•"/>
            </a:pPr>
            <a:r>
              <a:rPr lang="en-US" dirty="0"/>
              <a:t>West Interceptor (Babcock to Dayton Street) </a:t>
            </a:r>
            <a:r>
              <a:rPr lang="en-US" dirty="0" err="1"/>
              <a:t>LoF</a:t>
            </a:r>
            <a:r>
              <a:rPr lang="en-US" dirty="0"/>
              <a:t> 5.0, </a:t>
            </a:r>
            <a:r>
              <a:rPr lang="en-US" dirty="0" err="1"/>
              <a:t>CoF</a:t>
            </a:r>
            <a:r>
              <a:rPr lang="en-US" dirty="0"/>
              <a:t> 2.2 – Cast Iron Pipe installed in 1916; included in the CIP; lining project planned for in 2026.</a:t>
            </a:r>
          </a:p>
          <a:p>
            <a:pPr marL="171450" indent="-171450">
              <a:buFont typeface="Arial" panose="020B0604020202020204" pitchFamily="34" charset="0"/>
              <a:buChar char="•"/>
            </a:pPr>
            <a:r>
              <a:rPr lang="en-US" dirty="0"/>
              <a:t>NEI – Waunakee Union HS Leg </a:t>
            </a:r>
            <a:r>
              <a:rPr lang="en-US" dirty="0" err="1"/>
              <a:t>LoF</a:t>
            </a:r>
            <a:r>
              <a:rPr lang="en-US" dirty="0"/>
              <a:t> 5.0, </a:t>
            </a:r>
            <a:r>
              <a:rPr lang="en-US" dirty="0" err="1"/>
              <a:t>CoF</a:t>
            </a:r>
            <a:r>
              <a:rPr lang="en-US" dirty="0"/>
              <a:t> 2.3 – Vitrified Clay 1971; included in the CIP, replacement/pipe bursting project planned for ?</a:t>
            </a:r>
          </a:p>
          <a:p>
            <a:pPr marL="171450" indent="-171450">
              <a:buFont typeface="Arial" panose="020B0604020202020204" pitchFamily="34" charset="0"/>
              <a:buChar char="•"/>
            </a:pPr>
            <a:endParaRPr lang="en-US" dirty="0"/>
          </a:p>
          <a:p>
            <a:r>
              <a:rPr lang="en-US" dirty="0"/>
              <a:t>* West Interceptor Relief  MH02-547 to MH08-336 </a:t>
            </a:r>
            <a:r>
              <a:rPr lang="en-US" dirty="0" err="1"/>
              <a:t>LoF</a:t>
            </a:r>
            <a:r>
              <a:rPr lang="en-US" dirty="0"/>
              <a:t> 5.1, </a:t>
            </a:r>
            <a:r>
              <a:rPr lang="en-US" dirty="0" err="1"/>
              <a:t>Cof</a:t>
            </a:r>
            <a:r>
              <a:rPr lang="en-US" dirty="0"/>
              <a:t> 2.2  -- NOT in CIP this is one pipe segment that was not replaced during Shorewood Relief project.  </a:t>
            </a:r>
          </a:p>
          <a:p>
            <a:endParaRPr lang="en-US" dirty="0"/>
          </a:p>
        </p:txBody>
      </p:sp>
      <p:sp>
        <p:nvSpPr>
          <p:cNvPr id="4" name="Slide Number Placeholder 3"/>
          <p:cNvSpPr>
            <a:spLocks noGrp="1"/>
          </p:cNvSpPr>
          <p:nvPr>
            <p:ph type="sldNum" sz="quarter" idx="5"/>
          </p:nvPr>
        </p:nvSpPr>
        <p:spPr/>
        <p:txBody>
          <a:bodyPr/>
          <a:lstStyle/>
          <a:p>
            <a:fld id="{2525856D-EA51-4776-B438-52858AB2667A}" type="slidenum">
              <a:rPr lang="en-US" smtClean="0"/>
              <a:t>13</a:t>
            </a:fld>
            <a:endParaRPr lang="en-US"/>
          </a:p>
        </p:txBody>
      </p:sp>
    </p:spTree>
    <p:extLst>
      <p:ext uri="{BB962C8B-B14F-4D97-AF65-F5344CB8AC3E}">
        <p14:creationId xmlns:p14="http://schemas.microsoft.com/office/powerpoint/2010/main" val="2156047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Assets at the District’s pumping stations are scored based on work orders and observations made by District maintenance staff. </a:t>
            </a:r>
          </a:p>
          <a:p>
            <a:r>
              <a:rPr lang="en-US" sz="1800" dirty="0">
                <a:effectLst/>
                <a:latin typeface="Calibri" panose="020F0502020204030204" pitchFamily="34" charset="0"/>
                <a:cs typeface="Times New Roman" panose="02020603050405020304" pitchFamily="18" charset="0"/>
              </a:rPr>
              <a:t>Mention Power System Redundancy is a separate chapter.  We have onsite generators at 5 District Stations. Emergency Power Generation at District Pump Stations is </a:t>
            </a:r>
            <a:endParaRPr lang="en-US" dirty="0"/>
          </a:p>
          <a:p>
            <a:endParaRPr lang="en-US" dirty="0"/>
          </a:p>
          <a:p>
            <a:r>
              <a:rPr lang="en-US" dirty="0"/>
              <a:t>Highlight finishing up big rehabs</a:t>
            </a:r>
          </a:p>
          <a:p>
            <a:r>
              <a:rPr lang="en-US" dirty="0"/>
              <a:t>Expect smaller, more frequent projects especially for electrical controls projects.  Equipment life differences.</a:t>
            </a:r>
          </a:p>
          <a:p>
            <a:endParaRPr lang="en-US" dirty="0"/>
          </a:p>
        </p:txBody>
      </p:sp>
      <p:sp>
        <p:nvSpPr>
          <p:cNvPr id="4" name="Slide Number Placeholder 3"/>
          <p:cNvSpPr>
            <a:spLocks noGrp="1"/>
          </p:cNvSpPr>
          <p:nvPr>
            <p:ph type="sldNum" sz="quarter" idx="5"/>
          </p:nvPr>
        </p:nvSpPr>
        <p:spPr/>
        <p:txBody>
          <a:bodyPr/>
          <a:lstStyle/>
          <a:p>
            <a:fld id="{52DA5BAA-FB2C-4B4D-8D47-9F365814B710}" type="slidenum">
              <a:rPr lang="en-US" smtClean="0"/>
              <a:t>14</a:t>
            </a:fld>
            <a:endParaRPr lang="en-US"/>
          </a:p>
        </p:txBody>
      </p:sp>
    </p:spTree>
    <p:extLst>
      <p:ext uri="{BB962C8B-B14F-4D97-AF65-F5344CB8AC3E}">
        <p14:creationId xmlns:p14="http://schemas.microsoft.com/office/powerpoint/2010/main" val="2487266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Recommended rehabs: PS16, PS3, PS5 and PS9</a:t>
            </a:r>
          </a:p>
        </p:txBody>
      </p:sp>
      <p:sp>
        <p:nvSpPr>
          <p:cNvPr id="4" name="Slide Number Placeholder 3"/>
          <p:cNvSpPr>
            <a:spLocks noGrp="1"/>
          </p:cNvSpPr>
          <p:nvPr>
            <p:ph type="sldNum" sz="quarter" idx="5"/>
          </p:nvPr>
        </p:nvSpPr>
        <p:spPr/>
        <p:txBody>
          <a:bodyPr/>
          <a:lstStyle/>
          <a:p>
            <a:fld id="{2525856D-EA51-4776-B438-52858AB2667A}" type="slidenum">
              <a:rPr lang="en-US" smtClean="0"/>
              <a:t>15</a:t>
            </a:fld>
            <a:endParaRPr lang="en-US"/>
          </a:p>
        </p:txBody>
      </p:sp>
    </p:spTree>
    <p:extLst>
      <p:ext uri="{BB962C8B-B14F-4D97-AF65-F5344CB8AC3E}">
        <p14:creationId xmlns:p14="http://schemas.microsoft.com/office/powerpoint/2010/main" val="3801228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Strand evaluated.  The top priorities </a:t>
            </a:r>
          </a:p>
          <a:p>
            <a:r>
              <a:rPr lang="en-US" dirty="0"/>
              <a:t>PS10FM first.  RFP Q4-2024, Assessment in first half of 2025. </a:t>
            </a:r>
          </a:p>
          <a:p>
            <a:endParaRPr lang="en-US" dirty="0"/>
          </a:p>
          <a:p>
            <a:r>
              <a:rPr lang="en-US" dirty="0"/>
              <a:t>Previous assessments:</a:t>
            </a:r>
          </a:p>
          <a:p>
            <a:r>
              <a:rPr lang="en-US" dirty="0"/>
              <a:t>* PS06, PS07 (both), and PS16</a:t>
            </a:r>
          </a:p>
          <a:p>
            <a:endParaRPr lang="en-US" dirty="0"/>
          </a:p>
          <a:p>
            <a:r>
              <a:rPr lang="en-US" dirty="0"/>
              <a:t>Medium Priority</a:t>
            </a:r>
          </a:p>
          <a:p>
            <a:pPr marL="171450" indent="-171450">
              <a:buFont typeface="Arial" panose="020B0604020202020204" pitchFamily="34" charset="0"/>
              <a:buChar char="•"/>
            </a:pPr>
            <a:r>
              <a:rPr lang="en-US" dirty="0"/>
              <a:t>PS05</a:t>
            </a:r>
          </a:p>
          <a:p>
            <a:pPr marL="171450" indent="-171450">
              <a:buFont typeface="Arial" panose="020B0604020202020204" pitchFamily="34" charset="0"/>
              <a:buChar char="•"/>
            </a:pPr>
            <a:r>
              <a:rPr lang="en-US" dirty="0"/>
              <a:t>PS16</a:t>
            </a:r>
          </a:p>
          <a:p>
            <a:pPr marL="171450" indent="-171450">
              <a:buFont typeface="Arial" panose="020B0604020202020204" pitchFamily="34" charset="0"/>
              <a:buChar char="•"/>
            </a:pPr>
            <a:r>
              <a:rPr lang="en-US" dirty="0"/>
              <a:t>PS15 Diversion</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Low Priority</a:t>
            </a:r>
          </a:p>
          <a:p>
            <a:pPr marL="171450" indent="-171450">
              <a:buFont typeface="Arial" panose="020B0604020202020204" pitchFamily="34" charset="0"/>
              <a:buChar char="•"/>
            </a:pPr>
            <a:r>
              <a:rPr lang="en-US" dirty="0"/>
              <a:t>PS17</a:t>
            </a:r>
          </a:p>
          <a:p>
            <a:pPr marL="171450" indent="-171450">
              <a:buFont typeface="Arial" panose="020B0604020202020204" pitchFamily="34" charset="0"/>
              <a:buChar char="•"/>
            </a:pPr>
            <a:r>
              <a:rPr lang="en-US" dirty="0"/>
              <a:t>BMC Effluent FM</a:t>
            </a:r>
          </a:p>
          <a:p>
            <a:pPr marL="171450" indent="-171450">
              <a:buFont typeface="Arial" panose="020B0604020202020204" pitchFamily="34" charset="0"/>
              <a:buChar char="•"/>
            </a:pPr>
            <a:r>
              <a:rPr lang="en-US" dirty="0"/>
              <a:t>PS09</a:t>
            </a:r>
          </a:p>
          <a:p>
            <a:endParaRPr lang="en-US" dirty="0"/>
          </a:p>
          <a:p>
            <a:r>
              <a:rPr lang="en-US" dirty="0"/>
              <a:t>NOTES:</a:t>
            </a:r>
          </a:p>
          <a:p>
            <a:endParaRPr lang="en-US" dirty="0"/>
          </a:p>
          <a:p>
            <a:r>
              <a:rPr lang="en-US" dirty="0"/>
              <a:t>PS10FM – HDPE swage-lining of 1,900 downstream most gravity portion completed in 2018.  High risk.  No redundancy for this force main.</a:t>
            </a:r>
          </a:p>
          <a:p>
            <a:endParaRPr lang="en-US" dirty="0"/>
          </a:p>
          <a:p>
            <a:r>
              <a:rPr lang="en-US" dirty="0"/>
              <a:t>PS15FM – Break 10/6/2023.  Air and likely corrosion issues. Critical portion before split.</a:t>
            </a:r>
          </a:p>
          <a:p>
            <a:endParaRPr lang="en-US" dirty="0"/>
          </a:p>
          <a:p>
            <a:r>
              <a:rPr lang="en-US" dirty="0"/>
              <a:t>Badfish Creek Effluent FM – Pressure restrictions drive the capacity of the FM.  Add transient pressure monitoring to the recommended condition assessment technologies.</a:t>
            </a:r>
          </a:p>
          <a:p>
            <a:endParaRPr lang="en-US" dirty="0"/>
          </a:p>
          <a:p>
            <a:r>
              <a:rPr lang="en-US" dirty="0"/>
              <a:t>PS08FM – Air pockets likely present; multiple air release valves removed at high points.  </a:t>
            </a:r>
          </a:p>
        </p:txBody>
      </p:sp>
      <p:sp>
        <p:nvSpPr>
          <p:cNvPr id="4" name="Slide Number Placeholder 3"/>
          <p:cNvSpPr>
            <a:spLocks noGrp="1"/>
          </p:cNvSpPr>
          <p:nvPr>
            <p:ph type="sldNum" sz="quarter" idx="5"/>
          </p:nvPr>
        </p:nvSpPr>
        <p:spPr/>
        <p:txBody>
          <a:bodyPr/>
          <a:lstStyle/>
          <a:p>
            <a:fld id="{2525856D-EA51-4776-B438-52858AB2667A}" type="slidenum">
              <a:rPr lang="en-US" smtClean="0"/>
              <a:t>16</a:t>
            </a:fld>
            <a:endParaRPr lang="en-US"/>
          </a:p>
        </p:txBody>
      </p:sp>
    </p:spTree>
    <p:extLst>
      <p:ext uri="{BB962C8B-B14F-4D97-AF65-F5344CB8AC3E}">
        <p14:creationId xmlns:p14="http://schemas.microsoft.com/office/powerpoint/2010/main" val="57275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Topics being evaluated under the Collection System Maintenance chapter include: FOG, H2S, and Access to Facilities.  Areas of concern are being noted and options for _________</a:t>
            </a:r>
          </a:p>
          <a:p>
            <a:endParaRPr lang="en-US" dirty="0"/>
          </a:p>
          <a:p>
            <a:r>
              <a:rPr lang="en-US" dirty="0"/>
              <a:t>Highlighting the access issue:</a:t>
            </a:r>
          </a:p>
          <a:p>
            <a:pPr marL="457200" lvl="1" indent="0" rtl="0" fontAlgn="ctr">
              <a:spcBef>
                <a:spcPts val="0"/>
              </a:spcBef>
              <a:spcAft>
                <a:spcPts val="0"/>
              </a:spcAft>
              <a:buFont typeface="+mj-lt"/>
              <a:buNone/>
            </a:pPr>
            <a:r>
              <a:rPr lang="en-US" sz="1200" b="0" i="0" dirty="0">
                <a:solidFill>
                  <a:srgbClr val="000000"/>
                </a:solidFill>
                <a:effectLst/>
                <a:latin typeface="Calibri" panose="020F0502020204030204" pitchFamily="34" charset="0"/>
              </a:rPr>
              <a:t>Definitions of the Access scores:</a:t>
            </a:r>
          </a:p>
          <a:p>
            <a:pPr marL="742950" lvl="1" indent="-285750" rtl="0" fontAlgn="ctr">
              <a:spcBef>
                <a:spcPts val="0"/>
              </a:spcBef>
              <a:spcAft>
                <a:spcPts val="0"/>
              </a:spcAft>
              <a:buFont typeface="+mj-lt"/>
              <a:buAutoNum type="arabicPeriod"/>
            </a:pPr>
            <a:r>
              <a:rPr lang="en-US" sz="1200" b="0" i="0" dirty="0">
                <a:solidFill>
                  <a:srgbClr val="000000"/>
                </a:solidFill>
                <a:effectLst/>
                <a:latin typeface="Calibri" panose="020F0502020204030204" pitchFamily="34" charset="0"/>
              </a:rPr>
              <a:t>Good access.  Able to get heavy equipment to clean pipe.  </a:t>
            </a:r>
          </a:p>
          <a:p>
            <a:pPr marL="742950" lvl="1" indent="-285750" rtl="0" fontAlgn="ctr">
              <a:spcBef>
                <a:spcPts val="0"/>
              </a:spcBef>
              <a:spcAft>
                <a:spcPts val="0"/>
              </a:spcAft>
              <a:buFont typeface="+mj-lt"/>
              <a:buAutoNum type="arabicPeriod"/>
            </a:pPr>
            <a:r>
              <a:rPr lang="en-US" sz="1200" b="0" i="0" dirty="0">
                <a:solidFill>
                  <a:srgbClr val="000000"/>
                </a:solidFill>
                <a:effectLst/>
                <a:latin typeface="Calibri" panose="020F0502020204030204" pitchFamily="34" charset="0"/>
              </a:rPr>
              <a:t>Can get a truck to televise, but not the heavy </a:t>
            </a:r>
            <a:r>
              <a:rPr lang="en-US" sz="1200" b="0" i="0" dirty="0" err="1">
                <a:solidFill>
                  <a:srgbClr val="000000"/>
                </a:solidFill>
                <a:effectLst/>
                <a:latin typeface="Calibri" panose="020F0502020204030204" pitchFamily="34" charset="0"/>
              </a:rPr>
              <a:t>jetter</a:t>
            </a:r>
            <a:r>
              <a:rPr lang="en-US" sz="1200" b="0" i="0" dirty="0">
                <a:solidFill>
                  <a:srgbClr val="000000"/>
                </a:solidFill>
                <a:effectLst/>
                <a:latin typeface="Calibri" panose="020F0502020204030204" pitchFamily="34" charset="0"/>
              </a:rPr>
              <a:t> truck </a:t>
            </a:r>
          </a:p>
          <a:p>
            <a:pPr marL="742950" lvl="1" indent="-285750" rtl="0" fontAlgn="ctr">
              <a:spcBef>
                <a:spcPts val="0"/>
              </a:spcBef>
              <a:spcAft>
                <a:spcPts val="0"/>
              </a:spcAft>
              <a:buFont typeface="+mj-lt"/>
              <a:buAutoNum type="arabicPeriod"/>
            </a:pPr>
            <a:r>
              <a:rPr lang="en-US" sz="1200" b="0" i="0" dirty="0">
                <a:solidFill>
                  <a:srgbClr val="000000"/>
                </a:solidFill>
                <a:effectLst/>
                <a:latin typeface="Calibri" panose="020F0502020204030204" pitchFamily="34" charset="0"/>
              </a:rPr>
              <a:t>(skip) </a:t>
            </a:r>
          </a:p>
          <a:p>
            <a:pPr marL="742950" lvl="1" indent="-285750" rtl="0" fontAlgn="ctr">
              <a:spcBef>
                <a:spcPts val="0"/>
              </a:spcBef>
              <a:spcAft>
                <a:spcPts val="0"/>
              </a:spcAft>
              <a:buFont typeface="+mj-lt"/>
              <a:buAutoNum type="arabicPeriod"/>
            </a:pPr>
            <a:r>
              <a:rPr lang="en-US" sz="1200" b="0" i="0" dirty="0">
                <a:solidFill>
                  <a:srgbClr val="000000"/>
                </a:solidFill>
                <a:effectLst/>
                <a:latin typeface="Calibri" panose="020F0502020204030204" pitchFamily="34" charset="0"/>
              </a:rPr>
              <a:t>Possible to access if conditions are dry enough.  </a:t>
            </a:r>
          </a:p>
          <a:p>
            <a:pPr marL="742950" lvl="1" indent="-285750" rtl="0" fontAlgn="ctr">
              <a:spcBef>
                <a:spcPts val="0"/>
              </a:spcBef>
              <a:spcAft>
                <a:spcPts val="0"/>
              </a:spcAft>
              <a:buFont typeface="+mj-lt"/>
              <a:buAutoNum type="arabicPeriod"/>
            </a:pPr>
            <a:r>
              <a:rPr lang="en-US" sz="1200" b="0" i="0" dirty="0">
                <a:solidFill>
                  <a:srgbClr val="000000"/>
                </a:solidFill>
                <a:effectLst/>
                <a:latin typeface="Calibri" panose="020F0502020204030204" pitchFamily="34" charset="0"/>
              </a:rPr>
              <a:t>Can only access by ATV. </a:t>
            </a:r>
          </a:p>
          <a:p>
            <a:pPr marL="742950" lvl="1" indent="-285750" rtl="0" fontAlgn="ctr">
              <a:spcBef>
                <a:spcPts val="0"/>
              </a:spcBef>
              <a:spcAft>
                <a:spcPts val="0"/>
              </a:spcAft>
              <a:buFont typeface="+mj-lt"/>
              <a:buAutoNum type="arabicPeriod"/>
            </a:pPr>
            <a:r>
              <a:rPr lang="en-US" sz="1200" b="0" i="0" dirty="0">
                <a:solidFill>
                  <a:srgbClr val="000000"/>
                </a:solidFill>
                <a:effectLst/>
                <a:latin typeface="Calibri" panose="020F0502020204030204" pitchFamily="34" charset="0"/>
              </a:rPr>
              <a:t>No access. </a:t>
            </a:r>
            <a:endParaRPr lang="en-US" sz="2000" dirty="0"/>
          </a:p>
          <a:p>
            <a:endParaRPr lang="en-US" dirty="0"/>
          </a:p>
          <a:p>
            <a:pPr marL="342900" marR="0" lvl="0" indent="-342900" fontAlgn="ctr">
              <a:lnSpc>
                <a:spcPct val="107000"/>
              </a:lnSpc>
              <a:spcBef>
                <a:spcPts val="0"/>
              </a:spcBef>
              <a:spcAft>
                <a:spcPts val="0"/>
              </a:spcAft>
              <a:buSzPts val="1000"/>
              <a:buFont typeface="Symbol" panose="05050102010706020507" pitchFamily="18" charset="2"/>
              <a:buChar char=""/>
              <a:tabLst>
                <a:tab pos="457200" algn="l"/>
              </a:tabLst>
            </a:pPr>
            <a:r>
              <a:rPr lang="en-US" sz="1800" kern="0" dirty="0">
                <a:effectLst/>
                <a:latin typeface="Calibri" panose="020F0502020204030204" pitchFamily="34" charset="0"/>
                <a:ea typeface="Times New Roman" panose="02020603050405020304" pitchFamily="18" charset="0"/>
                <a:cs typeface="Times New Roman" panose="02020603050405020304" pitchFamily="18" charset="0"/>
              </a:rPr>
              <a:t>Item is on the list for the EO.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fontAlgn="ctr">
              <a:lnSpc>
                <a:spcPct val="107000"/>
              </a:lnSpc>
              <a:spcBef>
                <a:spcPts val="0"/>
              </a:spcBef>
              <a:spcAft>
                <a:spcPts val="0"/>
              </a:spcAft>
              <a:buSzPts val="1000"/>
              <a:buFont typeface="Symbol" panose="05050102010706020507" pitchFamily="18" charset="2"/>
              <a:buChar char=""/>
              <a:tabLst>
                <a:tab pos="457200" algn="l"/>
              </a:tabLst>
            </a:pPr>
            <a:r>
              <a:rPr lang="en-US" sz="1800" kern="0" dirty="0">
                <a:effectLst/>
                <a:latin typeface="Calibri" panose="020F0502020204030204" pitchFamily="34" charset="0"/>
                <a:ea typeface="Times New Roman" panose="02020603050405020304" pitchFamily="18" charset="0"/>
                <a:cs typeface="Times New Roman" panose="02020603050405020304" pitchFamily="18" charset="0"/>
              </a:rPr>
              <a:t>Larger effort of rights under Chap 200 is being discussed.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fontAlgn="ctr">
              <a:lnSpc>
                <a:spcPct val="107000"/>
              </a:lnSpc>
              <a:spcBef>
                <a:spcPts val="0"/>
              </a:spcBef>
              <a:spcAft>
                <a:spcPts val="0"/>
              </a:spcAft>
              <a:buSzPts val="1000"/>
              <a:buFont typeface="Symbol" panose="05050102010706020507" pitchFamily="18" charset="2"/>
              <a:buChar char=""/>
              <a:tabLst>
                <a:tab pos="457200" algn="l"/>
              </a:tabLst>
            </a:pPr>
            <a:r>
              <a:rPr lang="en-US" sz="1800" kern="0" dirty="0">
                <a:effectLst/>
                <a:latin typeface="Calibri" panose="020F0502020204030204" pitchFamily="34" charset="0"/>
                <a:ea typeface="Times New Roman" panose="02020603050405020304" pitchFamily="18" charset="0"/>
                <a:cs typeface="Times New Roman" panose="02020603050405020304" pitchFamily="18" charset="0"/>
              </a:rPr>
              <a:t>In the meantime, planning for a project that has larger budget than annual TV and Clean for cleaning the difficult access interceptors.  May need to hire consulting services to help with permitting and design of temporary access.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525856D-EA51-4776-B438-52858AB2667A}" type="slidenum">
              <a:rPr lang="en-US" smtClean="0"/>
              <a:t>17</a:t>
            </a:fld>
            <a:endParaRPr lang="en-US"/>
          </a:p>
        </p:txBody>
      </p:sp>
    </p:spTree>
    <p:extLst>
      <p:ext uri="{BB962C8B-B14F-4D97-AF65-F5344CB8AC3E}">
        <p14:creationId xmlns:p14="http://schemas.microsoft.com/office/powerpoint/2010/main" val="2784857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The District’s collection system facilities plan is used to identify needs in the conveyance system and to recommend projects to address those needs.  The planning horizon of the Plan is twenty years, with projects recommended in roughly five-year intervals.  Projects from the Plan are included in the capital improvements plan (CIP) during the District’s annual planning process as needed.</a:t>
            </a:r>
            <a:endParaRPr lang="en-US" sz="1800" dirty="0">
              <a:effectLst/>
              <a:latin typeface="Times New Roman" panose="02020603050405020304" pitchFamily="18" charset="0"/>
              <a:ea typeface="Times New Roman" panose="02020603050405020304" pitchFamily="18" charset="0"/>
            </a:endParaRPr>
          </a:p>
          <a:p>
            <a:endParaRPr lang="en-US" dirty="0"/>
          </a:p>
          <a:p>
            <a:pPr marL="0" marR="0">
              <a:lnSpc>
                <a:spcPct val="115000"/>
              </a:lnSpc>
              <a:spcBef>
                <a:spcPts val="0"/>
              </a:spcBef>
              <a:spcAft>
                <a:spcPts val="0"/>
              </a:spcAft>
            </a:pP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Next Steps: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 draft of the 2023 Plan is scheduled for completion at the end of 2024.  Preparation of the final document and acquisition of the required approvals by WDNR and CARPC is expected in the first half of 2025. </a:t>
            </a:r>
          </a:p>
          <a:p>
            <a:endParaRPr lang="en-US" dirty="0"/>
          </a:p>
        </p:txBody>
      </p:sp>
      <p:sp>
        <p:nvSpPr>
          <p:cNvPr id="4" name="Slide Number Placeholder 3"/>
          <p:cNvSpPr>
            <a:spLocks noGrp="1"/>
          </p:cNvSpPr>
          <p:nvPr>
            <p:ph type="sldNum" sz="quarter" idx="5"/>
          </p:nvPr>
        </p:nvSpPr>
        <p:spPr/>
        <p:txBody>
          <a:bodyPr/>
          <a:lstStyle/>
          <a:p>
            <a:fld id="{2525856D-EA51-4776-B438-52858AB2667A}" type="slidenum">
              <a:rPr lang="en-US" smtClean="0"/>
              <a:t>18</a:t>
            </a:fld>
            <a:endParaRPr lang="en-US"/>
          </a:p>
        </p:txBody>
      </p:sp>
    </p:spTree>
    <p:extLst>
      <p:ext uri="{BB962C8B-B14F-4D97-AF65-F5344CB8AC3E}">
        <p14:creationId xmlns:p14="http://schemas.microsoft.com/office/powerpoint/2010/main" val="2307693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Three primary phases of capital planning, differentiated by planning horizon.</a:t>
            </a:r>
          </a:p>
          <a:p>
            <a:pPr marL="171450" indent="-171450">
              <a:buFont typeface="Arial" panose="020B0604020202020204" pitchFamily="34" charset="0"/>
              <a:buChar char="•"/>
            </a:pPr>
            <a:r>
              <a:rPr lang="en-US" dirty="0"/>
              <a:t>50-yr Master Plan was completed in 2009.  Included a comprehensive analysis of collection system needs.</a:t>
            </a:r>
          </a:p>
          <a:p>
            <a:pPr marL="171450" indent="-171450">
              <a:buFont typeface="Arial" panose="020B0604020202020204" pitchFamily="34" charset="0"/>
              <a:buChar char="•"/>
            </a:pPr>
            <a:r>
              <a:rPr lang="en-US" dirty="0"/>
              <a:t>Facilities Plans for collection system were prepared in 2002 and 2011 – done entirely by District staff.</a:t>
            </a:r>
          </a:p>
          <a:p>
            <a:pPr marL="171450" indent="-171450">
              <a:buFont typeface="Arial" panose="020B0604020202020204" pitchFamily="34" charset="0"/>
              <a:buChar char="•"/>
            </a:pPr>
            <a:r>
              <a:rPr lang="en-US" dirty="0"/>
              <a:t>Planning period is 20 years, although the goals is to update them every 10-15 years to include the latest population forecasts and census data.</a:t>
            </a:r>
          </a:p>
        </p:txBody>
      </p:sp>
      <p:sp>
        <p:nvSpPr>
          <p:cNvPr id="4" name="Slide Number Placeholder 3"/>
          <p:cNvSpPr>
            <a:spLocks noGrp="1"/>
          </p:cNvSpPr>
          <p:nvPr>
            <p:ph type="sldNum" sz="quarter" idx="5"/>
          </p:nvPr>
        </p:nvSpPr>
        <p:spPr/>
        <p:txBody>
          <a:bodyPr/>
          <a:lstStyle/>
          <a:p>
            <a:fld id="{2525856D-EA51-4776-B438-52858AB2667A}" type="slidenum">
              <a:rPr lang="en-US" smtClean="0"/>
              <a:t>3</a:t>
            </a:fld>
            <a:endParaRPr lang="en-US"/>
          </a:p>
        </p:txBody>
      </p:sp>
    </p:spTree>
    <p:extLst>
      <p:ext uri="{BB962C8B-B14F-4D97-AF65-F5344CB8AC3E}">
        <p14:creationId xmlns:p14="http://schemas.microsoft.com/office/powerpoint/2010/main" val="284118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Facilities plans are required for all projects requiring DNR approval.</a:t>
            </a:r>
          </a:p>
          <a:p>
            <a:pPr marL="171450" indent="-171450">
              <a:buFont typeface="Arial" panose="020B0604020202020204" pitchFamily="34" charset="0"/>
              <a:buChar char="•"/>
            </a:pPr>
            <a:r>
              <a:rPr lang="en-US" dirty="0"/>
              <a:t>Treatment plant additions and major projects often have separate and well-defined facility planning steps, while the level of effort for CS projects can vary depending on project scope and complexity.  </a:t>
            </a:r>
          </a:p>
          <a:p>
            <a:pPr marL="171450" indent="-171450">
              <a:buFont typeface="Arial" panose="020B0604020202020204" pitchFamily="34" charset="0"/>
              <a:buChar char="•"/>
            </a:pPr>
            <a:r>
              <a:rPr lang="en-US" dirty="0"/>
              <a:t>Regardless, facility plans are required for all projects seeking funding by Clean Water Fund program.</a:t>
            </a:r>
          </a:p>
          <a:p>
            <a:pPr marL="171450" indent="-171450">
              <a:buFont typeface="Arial" panose="020B0604020202020204" pitchFamily="34" charset="0"/>
              <a:buChar char="•"/>
            </a:pPr>
            <a:r>
              <a:rPr lang="en-US" dirty="0"/>
              <a:t>In either case, a facility plan answers the four listed areas.</a:t>
            </a:r>
          </a:p>
          <a:p>
            <a:pPr marL="171450" indent="-171450">
              <a:buFont typeface="Arial" panose="020B0604020202020204" pitchFamily="34" charset="0"/>
              <a:buChar char="•"/>
            </a:pPr>
            <a:r>
              <a:rPr lang="en-US" dirty="0"/>
              <a:t>While facility planning is often done for CS projects just before project design, preparation of a long-range facility plan such as the District’s plan helps establish project need and to identify alternatives early in the process.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525856D-EA51-4776-B438-52858AB2667A}" type="slidenum">
              <a:rPr lang="en-US" smtClean="0"/>
              <a:t>4</a:t>
            </a:fld>
            <a:endParaRPr lang="en-US"/>
          </a:p>
        </p:txBody>
      </p:sp>
    </p:spTree>
    <p:extLst>
      <p:ext uri="{BB962C8B-B14F-4D97-AF65-F5344CB8AC3E}">
        <p14:creationId xmlns:p14="http://schemas.microsoft.com/office/powerpoint/2010/main" val="1587390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Excerpt is from 2011 Plan.</a:t>
            </a:r>
          </a:p>
          <a:p>
            <a:pPr marL="171450" indent="-171450">
              <a:buFont typeface="Arial" panose="020B0604020202020204" pitchFamily="34" charset="0"/>
              <a:buChar char="•"/>
            </a:pPr>
            <a:r>
              <a:rPr lang="en-US" dirty="0"/>
              <a:t>Recommended projects are listed by pump station service area and costs are estimated in different planning intervals.</a:t>
            </a:r>
          </a:p>
          <a:p>
            <a:pPr marL="171450" indent="-171450">
              <a:buFont typeface="Arial" panose="020B0604020202020204" pitchFamily="34" charset="0"/>
              <a:buChar char="•"/>
            </a:pPr>
            <a:r>
              <a:rPr lang="en-US" dirty="0"/>
              <a:t>Most of the projects in the Plan have been implemented in the ten years between 2010 and 2020. </a:t>
            </a:r>
          </a:p>
          <a:p>
            <a:pPr marL="171450" indent="-171450">
              <a:buFont typeface="Arial" panose="020B0604020202020204" pitchFamily="34" charset="0"/>
              <a:buChar char="•"/>
            </a:pPr>
            <a:r>
              <a:rPr lang="en-US" dirty="0"/>
              <a:t>Three more projects have started in the last three years.</a:t>
            </a:r>
          </a:p>
        </p:txBody>
      </p:sp>
      <p:sp>
        <p:nvSpPr>
          <p:cNvPr id="4" name="Slide Number Placeholder 3"/>
          <p:cNvSpPr>
            <a:spLocks noGrp="1"/>
          </p:cNvSpPr>
          <p:nvPr>
            <p:ph type="sldNum" sz="quarter" idx="5"/>
          </p:nvPr>
        </p:nvSpPr>
        <p:spPr/>
        <p:txBody>
          <a:bodyPr/>
          <a:lstStyle/>
          <a:p>
            <a:fld id="{2525856D-EA51-4776-B438-52858AB2667A}" type="slidenum">
              <a:rPr lang="en-US" smtClean="0"/>
              <a:t>5</a:t>
            </a:fld>
            <a:endParaRPr lang="en-US"/>
          </a:p>
        </p:txBody>
      </p:sp>
    </p:spTree>
    <p:extLst>
      <p:ext uri="{BB962C8B-B14F-4D97-AF65-F5344CB8AC3E}">
        <p14:creationId xmlns:p14="http://schemas.microsoft.com/office/powerpoint/2010/main" val="3966872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Plan contains a number of chapters, or topic areas.</a:t>
            </a:r>
          </a:p>
          <a:p>
            <a:pPr marL="171450" indent="-171450">
              <a:buFont typeface="Arial" panose="020B0604020202020204" pitchFamily="34" charset="0"/>
              <a:buChar char="•"/>
            </a:pPr>
            <a:r>
              <a:rPr lang="en-US" dirty="0"/>
              <a:t>Assessments of asset capacity and condition are the most prominent chapters.</a:t>
            </a:r>
          </a:p>
          <a:p>
            <a:pPr marL="171450" indent="-171450">
              <a:buFont typeface="Arial" panose="020B0604020202020204" pitchFamily="34" charset="0"/>
              <a:buChar char="•"/>
            </a:pPr>
            <a:r>
              <a:rPr lang="en-US" dirty="0"/>
              <a:t>Other topic areas which are highlighted in bold type will also be mentioned.</a:t>
            </a:r>
          </a:p>
        </p:txBody>
      </p:sp>
      <p:sp>
        <p:nvSpPr>
          <p:cNvPr id="4" name="Slide Number Placeholder 3"/>
          <p:cNvSpPr>
            <a:spLocks noGrp="1"/>
          </p:cNvSpPr>
          <p:nvPr>
            <p:ph type="sldNum" sz="quarter" idx="5"/>
          </p:nvPr>
        </p:nvSpPr>
        <p:spPr/>
        <p:txBody>
          <a:bodyPr/>
          <a:lstStyle/>
          <a:p>
            <a:fld id="{2525856D-EA51-4776-B438-52858AB2667A}" type="slidenum">
              <a:rPr lang="en-US" smtClean="0"/>
              <a:t>6</a:t>
            </a:fld>
            <a:endParaRPr lang="en-US"/>
          </a:p>
        </p:txBody>
      </p:sp>
    </p:spTree>
    <p:extLst>
      <p:ext uri="{BB962C8B-B14F-4D97-AF65-F5344CB8AC3E}">
        <p14:creationId xmlns:p14="http://schemas.microsoft.com/office/powerpoint/2010/main" val="1515146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Age of interceptor system is an important consideration for both asset condition and capacity.</a:t>
            </a:r>
          </a:p>
          <a:p>
            <a:pPr marL="171450" indent="-171450">
              <a:buFont typeface="Arial" panose="020B0604020202020204" pitchFamily="34" charset="0"/>
              <a:buChar char="•"/>
            </a:pPr>
            <a:r>
              <a:rPr lang="en-US" dirty="0"/>
              <a:t>As shown in the plot, over 70% of the system was installed prior to 1980.</a:t>
            </a:r>
          </a:p>
          <a:p>
            <a:pPr marL="171450" indent="-171450">
              <a:buFont typeface="Arial" panose="020B0604020202020204" pitchFamily="34" charset="0"/>
              <a:buChar char="•"/>
            </a:pPr>
            <a:r>
              <a:rPr lang="en-US" dirty="0"/>
              <a:t>Capacity of most facilities are designed for only 40-50 years.</a:t>
            </a:r>
          </a:p>
        </p:txBody>
      </p:sp>
      <p:sp>
        <p:nvSpPr>
          <p:cNvPr id="4" name="Slide Number Placeholder 3"/>
          <p:cNvSpPr>
            <a:spLocks noGrp="1"/>
          </p:cNvSpPr>
          <p:nvPr>
            <p:ph type="sldNum" sz="quarter" idx="5"/>
          </p:nvPr>
        </p:nvSpPr>
        <p:spPr/>
        <p:txBody>
          <a:bodyPr/>
          <a:lstStyle/>
          <a:p>
            <a:fld id="{2525856D-EA51-4776-B438-52858AB2667A}" type="slidenum">
              <a:rPr lang="en-US" smtClean="0"/>
              <a:t>7</a:t>
            </a:fld>
            <a:endParaRPr lang="en-US"/>
          </a:p>
        </p:txBody>
      </p:sp>
    </p:spTree>
    <p:extLst>
      <p:ext uri="{BB962C8B-B14F-4D97-AF65-F5344CB8AC3E}">
        <p14:creationId xmlns:p14="http://schemas.microsoft.com/office/powerpoint/2010/main" val="3097287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CARPC assists in capacity assessment through preparation of District’s collection system evaluation.</a:t>
            </a:r>
          </a:p>
          <a:p>
            <a:pPr marL="171450" indent="-171450">
              <a:buFont typeface="Arial" panose="020B0604020202020204" pitchFamily="34" charset="0"/>
              <a:buChar char="•"/>
            </a:pPr>
            <a:r>
              <a:rPr lang="en-US" dirty="0"/>
              <a:t>In this comprehensive analysis wastewater flows are estimated in each of the subbasins shown on the screen based on U.S. census data and our customer’s comprehensive development plans.</a:t>
            </a:r>
          </a:p>
          <a:p>
            <a:pPr marL="171450" indent="-171450">
              <a:buFont typeface="Arial" panose="020B0604020202020204" pitchFamily="34" charset="0"/>
              <a:buChar char="•"/>
            </a:pPr>
            <a:r>
              <a:rPr lang="en-US" dirty="0"/>
              <a:t>The flows are then routed through the District’s infrastructure to assess capacity needs.</a:t>
            </a:r>
          </a:p>
        </p:txBody>
      </p:sp>
      <p:sp>
        <p:nvSpPr>
          <p:cNvPr id="4" name="Slide Number Placeholder 3"/>
          <p:cNvSpPr>
            <a:spLocks noGrp="1"/>
          </p:cNvSpPr>
          <p:nvPr>
            <p:ph type="sldNum" sz="quarter" idx="5"/>
          </p:nvPr>
        </p:nvSpPr>
        <p:spPr/>
        <p:txBody>
          <a:bodyPr/>
          <a:lstStyle/>
          <a:p>
            <a:fld id="{2525856D-EA51-4776-B438-52858AB2667A}" type="slidenum">
              <a:rPr lang="en-US" smtClean="0"/>
              <a:t>8</a:t>
            </a:fld>
            <a:endParaRPr lang="en-US"/>
          </a:p>
        </p:txBody>
      </p:sp>
    </p:spTree>
    <p:extLst>
      <p:ext uri="{BB962C8B-B14F-4D97-AF65-F5344CB8AC3E}">
        <p14:creationId xmlns:p14="http://schemas.microsoft.com/office/powerpoint/2010/main" val="1900521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is the output from a section of the District’s Nine Springs Valley Interceptor.  Pipe segments are color coded according to the time period where capacity is expected to be reached.</a:t>
            </a:r>
          </a:p>
          <a:p>
            <a:pPr marL="171450" indent="-171450">
              <a:buFont typeface="Arial" panose="020B0604020202020204" pitchFamily="34" charset="0"/>
              <a:buChar char="•"/>
            </a:pPr>
            <a:r>
              <a:rPr lang="en-US" dirty="0"/>
              <a:t>In general, capacity is adequate in most areas of the collection system.</a:t>
            </a:r>
          </a:p>
          <a:p>
            <a:pPr marL="171450" indent="-171450">
              <a:buFont typeface="Arial" panose="020B0604020202020204" pitchFamily="34" charset="0"/>
              <a:buChar char="•"/>
            </a:pPr>
            <a:r>
              <a:rPr lang="en-US" dirty="0"/>
              <a:t>The most pressing needs are in the Nine Springs Valley Intercepting system.</a:t>
            </a:r>
          </a:p>
        </p:txBody>
      </p:sp>
      <p:sp>
        <p:nvSpPr>
          <p:cNvPr id="4" name="Slide Number Placeholder 3"/>
          <p:cNvSpPr>
            <a:spLocks noGrp="1"/>
          </p:cNvSpPr>
          <p:nvPr>
            <p:ph type="sldNum" sz="quarter" idx="5"/>
          </p:nvPr>
        </p:nvSpPr>
        <p:spPr/>
        <p:txBody>
          <a:bodyPr/>
          <a:lstStyle/>
          <a:p>
            <a:fld id="{2525856D-EA51-4776-B438-52858AB2667A}" type="slidenum">
              <a:rPr lang="en-US" smtClean="0"/>
              <a:t>9</a:t>
            </a:fld>
            <a:endParaRPr lang="en-US"/>
          </a:p>
        </p:txBody>
      </p:sp>
    </p:spTree>
    <p:extLst>
      <p:ext uri="{BB962C8B-B14F-4D97-AF65-F5344CB8AC3E}">
        <p14:creationId xmlns:p14="http://schemas.microsoft.com/office/powerpoint/2010/main" val="2018464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Transit-Oriented Development zoning introduced as a concept in City’s 2018 Comprehensive Plan.</a:t>
            </a:r>
          </a:p>
          <a:p>
            <a:pPr marL="171450" indent="-171450">
              <a:buFont typeface="Arial" panose="020B0604020202020204" pitchFamily="34" charset="0"/>
              <a:buChar char="•"/>
            </a:pPr>
            <a:r>
              <a:rPr lang="en-US" dirty="0"/>
              <a:t>CARPC’s 2018 evaluation did not account for this zoning change.</a:t>
            </a:r>
          </a:p>
        </p:txBody>
      </p:sp>
      <p:sp>
        <p:nvSpPr>
          <p:cNvPr id="4" name="Slide Number Placeholder 3"/>
          <p:cNvSpPr>
            <a:spLocks noGrp="1"/>
          </p:cNvSpPr>
          <p:nvPr>
            <p:ph type="sldNum" sz="quarter" idx="5"/>
          </p:nvPr>
        </p:nvSpPr>
        <p:spPr/>
        <p:txBody>
          <a:bodyPr/>
          <a:lstStyle/>
          <a:p>
            <a:fld id="{2525856D-EA51-4776-B438-52858AB2667A}" type="slidenum">
              <a:rPr lang="en-US" smtClean="0"/>
              <a:t>10</a:t>
            </a:fld>
            <a:endParaRPr lang="en-US"/>
          </a:p>
        </p:txBody>
      </p:sp>
    </p:spTree>
    <p:extLst>
      <p:ext uri="{BB962C8B-B14F-4D97-AF65-F5344CB8AC3E}">
        <p14:creationId xmlns:p14="http://schemas.microsoft.com/office/powerpoint/2010/main" val="1135177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C16EF0-7EFE-4446-9F76-7886F22AC227}"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4126780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C16EF0-7EFE-4446-9F76-7886F22AC227}"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3947504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C16EF0-7EFE-4446-9F76-7886F22AC227}"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211274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C16EF0-7EFE-4446-9F76-7886F22AC227}"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104109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C16EF0-7EFE-4446-9F76-7886F22AC227}"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3269509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C16EF0-7EFE-4446-9F76-7886F22AC227}" type="datetimeFigureOut">
              <a:rPr lang="en-US" smtClean="0"/>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1302885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C16EF0-7EFE-4446-9F76-7886F22AC227}" type="datetimeFigureOut">
              <a:rPr lang="en-US" smtClean="0"/>
              <a:t>5/29/2024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1733108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C16EF0-7EFE-4446-9F76-7886F22AC227}" type="datetimeFigureOut">
              <a:rPr lang="en-US" smtClean="0"/>
              <a:t>5/29/2024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3972700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C16EF0-7EFE-4446-9F76-7886F22AC227}" type="datetimeFigureOut">
              <a:rPr lang="en-US" smtClean="0"/>
              <a:t>5/29/2024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3578080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C16EF0-7EFE-4446-9F76-7886F22AC227}" type="datetimeFigureOut">
              <a:rPr lang="en-US" smtClean="0"/>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1640980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C16EF0-7EFE-4446-9F76-7886F22AC227}" type="datetimeFigureOut">
              <a:rPr lang="en-US" smtClean="0"/>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2626949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C16EF0-7EFE-4446-9F76-7886F22AC227}" type="datetimeFigureOut">
              <a:rPr lang="en-US" smtClean="0"/>
              <a:t>5/29/2024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0705FB-A753-4172-9785-0B4B231F30F4}" type="slidenum">
              <a:rPr lang="en-US" smtClean="0"/>
              <a:t>‹#›</a:t>
            </a:fld>
            <a:endParaRPr lang="en-US"/>
          </a:p>
        </p:txBody>
      </p:sp>
    </p:spTree>
    <p:extLst>
      <p:ext uri="{BB962C8B-B14F-4D97-AF65-F5344CB8AC3E}">
        <p14:creationId xmlns:p14="http://schemas.microsoft.com/office/powerpoint/2010/main" val="2280259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E3C3B0-B310-4C76-B41A-5D683B3EE19B}"/>
              </a:ext>
            </a:extLst>
          </p:cNvPr>
          <p:cNvSpPr/>
          <p:nvPr/>
        </p:nvSpPr>
        <p:spPr>
          <a:xfrm>
            <a:off x="0" y="0"/>
            <a:ext cx="12191999" cy="6858000"/>
          </a:xfrm>
          <a:prstGeom prst="rect">
            <a:avLst/>
          </a:prstGeom>
          <a:solidFill>
            <a:srgbClr val="005BB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7" name="Title 1">
            <a:extLst>
              <a:ext uri="{FF2B5EF4-FFF2-40B4-BE49-F238E27FC236}">
                <a16:creationId xmlns:a16="http://schemas.microsoft.com/office/drawing/2014/main" id="{42F9E154-7EAB-4B91-A881-232512AD564D}"/>
              </a:ext>
            </a:extLst>
          </p:cNvPr>
          <p:cNvSpPr>
            <a:spLocks noGrp="1"/>
          </p:cNvSpPr>
          <p:nvPr>
            <p:ph type="ctrTitle"/>
          </p:nvPr>
        </p:nvSpPr>
        <p:spPr>
          <a:xfrm>
            <a:off x="1828799" y="990600"/>
            <a:ext cx="8534400" cy="914400"/>
          </a:xfrm>
        </p:spPr>
        <p:txBody>
          <a:bodyPr>
            <a:noAutofit/>
          </a:bodyPr>
          <a:lstStyle>
            <a:lvl1pPr algn="l">
              <a:defRPr sz="5400" baseline="0"/>
            </a:lvl1pPr>
          </a:lstStyle>
          <a:p>
            <a:r>
              <a:rPr lang="en-US" sz="6600" b="1" dirty="0">
                <a:solidFill>
                  <a:schemeClr val="bg1"/>
                </a:solidFill>
              </a:rPr>
              <a:t>2023 Collection System Facilities Plan Update</a:t>
            </a:r>
          </a:p>
        </p:txBody>
      </p:sp>
      <p:pic>
        <p:nvPicPr>
          <p:cNvPr id="10" name="Picture 9">
            <a:extLst>
              <a:ext uri="{FF2B5EF4-FFF2-40B4-BE49-F238E27FC236}">
                <a16:creationId xmlns:a16="http://schemas.microsoft.com/office/drawing/2014/main" id="{FB231E03-27D3-4FE5-B9BC-A6313676EC9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44234" y="5562600"/>
            <a:ext cx="5303533" cy="914400"/>
          </a:xfrm>
          <a:prstGeom prst="rect">
            <a:avLst/>
          </a:prstGeom>
        </p:spPr>
      </p:pic>
      <p:sp>
        <p:nvSpPr>
          <p:cNvPr id="2" name="TextBox 1">
            <a:extLst>
              <a:ext uri="{FF2B5EF4-FFF2-40B4-BE49-F238E27FC236}">
                <a16:creationId xmlns:a16="http://schemas.microsoft.com/office/drawing/2014/main" id="{8D4DF16A-68B2-4364-A6D5-2A54E3046757}"/>
              </a:ext>
            </a:extLst>
          </p:cNvPr>
          <p:cNvSpPr txBox="1"/>
          <p:nvPr/>
        </p:nvSpPr>
        <p:spPr>
          <a:xfrm>
            <a:off x="4190999" y="3151941"/>
            <a:ext cx="3810000" cy="523220"/>
          </a:xfrm>
          <a:prstGeom prst="rect">
            <a:avLst/>
          </a:prstGeom>
          <a:noFill/>
        </p:spPr>
        <p:txBody>
          <a:bodyPr wrap="square" rtlCol="0">
            <a:spAutoFit/>
          </a:bodyPr>
          <a:lstStyle/>
          <a:p>
            <a:pPr algn="ctr"/>
            <a:r>
              <a:rPr lang="en-US" sz="2800" b="1" dirty="0">
                <a:solidFill>
                  <a:schemeClr val="bg1"/>
                </a:solidFill>
              </a:rPr>
              <a:t>May 30, 2024</a:t>
            </a:r>
          </a:p>
        </p:txBody>
      </p:sp>
      <p:pic>
        <p:nvPicPr>
          <p:cNvPr id="13" name="Picture 12" descr="A group of men working on a concrete pipe&#10;&#10;Description automatically generated">
            <a:extLst>
              <a:ext uri="{FF2B5EF4-FFF2-40B4-BE49-F238E27FC236}">
                <a16:creationId xmlns:a16="http://schemas.microsoft.com/office/drawing/2014/main" id="{85D57D18-6797-A4AC-37A9-8DEDCA91BD36}"/>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1371600" y="1772"/>
            <a:ext cx="9149542" cy="6860771"/>
          </a:xfrm>
          <a:prstGeom prst="rect">
            <a:avLst/>
          </a:prstGeom>
        </p:spPr>
      </p:pic>
    </p:spTree>
    <p:extLst>
      <p:ext uri="{BB962C8B-B14F-4D97-AF65-F5344CB8AC3E}">
        <p14:creationId xmlns:p14="http://schemas.microsoft.com/office/powerpoint/2010/main" val="2695989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352D9D7-CC82-4831-B3D9-372089A53914}"/>
              </a:ext>
            </a:extLst>
          </p:cNvPr>
          <p:cNvSpPr/>
          <p:nvPr/>
        </p:nvSpPr>
        <p:spPr>
          <a:xfrm>
            <a:off x="0" y="-10886"/>
            <a:ext cx="12192000" cy="772886"/>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13" name="Rectangle 12">
            <a:extLst>
              <a:ext uri="{FF2B5EF4-FFF2-40B4-BE49-F238E27FC236}">
                <a16:creationId xmlns:a16="http://schemas.microsoft.com/office/drawing/2014/main" id="{DCAB7CF9-B9EF-4EA2-8E42-AE7DDE6EF967}"/>
              </a:ext>
            </a:extLst>
          </p:cNvPr>
          <p:cNvSpPr/>
          <p:nvPr/>
        </p:nvSpPr>
        <p:spPr>
          <a:xfrm>
            <a:off x="0" y="-10884"/>
            <a:ext cx="192024" cy="772884"/>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3CF"/>
              </a:solidFill>
            </a:endParaRPr>
          </a:p>
        </p:txBody>
      </p:sp>
      <p:sp>
        <p:nvSpPr>
          <p:cNvPr id="14" name="Title 1">
            <a:extLst>
              <a:ext uri="{FF2B5EF4-FFF2-40B4-BE49-F238E27FC236}">
                <a16:creationId xmlns:a16="http://schemas.microsoft.com/office/drawing/2014/main" id="{E99D3D01-FC88-4FAD-8FC4-1477ED7472A5}"/>
              </a:ext>
            </a:extLst>
          </p:cNvPr>
          <p:cNvSpPr txBox="1">
            <a:spLocks/>
          </p:cNvSpPr>
          <p:nvPr/>
        </p:nvSpPr>
        <p:spPr>
          <a:xfrm>
            <a:off x="192024" y="21198"/>
            <a:ext cx="11582400" cy="914400"/>
          </a:xfrm>
          <a:prstGeom prst="rect">
            <a:avLst/>
          </a:prstGeom>
        </p:spPr>
        <p:txBody>
          <a:bodyPr>
            <a:normAutofit fontScale="975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000" b="1" dirty="0">
                <a:solidFill>
                  <a:schemeClr val="bg1"/>
                </a:solidFill>
              </a:rPr>
              <a:t>Increased Density</a:t>
            </a:r>
          </a:p>
        </p:txBody>
      </p:sp>
      <p:pic>
        <p:nvPicPr>
          <p:cNvPr id="3" name="Picture 2">
            <a:extLst>
              <a:ext uri="{FF2B5EF4-FFF2-40B4-BE49-F238E27FC236}">
                <a16:creationId xmlns:a16="http://schemas.microsoft.com/office/drawing/2014/main" id="{4220CA73-58FE-CFA6-E20F-D8361A61EF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8449" y="152400"/>
            <a:ext cx="2526794" cy="435653"/>
          </a:xfrm>
          <a:prstGeom prst="rect">
            <a:avLst/>
          </a:prstGeom>
        </p:spPr>
      </p:pic>
      <p:pic>
        <p:nvPicPr>
          <p:cNvPr id="4" name="Picture 3">
            <a:extLst>
              <a:ext uri="{FF2B5EF4-FFF2-40B4-BE49-F238E27FC236}">
                <a16:creationId xmlns:a16="http://schemas.microsoft.com/office/drawing/2014/main" id="{6091A4D2-CD96-E7C3-1BCB-99D28FADEB39}"/>
              </a:ext>
            </a:extLst>
          </p:cNvPr>
          <p:cNvPicPr>
            <a:picLocks noChangeAspect="1"/>
          </p:cNvPicPr>
          <p:nvPr/>
        </p:nvPicPr>
        <p:blipFill>
          <a:blip r:embed="rId4"/>
          <a:stretch>
            <a:fillRect/>
          </a:stretch>
        </p:blipFill>
        <p:spPr>
          <a:xfrm>
            <a:off x="1465634" y="794082"/>
            <a:ext cx="9260732" cy="5992238"/>
          </a:xfrm>
          <a:prstGeom prst="rect">
            <a:avLst/>
          </a:prstGeom>
        </p:spPr>
      </p:pic>
    </p:spTree>
    <p:extLst>
      <p:ext uri="{BB962C8B-B14F-4D97-AF65-F5344CB8AC3E}">
        <p14:creationId xmlns:p14="http://schemas.microsoft.com/office/powerpoint/2010/main" val="1790256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352D9D7-CC82-4831-B3D9-372089A53914}"/>
              </a:ext>
            </a:extLst>
          </p:cNvPr>
          <p:cNvSpPr/>
          <p:nvPr/>
        </p:nvSpPr>
        <p:spPr>
          <a:xfrm>
            <a:off x="0" y="-10886"/>
            <a:ext cx="12192000" cy="772886"/>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13" name="Rectangle 12">
            <a:extLst>
              <a:ext uri="{FF2B5EF4-FFF2-40B4-BE49-F238E27FC236}">
                <a16:creationId xmlns:a16="http://schemas.microsoft.com/office/drawing/2014/main" id="{DCAB7CF9-B9EF-4EA2-8E42-AE7DDE6EF967}"/>
              </a:ext>
            </a:extLst>
          </p:cNvPr>
          <p:cNvSpPr/>
          <p:nvPr/>
        </p:nvSpPr>
        <p:spPr>
          <a:xfrm>
            <a:off x="0" y="-10884"/>
            <a:ext cx="192024" cy="772884"/>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3CF"/>
              </a:solidFill>
            </a:endParaRPr>
          </a:p>
        </p:txBody>
      </p:sp>
      <p:sp>
        <p:nvSpPr>
          <p:cNvPr id="14" name="Title 1">
            <a:extLst>
              <a:ext uri="{FF2B5EF4-FFF2-40B4-BE49-F238E27FC236}">
                <a16:creationId xmlns:a16="http://schemas.microsoft.com/office/drawing/2014/main" id="{E99D3D01-FC88-4FAD-8FC4-1477ED7472A5}"/>
              </a:ext>
            </a:extLst>
          </p:cNvPr>
          <p:cNvSpPr txBox="1">
            <a:spLocks/>
          </p:cNvSpPr>
          <p:nvPr/>
        </p:nvSpPr>
        <p:spPr>
          <a:xfrm>
            <a:off x="192024" y="21198"/>
            <a:ext cx="11582400" cy="914400"/>
          </a:xfrm>
          <a:prstGeom prst="rect">
            <a:avLst/>
          </a:prstGeom>
        </p:spPr>
        <p:txBody>
          <a:bodyPr>
            <a:normAutofit fontScale="975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000" b="1" dirty="0">
                <a:solidFill>
                  <a:schemeClr val="bg1"/>
                </a:solidFill>
              </a:rPr>
              <a:t>System Resiliency/Redundancy</a:t>
            </a:r>
          </a:p>
        </p:txBody>
      </p:sp>
      <p:pic>
        <p:nvPicPr>
          <p:cNvPr id="3" name="Picture 2">
            <a:extLst>
              <a:ext uri="{FF2B5EF4-FFF2-40B4-BE49-F238E27FC236}">
                <a16:creationId xmlns:a16="http://schemas.microsoft.com/office/drawing/2014/main" id="{4220CA73-58FE-CFA6-E20F-D8361A61EF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8449" y="152400"/>
            <a:ext cx="2526794" cy="435653"/>
          </a:xfrm>
          <a:prstGeom prst="rect">
            <a:avLst/>
          </a:prstGeom>
        </p:spPr>
      </p:pic>
      <p:pic>
        <p:nvPicPr>
          <p:cNvPr id="4" name="Picture 3">
            <a:extLst>
              <a:ext uri="{FF2B5EF4-FFF2-40B4-BE49-F238E27FC236}">
                <a16:creationId xmlns:a16="http://schemas.microsoft.com/office/drawing/2014/main" id="{E7557534-BE86-DDEC-E9D8-6AE7848B6B34}"/>
              </a:ext>
            </a:extLst>
          </p:cNvPr>
          <p:cNvPicPr>
            <a:picLocks noChangeAspect="1"/>
          </p:cNvPicPr>
          <p:nvPr/>
        </p:nvPicPr>
        <p:blipFill>
          <a:blip r:embed="rId4"/>
          <a:stretch>
            <a:fillRect/>
          </a:stretch>
        </p:blipFill>
        <p:spPr>
          <a:xfrm>
            <a:off x="6499466" y="2590800"/>
            <a:ext cx="5365777" cy="3981972"/>
          </a:xfrm>
          <a:prstGeom prst="rect">
            <a:avLst/>
          </a:prstGeom>
          <a:ln w="127000">
            <a:solidFill>
              <a:srgbClr val="000000"/>
            </a:solidFill>
          </a:ln>
          <a:effectLst/>
        </p:spPr>
      </p:pic>
      <p:pic>
        <p:nvPicPr>
          <p:cNvPr id="2" name="Picture 1" descr="A picture containing outdoor, grass, ground, tree&#10;&#10;Description automatically generated">
            <a:extLst>
              <a:ext uri="{FF2B5EF4-FFF2-40B4-BE49-F238E27FC236}">
                <a16:creationId xmlns:a16="http://schemas.microsoft.com/office/drawing/2014/main" id="{54722FCF-20FC-5104-C22B-959CEA1020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1045245"/>
            <a:ext cx="5392430" cy="404432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Box 4">
            <a:extLst>
              <a:ext uri="{FF2B5EF4-FFF2-40B4-BE49-F238E27FC236}">
                <a16:creationId xmlns:a16="http://schemas.microsoft.com/office/drawing/2014/main" id="{83C6D997-4646-C782-37A5-A8C704E94CE4}"/>
              </a:ext>
            </a:extLst>
          </p:cNvPr>
          <p:cNvSpPr txBox="1"/>
          <p:nvPr/>
        </p:nvSpPr>
        <p:spPr>
          <a:xfrm>
            <a:off x="519605" y="5334000"/>
            <a:ext cx="5616843" cy="584775"/>
          </a:xfrm>
          <a:prstGeom prst="rect">
            <a:avLst/>
          </a:prstGeom>
          <a:noFill/>
        </p:spPr>
        <p:txBody>
          <a:bodyPr wrap="square" rtlCol="0">
            <a:spAutoFit/>
          </a:bodyPr>
          <a:lstStyle/>
          <a:p>
            <a:r>
              <a:rPr lang="en-US" sz="3200" dirty="0">
                <a:solidFill>
                  <a:srgbClr val="0076BE"/>
                </a:solidFill>
              </a:rPr>
              <a:t>Adapting to climate change</a:t>
            </a:r>
          </a:p>
        </p:txBody>
      </p:sp>
      <p:sp>
        <p:nvSpPr>
          <p:cNvPr id="7" name="TextBox 6">
            <a:extLst>
              <a:ext uri="{FF2B5EF4-FFF2-40B4-BE49-F238E27FC236}">
                <a16:creationId xmlns:a16="http://schemas.microsoft.com/office/drawing/2014/main" id="{578F22BB-A21A-C4AC-3DC6-D23D03221CD6}"/>
              </a:ext>
            </a:extLst>
          </p:cNvPr>
          <p:cNvSpPr txBox="1"/>
          <p:nvPr/>
        </p:nvSpPr>
        <p:spPr>
          <a:xfrm>
            <a:off x="6575157" y="1832078"/>
            <a:ext cx="5616843" cy="584775"/>
          </a:xfrm>
          <a:prstGeom prst="rect">
            <a:avLst/>
          </a:prstGeom>
          <a:noFill/>
        </p:spPr>
        <p:txBody>
          <a:bodyPr wrap="square" rtlCol="0">
            <a:spAutoFit/>
          </a:bodyPr>
          <a:lstStyle/>
          <a:p>
            <a:r>
              <a:rPr lang="en-US" sz="3200" dirty="0">
                <a:solidFill>
                  <a:srgbClr val="0076BE"/>
                </a:solidFill>
              </a:rPr>
              <a:t>Emergency power generation</a:t>
            </a:r>
          </a:p>
        </p:txBody>
      </p:sp>
    </p:spTree>
    <p:extLst>
      <p:ext uri="{BB962C8B-B14F-4D97-AF65-F5344CB8AC3E}">
        <p14:creationId xmlns:p14="http://schemas.microsoft.com/office/powerpoint/2010/main" val="655745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20864" y="0"/>
            <a:ext cx="12249150" cy="6858000"/>
          </a:xfrm>
          <a:prstGeom prst="rect">
            <a:avLst/>
          </a:prstGeom>
          <a:solidFill>
            <a:srgbClr val="005BB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BBB"/>
              </a:solidFill>
            </a:endParaRPr>
          </a:p>
        </p:txBody>
      </p:sp>
      <p:sp>
        <p:nvSpPr>
          <p:cNvPr id="3" name="Title 1"/>
          <p:cNvSpPr txBox="1">
            <a:spLocks/>
          </p:cNvSpPr>
          <p:nvPr/>
        </p:nvSpPr>
        <p:spPr>
          <a:xfrm>
            <a:off x="645886" y="173804"/>
            <a:ext cx="11353800" cy="990600"/>
          </a:xfrm>
          <a:prstGeom prst="rect">
            <a:avLst/>
          </a:prstGeom>
        </p:spPr>
        <p:txBody>
          <a:bodyPr anchor="t">
            <a:noAutofit/>
          </a:bodyPr>
          <a:lstStyle>
            <a:lvl1pPr algn="l" defTabSz="914400" rtl="0" eaLnBrk="1" latinLnBrk="0" hangingPunct="1">
              <a:spcBef>
                <a:spcPct val="0"/>
              </a:spcBef>
              <a:buNone/>
              <a:defRPr sz="4800" kern="1200" baseline="0">
                <a:solidFill>
                  <a:schemeClr val="bg1"/>
                </a:solidFill>
                <a:latin typeface="+mj-lt"/>
                <a:ea typeface="+mj-ea"/>
                <a:cs typeface="+mj-cs"/>
              </a:defRPr>
            </a:lvl1pPr>
          </a:lstStyle>
          <a:p>
            <a:r>
              <a:rPr lang="en-US" b="1" dirty="0"/>
              <a:t>Condition Assessment - Interceptors</a:t>
            </a:r>
          </a:p>
        </p:txBody>
      </p:sp>
      <p:sp>
        <p:nvSpPr>
          <p:cNvPr id="26" name="Content Placeholder 2">
            <a:extLst>
              <a:ext uri="{FF2B5EF4-FFF2-40B4-BE49-F238E27FC236}">
                <a16:creationId xmlns:a16="http://schemas.microsoft.com/office/drawing/2014/main" id="{18B459C5-7CDF-4D08-97F2-6F080838C37E}"/>
              </a:ext>
            </a:extLst>
          </p:cNvPr>
          <p:cNvSpPr txBox="1">
            <a:spLocks/>
          </p:cNvSpPr>
          <p:nvPr/>
        </p:nvSpPr>
        <p:spPr>
          <a:xfrm>
            <a:off x="2017486" y="1197205"/>
            <a:ext cx="10210800" cy="990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solidFill>
                  <a:schemeClr val="bg1"/>
                </a:solidFill>
              </a:rPr>
              <a:t>Likelihood of Failure - PACP</a:t>
            </a:r>
          </a:p>
          <a:p>
            <a:endParaRPr lang="en-US" dirty="0">
              <a:solidFill>
                <a:schemeClr val="bg1"/>
              </a:solidFill>
              <a:latin typeface="+mj-lt"/>
            </a:endParaRPr>
          </a:p>
        </p:txBody>
      </p:sp>
      <p:pic>
        <p:nvPicPr>
          <p:cNvPr id="13" name="Picture 12">
            <a:extLst>
              <a:ext uri="{FF2B5EF4-FFF2-40B4-BE49-F238E27FC236}">
                <a16:creationId xmlns:a16="http://schemas.microsoft.com/office/drawing/2014/main" id="{76D7359B-ACFA-42FC-8313-6618D08321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2600" y="6019800"/>
            <a:ext cx="2526794" cy="435653"/>
          </a:xfrm>
          <a:prstGeom prst="rect">
            <a:avLst/>
          </a:prstGeom>
        </p:spPr>
      </p:pic>
      <p:sp>
        <p:nvSpPr>
          <p:cNvPr id="4" name="TextBox 3">
            <a:extLst>
              <a:ext uri="{FF2B5EF4-FFF2-40B4-BE49-F238E27FC236}">
                <a16:creationId xmlns:a16="http://schemas.microsoft.com/office/drawing/2014/main" id="{99D8BD81-D599-643F-1711-8B934378389A}"/>
              </a:ext>
            </a:extLst>
          </p:cNvPr>
          <p:cNvSpPr txBox="1"/>
          <p:nvPr/>
        </p:nvSpPr>
        <p:spPr>
          <a:xfrm>
            <a:off x="1993394" y="2187805"/>
            <a:ext cx="9906000" cy="3323987"/>
          </a:xfrm>
          <a:prstGeom prst="rect">
            <a:avLst/>
          </a:prstGeom>
          <a:noFill/>
        </p:spPr>
        <p:txBody>
          <a:bodyPr wrap="square" rtlCol="0">
            <a:spAutoFit/>
          </a:bodyPr>
          <a:lstStyle/>
          <a:p>
            <a:r>
              <a:rPr lang="en-US" sz="3200" dirty="0">
                <a:solidFill>
                  <a:schemeClr val="bg1"/>
                </a:solidFill>
              </a:rPr>
              <a:t>Consequence of Failure Categories</a:t>
            </a:r>
          </a:p>
          <a:p>
            <a:pPr marL="1028700" lvl="1" indent="-571500">
              <a:buFont typeface="Arial" panose="020B0604020202020204" pitchFamily="34" charset="0"/>
              <a:buChar char="•"/>
            </a:pPr>
            <a:r>
              <a:rPr lang="en-US" sz="3200" dirty="0">
                <a:solidFill>
                  <a:schemeClr val="bg1"/>
                </a:solidFill>
              </a:rPr>
              <a:t>Pipe size</a:t>
            </a:r>
          </a:p>
          <a:p>
            <a:pPr marL="1028700" lvl="1" indent="-571500">
              <a:buFont typeface="Arial" panose="020B0604020202020204" pitchFamily="34" charset="0"/>
              <a:buChar char="•"/>
            </a:pPr>
            <a:r>
              <a:rPr lang="en-US" sz="3200" dirty="0">
                <a:solidFill>
                  <a:schemeClr val="bg1"/>
                </a:solidFill>
              </a:rPr>
              <a:t>Location of pipe</a:t>
            </a:r>
          </a:p>
          <a:p>
            <a:pPr marL="1028700" lvl="1" indent="-571500">
              <a:buFont typeface="Arial" panose="020B0604020202020204" pitchFamily="34" charset="0"/>
              <a:buChar char="•"/>
            </a:pPr>
            <a:r>
              <a:rPr lang="en-US" sz="3200" dirty="0">
                <a:solidFill>
                  <a:schemeClr val="bg1"/>
                </a:solidFill>
              </a:rPr>
              <a:t>Proximity to environmentally sensitive features</a:t>
            </a:r>
          </a:p>
          <a:p>
            <a:pPr marL="1028700" lvl="1" indent="-571500">
              <a:buFont typeface="Arial" panose="020B0604020202020204" pitchFamily="34" charset="0"/>
              <a:buChar char="•"/>
            </a:pPr>
            <a:r>
              <a:rPr lang="en-US" sz="3200" dirty="0">
                <a:solidFill>
                  <a:schemeClr val="bg1"/>
                </a:solidFill>
              </a:rPr>
              <a:t>Service to customer of significant importance</a:t>
            </a:r>
          </a:p>
          <a:p>
            <a:pPr marL="1028700" lvl="1" indent="-571500">
              <a:buFont typeface="Arial" panose="020B0604020202020204" pitchFamily="34" charset="0"/>
              <a:buChar char="•"/>
            </a:pPr>
            <a:r>
              <a:rPr lang="en-US" sz="3200" dirty="0">
                <a:solidFill>
                  <a:schemeClr val="bg1"/>
                </a:solidFill>
              </a:rPr>
              <a:t>Access for maintenance or emergency repairs</a:t>
            </a:r>
          </a:p>
          <a:p>
            <a:endParaRPr lang="en-US" dirty="0"/>
          </a:p>
        </p:txBody>
      </p:sp>
    </p:spTree>
    <p:extLst>
      <p:ext uri="{BB962C8B-B14F-4D97-AF65-F5344CB8AC3E}">
        <p14:creationId xmlns:p14="http://schemas.microsoft.com/office/powerpoint/2010/main" val="194668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6"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6606" y="6096000"/>
            <a:ext cx="2526794" cy="435654"/>
          </a:xfrm>
          <a:prstGeom prst="rect">
            <a:avLst/>
          </a:prstGeom>
        </p:spPr>
      </p:pic>
      <p:sp>
        <p:nvSpPr>
          <p:cNvPr id="12" name="Rectangle 11">
            <a:extLst>
              <a:ext uri="{FF2B5EF4-FFF2-40B4-BE49-F238E27FC236}">
                <a16:creationId xmlns:a16="http://schemas.microsoft.com/office/drawing/2014/main" id="{4352D9D7-CC82-4831-B3D9-372089A53914}"/>
              </a:ext>
            </a:extLst>
          </p:cNvPr>
          <p:cNvSpPr/>
          <p:nvPr/>
        </p:nvSpPr>
        <p:spPr>
          <a:xfrm>
            <a:off x="0" y="-10886"/>
            <a:ext cx="12192000" cy="1143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13" name="Rectangle 12">
            <a:extLst>
              <a:ext uri="{FF2B5EF4-FFF2-40B4-BE49-F238E27FC236}">
                <a16:creationId xmlns:a16="http://schemas.microsoft.com/office/drawing/2014/main" id="{DCAB7CF9-B9EF-4EA2-8E42-AE7DDE6EF967}"/>
              </a:ext>
            </a:extLst>
          </p:cNvPr>
          <p:cNvSpPr/>
          <p:nvPr/>
        </p:nvSpPr>
        <p:spPr>
          <a:xfrm>
            <a:off x="0" y="-10884"/>
            <a:ext cx="192024" cy="1143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3CF"/>
              </a:solidFill>
            </a:endParaRPr>
          </a:p>
        </p:txBody>
      </p:sp>
      <p:sp>
        <p:nvSpPr>
          <p:cNvPr id="14" name="Title 1">
            <a:extLst>
              <a:ext uri="{FF2B5EF4-FFF2-40B4-BE49-F238E27FC236}">
                <a16:creationId xmlns:a16="http://schemas.microsoft.com/office/drawing/2014/main" id="{E99D3D01-FC88-4FAD-8FC4-1477ED7472A5}"/>
              </a:ext>
            </a:extLst>
          </p:cNvPr>
          <p:cNvSpPr txBox="1">
            <a:spLocks/>
          </p:cNvSpPr>
          <p:nvPr/>
        </p:nvSpPr>
        <p:spPr>
          <a:xfrm>
            <a:off x="457200" y="217716"/>
            <a:ext cx="11582400" cy="914400"/>
          </a:xfrm>
          <a:prstGeom prst="rect">
            <a:avLst/>
          </a:prstGeom>
        </p:spPr>
        <p:txBody>
          <a:bodyPr>
            <a:normAutofit fontScale="975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800" b="1" dirty="0">
                <a:solidFill>
                  <a:schemeClr val="bg1"/>
                </a:solidFill>
              </a:rPr>
              <a:t>Risk Assessment for Gravity Interceptors</a:t>
            </a:r>
          </a:p>
        </p:txBody>
      </p:sp>
      <p:pic>
        <p:nvPicPr>
          <p:cNvPr id="2" name="Picture 1" descr="A graph showing a variety of colored squares&#10;&#10;Description automatically generated with medium confidence">
            <a:extLst>
              <a:ext uri="{FF2B5EF4-FFF2-40B4-BE49-F238E27FC236}">
                <a16:creationId xmlns:a16="http://schemas.microsoft.com/office/drawing/2014/main" id="{E3BBA84E-6668-434E-A814-803450A8AD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13" t="9859" r="3725" b="3307"/>
          <a:stretch/>
        </p:blipFill>
        <p:spPr>
          <a:xfrm>
            <a:off x="457200" y="1360716"/>
            <a:ext cx="7543800" cy="5029200"/>
          </a:xfrm>
          <a:prstGeom prst="rect">
            <a:avLst/>
          </a:prstGeom>
        </p:spPr>
      </p:pic>
      <p:graphicFrame>
        <p:nvGraphicFramePr>
          <p:cNvPr id="8" name="Chart 7">
            <a:extLst>
              <a:ext uri="{FF2B5EF4-FFF2-40B4-BE49-F238E27FC236}">
                <a16:creationId xmlns:a16="http://schemas.microsoft.com/office/drawing/2014/main" id="{0AC5E68F-D912-EF9C-B250-73D98E6CB599}"/>
              </a:ext>
            </a:extLst>
          </p:cNvPr>
          <p:cNvGraphicFramePr/>
          <p:nvPr>
            <p:extLst>
              <p:ext uri="{D42A27DB-BD31-4B8C-83A1-F6EECF244321}">
                <p14:modId xmlns:p14="http://schemas.microsoft.com/office/powerpoint/2010/main" val="2106371392"/>
              </p:ext>
            </p:extLst>
          </p:nvPr>
        </p:nvGraphicFramePr>
        <p:xfrm>
          <a:off x="6477000" y="1562100"/>
          <a:ext cx="7010400" cy="44196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89624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864" y="-18826"/>
            <a:ext cx="12249150" cy="6858000"/>
          </a:xfrm>
          <a:prstGeom prst="rect">
            <a:avLst/>
          </a:prstGeom>
          <a:solidFill>
            <a:srgbClr val="005BB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BBB"/>
              </a:solidFill>
            </a:endParaRPr>
          </a:p>
        </p:txBody>
      </p:sp>
      <p:sp>
        <p:nvSpPr>
          <p:cNvPr id="3" name="Title 1"/>
          <p:cNvSpPr txBox="1">
            <a:spLocks/>
          </p:cNvSpPr>
          <p:nvPr/>
        </p:nvSpPr>
        <p:spPr>
          <a:xfrm>
            <a:off x="645886" y="173804"/>
            <a:ext cx="11353800" cy="990600"/>
          </a:xfrm>
          <a:prstGeom prst="rect">
            <a:avLst/>
          </a:prstGeom>
        </p:spPr>
        <p:txBody>
          <a:bodyPr anchor="t">
            <a:noAutofit/>
          </a:bodyPr>
          <a:lstStyle>
            <a:lvl1pPr algn="l" defTabSz="914400" rtl="0" eaLnBrk="1" latinLnBrk="0" hangingPunct="1">
              <a:spcBef>
                <a:spcPct val="0"/>
              </a:spcBef>
              <a:buNone/>
              <a:defRPr sz="4800" kern="1200" baseline="0">
                <a:solidFill>
                  <a:schemeClr val="bg1"/>
                </a:solidFill>
                <a:latin typeface="+mj-lt"/>
                <a:ea typeface="+mj-ea"/>
                <a:cs typeface="+mj-cs"/>
              </a:defRPr>
            </a:lvl1pPr>
          </a:lstStyle>
          <a:p>
            <a:r>
              <a:rPr lang="en-US" b="1" dirty="0"/>
              <a:t>Condition Assessment – Pumping Stations</a:t>
            </a:r>
          </a:p>
        </p:txBody>
      </p:sp>
      <p:pic>
        <p:nvPicPr>
          <p:cNvPr id="13" name="Picture 12">
            <a:extLst>
              <a:ext uri="{FF2B5EF4-FFF2-40B4-BE49-F238E27FC236}">
                <a16:creationId xmlns:a16="http://schemas.microsoft.com/office/drawing/2014/main" id="{76D7359B-ACFA-42FC-8313-6618D08321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2600" y="6019800"/>
            <a:ext cx="2526794" cy="435653"/>
          </a:xfrm>
          <a:prstGeom prst="rect">
            <a:avLst/>
          </a:prstGeom>
        </p:spPr>
      </p:pic>
      <p:sp>
        <p:nvSpPr>
          <p:cNvPr id="5" name="Content Placeholder 2">
            <a:extLst>
              <a:ext uri="{FF2B5EF4-FFF2-40B4-BE49-F238E27FC236}">
                <a16:creationId xmlns:a16="http://schemas.microsoft.com/office/drawing/2014/main" id="{B0B69197-867A-9C90-0DC8-B1FB204B15F5}"/>
              </a:ext>
            </a:extLst>
          </p:cNvPr>
          <p:cNvSpPr txBox="1">
            <a:spLocks/>
          </p:cNvSpPr>
          <p:nvPr/>
        </p:nvSpPr>
        <p:spPr>
          <a:xfrm>
            <a:off x="718911" y="1166018"/>
            <a:ext cx="5384800" cy="4701382"/>
          </a:xfrm>
          <a:prstGeom prst="rect">
            <a:avLst/>
          </a:prstGeom>
          <a:solidFill>
            <a:schemeClr val="accent1">
              <a:lumMod val="20000"/>
              <a:lumOff val="80000"/>
            </a:schemeClr>
          </a:solidFill>
          <a:ln w="57150">
            <a:solidFill>
              <a:schemeClr val="tx1"/>
            </a:solidFill>
          </a:ln>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u="sng" dirty="0"/>
              <a:t>Likelihood of Failure </a:t>
            </a:r>
          </a:p>
          <a:p>
            <a:r>
              <a:rPr lang="en-US" dirty="0"/>
              <a:t>Peak Flow Capacity</a:t>
            </a:r>
          </a:p>
          <a:p>
            <a:r>
              <a:rPr lang="en-US" dirty="0"/>
              <a:t>Firm Flow Capacity</a:t>
            </a:r>
          </a:p>
          <a:p>
            <a:r>
              <a:rPr lang="en-US" dirty="0"/>
              <a:t>Power System Redundancy</a:t>
            </a:r>
          </a:p>
          <a:p>
            <a:r>
              <a:rPr lang="en-US" dirty="0"/>
              <a:t>Mechanical Condition</a:t>
            </a:r>
          </a:p>
          <a:p>
            <a:r>
              <a:rPr lang="en-US" dirty="0"/>
              <a:t>Structural Integrity</a:t>
            </a:r>
          </a:p>
          <a:p>
            <a:r>
              <a:rPr lang="en-US" dirty="0"/>
              <a:t>HVAC Condition</a:t>
            </a:r>
          </a:p>
          <a:p>
            <a:r>
              <a:rPr lang="en-US" dirty="0"/>
              <a:t>Electrical Condition</a:t>
            </a:r>
          </a:p>
        </p:txBody>
      </p:sp>
      <p:sp>
        <p:nvSpPr>
          <p:cNvPr id="8" name="Content Placeholder 3">
            <a:extLst>
              <a:ext uri="{FF2B5EF4-FFF2-40B4-BE49-F238E27FC236}">
                <a16:creationId xmlns:a16="http://schemas.microsoft.com/office/drawing/2014/main" id="{77DA3AB3-D5A2-C229-A65E-452EBADC6428}"/>
              </a:ext>
            </a:extLst>
          </p:cNvPr>
          <p:cNvSpPr txBox="1">
            <a:spLocks/>
          </p:cNvSpPr>
          <p:nvPr/>
        </p:nvSpPr>
        <p:spPr>
          <a:xfrm>
            <a:off x="6176736" y="1166018"/>
            <a:ext cx="5588000" cy="4701382"/>
          </a:xfrm>
          <a:prstGeom prst="rect">
            <a:avLst/>
          </a:prstGeom>
          <a:solidFill>
            <a:schemeClr val="accent1">
              <a:lumMod val="20000"/>
              <a:lumOff val="80000"/>
            </a:schemeClr>
          </a:solidFill>
          <a:ln w="57150">
            <a:solidFill>
              <a:schemeClr val="tx1"/>
            </a:solidFill>
          </a:ln>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u="sng" dirty="0"/>
              <a:t>Consequence of Failure </a:t>
            </a:r>
          </a:p>
          <a:p>
            <a:r>
              <a:rPr lang="en-US" dirty="0"/>
              <a:t>Average Daily Flow Volume</a:t>
            </a:r>
          </a:p>
          <a:p>
            <a:r>
              <a:rPr lang="en-US" dirty="0"/>
              <a:t>Normal Flow Allowable Downtime</a:t>
            </a:r>
          </a:p>
          <a:p>
            <a:r>
              <a:rPr lang="en-US" dirty="0"/>
              <a:t>Diversion Options</a:t>
            </a:r>
          </a:p>
          <a:p>
            <a:pPr lvl="1"/>
            <a:endParaRPr lang="en-US" dirty="0"/>
          </a:p>
        </p:txBody>
      </p:sp>
    </p:spTree>
    <p:extLst>
      <p:ext uri="{BB962C8B-B14F-4D97-AF65-F5344CB8AC3E}">
        <p14:creationId xmlns:p14="http://schemas.microsoft.com/office/powerpoint/2010/main" val="883164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6606" y="6096000"/>
            <a:ext cx="2526794" cy="435654"/>
          </a:xfrm>
          <a:prstGeom prst="rect">
            <a:avLst/>
          </a:prstGeom>
        </p:spPr>
      </p:pic>
      <p:sp>
        <p:nvSpPr>
          <p:cNvPr id="12" name="Rectangle 11">
            <a:extLst>
              <a:ext uri="{FF2B5EF4-FFF2-40B4-BE49-F238E27FC236}">
                <a16:creationId xmlns:a16="http://schemas.microsoft.com/office/drawing/2014/main" id="{4352D9D7-CC82-4831-B3D9-372089A53914}"/>
              </a:ext>
            </a:extLst>
          </p:cNvPr>
          <p:cNvSpPr/>
          <p:nvPr/>
        </p:nvSpPr>
        <p:spPr>
          <a:xfrm>
            <a:off x="0" y="-10886"/>
            <a:ext cx="12192000" cy="1143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13" name="Rectangle 12">
            <a:extLst>
              <a:ext uri="{FF2B5EF4-FFF2-40B4-BE49-F238E27FC236}">
                <a16:creationId xmlns:a16="http://schemas.microsoft.com/office/drawing/2014/main" id="{DCAB7CF9-B9EF-4EA2-8E42-AE7DDE6EF967}"/>
              </a:ext>
            </a:extLst>
          </p:cNvPr>
          <p:cNvSpPr/>
          <p:nvPr/>
        </p:nvSpPr>
        <p:spPr>
          <a:xfrm>
            <a:off x="0" y="-10884"/>
            <a:ext cx="192024" cy="1143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3CF"/>
              </a:solidFill>
            </a:endParaRPr>
          </a:p>
        </p:txBody>
      </p:sp>
      <p:sp>
        <p:nvSpPr>
          <p:cNvPr id="14" name="Title 1">
            <a:extLst>
              <a:ext uri="{FF2B5EF4-FFF2-40B4-BE49-F238E27FC236}">
                <a16:creationId xmlns:a16="http://schemas.microsoft.com/office/drawing/2014/main" id="{E99D3D01-FC88-4FAD-8FC4-1477ED7472A5}"/>
              </a:ext>
            </a:extLst>
          </p:cNvPr>
          <p:cNvSpPr txBox="1">
            <a:spLocks/>
          </p:cNvSpPr>
          <p:nvPr/>
        </p:nvSpPr>
        <p:spPr>
          <a:xfrm>
            <a:off x="457200" y="217716"/>
            <a:ext cx="11582400" cy="914400"/>
          </a:xfrm>
          <a:prstGeom prst="rect">
            <a:avLst/>
          </a:prstGeom>
        </p:spPr>
        <p:txBody>
          <a:bodyPr>
            <a:normAutofit fontScale="975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800" b="1" dirty="0">
                <a:solidFill>
                  <a:schemeClr val="bg1"/>
                </a:solidFill>
              </a:rPr>
              <a:t>Risk Assessment for Pumping Stations</a:t>
            </a:r>
          </a:p>
        </p:txBody>
      </p:sp>
      <p:pic>
        <p:nvPicPr>
          <p:cNvPr id="3" name="Picture 2" descr="A diagram of a risk assessment&#10;&#10;Description automatically generated">
            <a:extLst>
              <a:ext uri="{FF2B5EF4-FFF2-40B4-BE49-F238E27FC236}">
                <a16:creationId xmlns:a16="http://schemas.microsoft.com/office/drawing/2014/main" id="{FB82A21F-7BE4-66A8-1B01-DAD193ECFF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8" t="7728" r="4004" b="640"/>
          <a:stretch/>
        </p:blipFill>
        <p:spPr>
          <a:xfrm>
            <a:off x="1524000" y="1296332"/>
            <a:ext cx="7391400" cy="5199036"/>
          </a:xfrm>
          <a:prstGeom prst="rect">
            <a:avLst/>
          </a:prstGeom>
        </p:spPr>
      </p:pic>
    </p:spTree>
    <p:extLst>
      <p:ext uri="{BB962C8B-B14F-4D97-AF65-F5344CB8AC3E}">
        <p14:creationId xmlns:p14="http://schemas.microsoft.com/office/powerpoint/2010/main" val="1004670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6606" y="6096000"/>
            <a:ext cx="2526794" cy="435654"/>
          </a:xfrm>
          <a:prstGeom prst="rect">
            <a:avLst/>
          </a:prstGeom>
        </p:spPr>
      </p:pic>
      <p:sp>
        <p:nvSpPr>
          <p:cNvPr id="12" name="Rectangle 11">
            <a:extLst>
              <a:ext uri="{FF2B5EF4-FFF2-40B4-BE49-F238E27FC236}">
                <a16:creationId xmlns:a16="http://schemas.microsoft.com/office/drawing/2014/main" id="{4352D9D7-CC82-4831-B3D9-372089A53914}"/>
              </a:ext>
            </a:extLst>
          </p:cNvPr>
          <p:cNvSpPr/>
          <p:nvPr/>
        </p:nvSpPr>
        <p:spPr>
          <a:xfrm>
            <a:off x="0" y="-10886"/>
            <a:ext cx="12192000" cy="1143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13" name="Rectangle 12">
            <a:extLst>
              <a:ext uri="{FF2B5EF4-FFF2-40B4-BE49-F238E27FC236}">
                <a16:creationId xmlns:a16="http://schemas.microsoft.com/office/drawing/2014/main" id="{DCAB7CF9-B9EF-4EA2-8E42-AE7DDE6EF967}"/>
              </a:ext>
            </a:extLst>
          </p:cNvPr>
          <p:cNvSpPr/>
          <p:nvPr/>
        </p:nvSpPr>
        <p:spPr>
          <a:xfrm>
            <a:off x="0" y="-10884"/>
            <a:ext cx="192024" cy="1143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3CF"/>
              </a:solidFill>
            </a:endParaRPr>
          </a:p>
        </p:txBody>
      </p:sp>
      <p:sp>
        <p:nvSpPr>
          <p:cNvPr id="14" name="Title 1">
            <a:extLst>
              <a:ext uri="{FF2B5EF4-FFF2-40B4-BE49-F238E27FC236}">
                <a16:creationId xmlns:a16="http://schemas.microsoft.com/office/drawing/2014/main" id="{E99D3D01-FC88-4FAD-8FC4-1477ED7472A5}"/>
              </a:ext>
            </a:extLst>
          </p:cNvPr>
          <p:cNvSpPr txBox="1">
            <a:spLocks/>
          </p:cNvSpPr>
          <p:nvPr/>
        </p:nvSpPr>
        <p:spPr>
          <a:xfrm>
            <a:off x="457200" y="217716"/>
            <a:ext cx="11582400" cy="914400"/>
          </a:xfrm>
          <a:prstGeom prst="rect">
            <a:avLst/>
          </a:prstGeom>
        </p:spPr>
        <p:txBody>
          <a:bodyPr>
            <a:normAutofit fontScale="975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800" b="1" dirty="0">
                <a:solidFill>
                  <a:schemeClr val="bg1"/>
                </a:solidFill>
              </a:rPr>
              <a:t>Force Main Condition Assessment</a:t>
            </a:r>
          </a:p>
        </p:txBody>
      </p:sp>
      <p:graphicFrame>
        <p:nvGraphicFramePr>
          <p:cNvPr id="2" name="Table 2">
            <a:extLst>
              <a:ext uri="{FF2B5EF4-FFF2-40B4-BE49-F238E27FC236}">
                <a16:creationId xmlns:a16="http://schemas.microsoft.com/office/drawing/2014/main" id="{A8AF036D-FDCA-480C-AEF7-556CD4FB6CBB}"/>
              </a:ext>
            </a:extLst>
          </p:cNvPr>
          <p:cNvGraphicFramePr>
            <a:graphicFrameLocks noGrp="1"/>
          </p:cNvGraphicFramePr>
          <p:nvPr>
            <p:extLst>
              <p:ext uri="{D42A27DB-BD31-4B8C-83A1-F6EECF244321}">
                <p14:modId xmlns:p14="http://schemas.microsoft.com/office/powerpoint/2010/main" val="221779142"/>
              </p:ext>
            </p:extLst>
          </p:nvPr>
        </p:nvGraphicFramePr>
        <p:xfrm>
          <a:off x="457200" y="2057400"/>
          <a:ext cx="11125200" cy="2468880"/>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476560785"/>
                    </a:ext>
                  </a:extLst>
                </a:gridCol>
                <a:gridCol w="1295400">
                  <a:extLst>
                    <a:ext uri="{9D8B030D-6E8A-4147-A177-3AD203B41FA5}">
                      <a16:colId xmlns:a16="http://schemas.microsoft.com/office/drawing/2014/main" val="1419065527"/>
                    </a:ext>
                  </a:extLst>
                </a:gridCol>
                <a:gridCol w="2122433">
                  <a:extLst>
                    <a:ext uri="{9D8B030D-6E8A-4147-A177-3AD203B41FA5}">
                      <a16:colId xmlns:a16="http://schemas.microsoft.com/office/drawing/2014/main" val="1621662545"/>
                    </a:ext>
                  </a:extLst>
                </a:gridCol>
                <a:gridCol w="1294743">
                  <a:extLst>
                    <a:ext uri="{9D8B030D-6E8A-4147-A177-3AD203B41FA5}">
                      <a16:colId xmlns:a16="http://schemas.microsoft.com/office/drawing/2014/main" val="2181000637"/>
                    </a:ext>
                  </a:extLst>
                </a:gridCol>
                <a:gridCol w="1993024">
                  <a:extLst>
                    <a:ext uri="{9D8B030D-6E8A-4147-A177-3AD203B41FA5}">
                      <a16:colId xmlns:a16="http://schemas.microsoft.com/office/drawing/2014/main" val="1952628120"/>
                    </a:ext>
                  </a:extLst>
                </a:gridCol>
                <a:gridCol w="2514600">
                  <a:extLst>
                    <a:ext uri="{9D8B030D-6E8A-4147-A177-3AD203B41FA5}">
                      <a16:colId xmlns:a16="http://schemas.microsoft.com/office/drawing/2014/main" val="2375776540"/>
                    </a:ext>
                  </a:extLst>
                </a:gridCol>
              </a:tblGrid>
              <a:tr h="822960">
                <a:tc>
                  <a:txBody>
                    <a:bodyPr/>
                    <a:lstStyle/>
                    <a:p>
                      <a:pPr algn="ctr"/>
                      <a:r>
                        <a:rPr lang="en-US" sz="2400" dirty="0"/>
                        <a:t>High Priority List</a:t>
                      </a:r>
                    </a:p>
                  </a:txBody>
                  <a:tcPr anchor="ctr"/>
                </a:tc>
                <a:tc>
                  <a:txBody>
                    <a:bodyPr/>
                    <a:lstStyle/>
                    <a:p>
                      <a:pPr algn="ctr"/>
                      <a:r>
                        <a:rPr lang="en-US" sz="2400" dirty="0"/>
                        <a:t>Year Installed</a:t>
                      </a:r>
                    </a:p>
                  </a:txBody>
                  <a:tcPr anchor="b"/>
                </a:tc>
                <a:tc>
                  <a:txBody>
                    <a:bodyPr/>
                    <a:lstStyle/>
                    <a:p>
                      <a:pPr algn="ctr"/>
                      <a:r>
                        <a:rPr lang="en-US" sz="2400" dirty="0"/>
                        <a:t>Size &amp; Material</a:t>
                      </a:r>
                    </a:p>
                  </a:txBody>
                  <a:tcPr anchor="b"/>
                </a:tc>
                <a:tc>
                  <a:txBody>
                    <a:bodyPr/>
                    <a:lstStyle/>
                    <a:p>
                      <a:pPr algn="ctr"/>
                      <a:r>
                        <a:rPr lang="en-US" sz="2400" dirty="0"/>
                        <a:t>Length (ft)</a:t>
                      </a:r>
                    </a:p>
                  </a:txBody>
                  <a:tcPr anchor="b"/>
                </a:tc>
                <a:tc>
                  <a:txBody>
                    <a:bodyPr/>
                    <a:lstStyle/>
                    <a:p>
                      <a:pPr algn="ctr"/>
                      <a:r>
                        <a:rPr lang="en-US" sz="2400" dirty="0"/>
                        <a:t>Average Daily Flow (MGD)</a:t>
                      </a:r>
                    </a:p>
                  </a:txBody>
                  <a:tcPr anchor="b"/>
                </a:tc>
                <a:tc>
                  <a:txBody>
                    <a:bodyPr/>
                    <a:lstStyle/>
                    <a:p>
                      <a:pPr algn="ctr"/>
                      <a:r>
                        <a:rPr lang="en-US" sz="2400" dirty="0"/>
                        <a:t>CIP Project Schedule</a:t>
                      </a:r>
                    </a:p>
                  </a:txBody>
                  <a:tcPr anchor="b"/>
                </a:tc>
                <a:extLst>
                  <a:ext uri="{0D108BD9-81ED-4DB2-BD59-A6C34878D82A}">
                    <a16:rowId xmlns:a16="http://schemas.microsoft.com/office/drawing/2014/main" val="2315644975"/>
                  </a:ext>
                </a:extLst>
              </a:tr>
              <a:tr h="822960">
                <a:tc>
                  <a:txBody>
                    <a:bodyPr/>
                    <a:lstStyle/>
                    <a:p>
                      <a:r>
                        <a:rPr lang="en-US" sz="2400" dirty="0"/>
                        <a:t>PS10 FM</a:t>
                      </a:r>
                    </a:p>
                  </a:txBody>
                  <a:tcPr/>
                </a:tc>
                <a:tc>
                  <a:txBody>
                    <a:bodyPr/>
                    <a:lstStyle/>
                    <a:p>
                      <a:pPr algn="ctr"/>
                      <a:r>
                        <a:rPr lang="en-US" sz="2400" dirty="0"/>
                        <a:t>1964</a:t>
                      </a:r>
                    </a:p>
                  </a:txBody>
                  <a:tcPr/>
                </a:tc>
                <a:tc>
                  <a:txBody>
                    <a:bodyPr/>
                    <a:lstStyle/>
                    <a:p>
                      <a:pPr algn="ctr"/>
                      <a:r>
                        <a:rPr lang="en-US" sz="2400" dirty="0"/>
                        <a:t>36” PCCP</a:t>
                      </a:r>
                    </a:p>
                  </a:txBody>
                  <a:tcPr/>
                </a:tc>
                <a:tc>
                  <a:txBody>
                    <a:bodyPr/>
                    <a:lstStyle/>
                    <a:p>
                      <a:pPr algn="ctr"/>
                      <a:r>
                        <a:rPr lang="en-US" sz="2400" dirty="0"/>
                        <a:t>11,100</a:t>
                      </a:r>
                    </a:p>
                  </a:txBody>
                  <a:tcPr/>
                </a:tc>
                <a:tc>
                  <a:txBody>
                    <a:bodyPr/>
                    <a:lstStyle/>
                    <a:p>
                      <a:pPr algn="ctr"/>
                      <a:r>
                        <a:rPr lang="en-US" sz="2400" dirty="0"/>
                        <a:t>8.2</a:t>
                      </a:r>
                    </a:p>
                  </a:txBody>
                  <a:tcPr/>
                </a:tc>
                <a:tc>
                  <a:txBody>
                    <a:bodyPr/>
                    <a:lstStyle/>
                    <a:p>
                      <a:pPr algn="ctr"/>
                      <a:r>
                        <a:rPr lang="en-US" sz="2400" dirty="0"/>
                        <a:t>2024-2025</a:t>
                      </a:r>
                    </a:p>
                  </a:txBody>
                  <a:tcPr/>
                </a:tc>
                <a:extLst>
                  <a:ext uri="{0D108BD9-81ED-4DB2-BD59-A6C34878D82A}">
                    <a16:rowId xmlns:a16="http://schemas.microsoft.com/office/drawing/2014/main" val="2838654936"/>
                  </a:ext>
                </a:extLst>
              </a:tr>
              <a:tr h="822960">
                <a:tc>
                  <a:txBody>
                    <a:bodyPr/>
                    <a:lstStyle/>
                    <a:p>
                      <a:r>
                        <a:rPr lang="en-US" sz="2400" dirty="0"/>
                        <a:t>PS15 FM</a:t>
                      </a:r>
                    </a:p>
                  </a:txBody>
                  <a:tcPr/>
                </a:tc>
                <a:tc>
                  <a:txBody>
                    <a:bodyPr/>
                    <a:lstStyle/>
                    <a:p>
                      <a:pPr algn="ctr"/>
                      <a:r>
                        <a:rPr lang="en-US" sz="2400" dirty="0"/>
                        <a:t>1972</a:t>
                      </a:r>
                    </a:p>
                  </a:txBody>
                  <a:tcPr/>
                </a:tc>
                <a:tc>
                  <a:txBody>
                    <a:bodyPr/>
                    <a:lstStyle/>
                    <a:p>
                      <a:pPr algn="ctr"/>
                      <a:r>
                        <a:rPr lang="en-US" sz="2400" dirty="0"/>
                        <a:t>24” &amp; 20” DI</a:t>
                      </a:r>
                    </a:p>
                  </a:txBody>
                  <a:tcPr/>
                </a:tc>
                <a:tc>
                  <a:txBody>
                    <a:bodyPr/>
                    <a:lstStyle/>
                    <a:p>
                      <a:pPr algn="ctr"/>
                      <a:r>
                        <a:rPr lang="en-US" sz="2400" dirty="0"/>
                        <a:t>6,800</a:t>
                      </a:r>
                    </a:p>
                  </a:txBody>
                  <a:tcPr/>
                </a:tc>
                <a:tc>
                  <a:txBody>
                    <a:bodyPr/>
                    <a:lstStyle/>
                    <a:p>
                      <a:pPr algn="ctr"/>
                      <a:r>
                        <a:rPr lang="en-US" sz="2400" dirty="0"/>
                        <a:t>1.3</a:t>
                      </a:r>
                    </a:p>
                  </a:txBody>
                  <a:tcPr/>
                </a:tc>
                <a:tc>
                  <a:txBody>
                    <a:bodyPr/>
                    <a:lstStyle/>
                    <a:p>
                      <a:pPr algn="ctr"/>
                      <a:r>
                        <a:rPr lang="en-US" sz="2400" dirty="0"/>
                        <a:t>2025-2026</a:t>
                      </a:r>
                    </a:p>
                  </a:txBody>
                  <a:tcPr/>
                </a:tc>
                <a:extLst>
                  <a:ext uri="{0D108BD9-81ED-4DB2-BD59-A6C34878D82A}">
                    <a16:rowId xmlns:a16="http://schemas.microsoft.com/office/drawing/2014/main" val="37353886"/>
                  </a:ext>
                </a:extLst>
              </a:tr>
            </a:tbl>
          </a:graphicData>
        </a:graphic>
      </p:graphicFrame>
    </p:spTree>
    <p:extLst>
      <p:ext uri="{BB962C8B-B14F-4D97-AF65-F5344CB8AC3E}">
        <p14:creationId xmlns:p14="http://schemas.microsoft.com/office/powerpoint/2010/main" val="2343724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58019D-8B93-A331-99A7-7F77120ED574}"/>
              </a:ext>
            </a:extLst>
          </p:cNvPr>
          <p:cNvPicPr>
            <a:picLocks noChangeAspect="1"/>
          </p:cNvPicPr>
          <p:nvPr/>
        </p:nvPicPr>
        <p:blipFill rotWithShape="1">
          <a:blip r:embed="rId3"/>
          <a:srcRect l="9305" t="3174" r="6726" b="4758"/>
          <a:stretch/>
        </p:blipFill>
        <p:spPr>
          <a:xfrm>
            <a:off x="452624" y="990600"/>
            <a:ext cx="5803394" cy="6313939"/>
          </a:xfrm>
          <a:prstGeom prst="rect">
            <a:avLst/>
          </a:prstGeom>
        </p:spPr>
      </p:pic>
      <p:sp>
        <p:nvSpPr>
          <p:cNvPr id="21" name="TextBox 20">
            <a:extLst>
              <a:ext uri="{FF2B5EF4-FFF2-40B4-BE49-F238E27FC236}">
                <a16:creationId xmlns:a16="http://schemas.microsoft.com/office/drawing/2014/main" id="{DF681785-B09D-4580-80CA-D553754C5B38}"/>
              </a:ext>
            </a:extLst>
          </p:cNvPr>
          <p:cNvSpPr txBox="1"/>
          <p:nvPr/>
        </p:nvSpPr>
        <p:spPr>
          <a:xfrm>
            <a:off x="6858000" y="1771350"/>
            <a:ext cx="4724400" cy="1261884"/>
          </a:xfrm>
          <a:prstGeom prst="rect">
            <a:avLst/>
          </a:prstGeom>
          <a:noFill/>
        </p:spPr>
        <p:txBody>
          <a:bodyPr wrap="square" rtlCol="0">
            <a:spAutoFit/>
          </a:bodyPr>
          <a:lstStyle/>
          <a:p>
            <a:r>
              <a:rPr lang="en-US" sz="4800" b="1" dirty="0">
                <a:solidFill>
                  <a:srgbClr val="005BBB"/>
                </a:solidFill>
              </a:rPr>
              <a:t>21%</a:t>
            </a:r>
          </a:p>
          <a:p>
            <a:r>
              <a:rPr lang="en-US" sz="2800" dirty="0">
                <a:solidFill>
                  <a:srgbClr val="005BBB"/>
                </a:solidFill>
              </a:rPr>
              <a:t>Of system is not accessible</a:t>
            </a:r>
          </a:p>
        </p:txBody>
      </p:sp>
      <p:sp>
        <p:nvSpPr>
          <p:cNvPr id="11" name="Rectangle 10">
            <a:extLst>
              <a:ext uri="{FF2B5EF4-FFF2-40B4-BE49-F238E27FC236}">
                <a16:creationId xmlns:a16="http://schemas.microsoft.com/office/drawing/2014/main" id="{302E994F-05A1-4658-A43A-3585A55B2040}"/>
              </a:ext>
            </a:extLst>
          </p:cNvPr>
          <p:cNvSpPr/>
          <p:nvPr/>
        </p:nvSpPr>
        <p:spPr>
          <a:xfrm>
            <a:off x="0" y="-10886"/>
            <a:ext cx="12192000" cy="1143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13" name="Rectangle 12">
            <a:extLst>
              <a:ext uri="{FF2B5EF4-FFF2-40B4-BE49-F238E27FC236}">
                <a16:creationId xmlns:a16="http://schemas.microsoft.com/office/drawing/2014/main" id="{BE1884A8-C591-4FE8-B016-86FA240503E3}"/>
              </a:ext>
            </a:extLst>
          </p:cNvPr>
          <p:cNvSpPr/>
          <p:nvPr/>
        </p:nvSpPr>
        <p:spPr>
          <a:xfrm>
            <a:off x="0" y="-10884"/>
            <a:ext cx="192024" cy="1143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3CF"/>
              </a:solidFill>
            </a:endParaRPr>
          </a:p>
        </p:txBody>
      </p:sp>
      <p:sp>
        <p:nvSpPr>
          <p:cNvPr id="14" name="Title 1">
            <a:extLst>
              <a:ext uri="{FF2B5EF4-FFF2-40B4-BE49-F238E27FC236}">
                <a16:creationId xmlns:a16="http://schemas.microsoft.com/office/drawing/2014/main" id="{BEF21735-1D2E-421A-A8EF-DC9003172EEA}"/>
              </a:ext>
            </a:extLst>
          </p:cNvPr>
          <p:cNvSpPr txBox="1">
            <a:spLocks/>
          </p:cNvSpPr>
          <p:nvPr/>
        </p:nvSpPr>
        <p:spPr>
          <a:xfrm>
            <a:off x="457200" y="217715"/>
            <a:ext cx="11734800" cy="1036409"/>
          </a:xfrm>
          <a:prstGeom prst="rect">
            <a:avLst/>
          </a:prstGeom>
        </p:spPr>
        <p:txBody>
          <a:bodyPr>
            <a:normAutofit fontScale="975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800" b="1" dirty="0">
                <a:solidFill>
                  <a:schemeClr val="bg1"/>
                </a:solidFill>
              </a:rPr>
              <a:t>Maintenance Topic: Access to Facilities</a:t>
            </a:r>
          </a:p>
        </p:txBody>
      </p:sp>
      <p:pic>
        <p:nvPicPr>
          <p:cNvPr id="16" name="Picture 15">
            <a:extLst>
              <a:ext uri="{FF2B5EF4-FFF2-40B4-BE49-F238E27FC236}">
                <a16:creationId xmlns:a16="http://schemas.microsoft.com/office/drawing/2014/main" id="{1EE89CA0-E07F-42FC-B98D-E4E0C0F2FE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36606" y="6096000"/>
            <a:ext cx="2526794" cy="435654"/>
          </a:xfrm>
          <a:prstGeom prst="rect">
            <a:avLst/>
          </a:prstGeom>
        </p:spPr>
      </p:pic>
      <p:sp>
        <p:nvSpPr>
          <p:cNvPr id="6" name="TextBox 5">
            <a:extLst>
              <a:ext uri="{FF2B5EF4-FFF2-40B4-BE49-F238E27FC236}">
                <a16:creationId xmlns:a16="http://schemas.microsoft.com/office/drawing/2014/main" id="{F076258D-2B4A-0681-F5E4-B72A50CD00D7}"/>
              </a:ext>
            </a:extLst>
          </p:cNvPr>
          <p:cNvSpPr txBox="1"/>
          <p:nvPr/>
        </p:nvSpPr>
        <p:spPr>
          <a:xfrm>
            <a:off x="6388606" y="3637990"/>
            <a:ext cx="6096000" cy="1200329"/>
          </a:xfrm>
          <a:prstGeom prst="rect">
            <a:avLst/>
          </a:prstGeom>
          <a:noFill/>
        </p:spPr>
        <p:txBody>
          <a:bodyPr wrap="square">
            <a:spAutoFit/>
          </a:bodyPr>
          <a:lstStyle/>
          <a:p>
            <a:pPr marL="457200" lvl="1" indent="0" rtl="0" fontAlgn="ctr">
              <a:spcBef>
                <a:spcPts val="0"/>
              </a:spcBef>
              <a:spcAft>
                <a:spcPts val="0"/>
              </a:spcAft>
              <a:buFont typeface="+mj-lt"/>
              <a:buNone/>
            </a:pPr>
            <a:r>
              <a:rPr lang="en-US" sz="2400" b="0" i="0" dirty="0">
                <a:effectLst/>
                <a:highlight>
                  <a:srgbClr val="FEC36E"/>
                </a:highlight>
                <a:latin typeface="Calibri" panose="020F0502020204030204" pitchFamily="34" charset="0"/>
              </a:rPr>
              <a:t>5 = </a:t>
            </a:r>
            <a:r>
              <a:rPr lang="en-US" sz="2400" b="0" i="0" dirty="0">
                <a:effectLst/>
                <a:latin typeface="Calibri" panose="020F0502020204030204" pitchFamily="34" charset="0"/>
              </a:rPr>
              <a:t>237 pipes; 96,300 LF  (19%)</a:t>
            </a:r>
          </a:p>
          <a:p>
            <a:pPr marL="457200" lvl="1" indent="0" rtl="0" fontAlgn="ctr">
              <a:spcBef>
                <a:spcPts val="0"/>
              </a:spcBef>
              <a:spcAft>
                <a:spcPts val="0"/>
              </a:spcAft>
              <a:buFont typeface="+mj-lt"/>
              <a:buNone/>
            </a:pPr>
            <a:endParaRPr lang="en-US" sz="2400" b="0" i="0" dirty="0">
              <a:effectLst/>
              <a:latin typeface="Calibri" panose="020F0502020204030204" pitchFamily="34" charset="0"/>
            </a:endParaRPr>
          </a:p>
          <a:p>
            <a:pPr marL="457200" lvl="1" indent="0" rtl="0" fontAlgn="ctr">
              <a:spcBef>
                <a:spcPts val="0"/>
              </a:spcBef>
              <a:spcAft>
                <a:spcPts val="0"/>
              </a:spcAft>
              <a:buFont typeface="+mj-lt"/>
              <a:buNone/>
            </a:pPr>
            <a:r>
              <a:rPr lang="en-US" sz="2400" b="0" i="0" dirty="0">
                <a:effectLst/>
                <a:highlight>
                  <a:srgbClr val="FF0000"/>
                </a:highlight>
                <a:latin typeface="Calibri" panose="020F0502020204030204" pitchFamily="34" charset="0"/>
              </a:rPr>
              <a:t>6 = </a:t>
            </a:r>
            <a:r>
              <a:rPr lang="en-US" sz="2400" b="0" i="0" dirty="0">
                <a:effectLst/>
                <a:latin typeface="Calibri" panose="020F0502020204030204" pitchFamily="34" charset="0"/>
              </a:rPr>
              <a:t>18 pipes; 9,100 LF  (1.8%)</a:t>
            </a:r>
          </a:p>
        </p:txBody>
      </p:sp>
      <p:pic>
        <p:nvPicPr>
          <p:cNvPr id="8" name="Picture 7">
            <a:extLst>
              <a:ext uri="{FF2B5EF4-FFF2-40B4-BE49-F238E27FC236}">
                <a16:creationId xmlns:a16="http://schemas.microsoft.com/office/drawing/2014/main" id="{E4ECA60E-6176-B6A4-5128-EA98E64850F5}"/>
              </a:ext>
            </a:extLst>
          </p:cNvPr>
          <p:cNvPicPr>
            <a:picLocks noChangeAspect="1"/>
          </p:cNvPicPr>
          <p:nvPr/>
        </p:nvPicPr>
        <p:blipFill>
          <a:blip r:embed="rId5"/>
          <a:stretch>
            <a:fillRect/>
          </a:stretch>
        </p:blipFill>
        <p:spPr>
          <a:xfrm>
            <a:off x="452624" y="1201977"/>
            <a:ext cx="1071376" cy="1315353"/>
          </a:xfrm>
          <a:prstGeom prst="rect">
            <a:avLst/>
          </a:prstGeom>
        </p:spPr>
      </p:pic>
    </p:spTree>
    <p:extLst>
      <p:ext uri="{BB962C8B-B14F-4D97-AF65-F5344CB8AC3E}">
        <p14:creationId xmlns:p14="http://schemas.microsoft.com/office/powerpoint/2010/main" val="2386746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130495-B0E0-649D-2867-2BD2534CC712}"/>
              </a:ext>
            </a:extLst>
          </p:cNvPr>
          <p:cNvSpPr/>
          <p:nvPr/>
        </p:nvSpPr>
        <p:spPr>
          <a:xfrm>
            <a:off x="0" y="-10886"/>
            <a:ext cx="12192000" cy="1143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13" name="Rectangle 12">
            <a:extLst>
              <a:ext uri="{FF2B5EF4-FFF2-40B4-BE49-F238E27FC236}">
                <a16:creationId xmlns:a16="http://schemas.microsoft.com/office/drawing/2014/main" id="{DCAB7CF9-B9EF-4EA2-8E42-AE7DDE6EF967}"/>
              </a:ext>
            </a:extLst>
          </p:cNvPr>
          <p:cNvSpPr/>
          <p:nvPr/>
        </p:nvSpPr>
        <p:spPr>
          <a:xfrm>
            <a:off x="0" y="-10884"/>
            <a:ext cx="192024" cy="772884"/>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3CF"/>
              </a:solidFill>
            </a:endParaRPr>
          </a:p>
        </p:txBody>
      </p:sp>
      <p:pic>
        <p:nvPicPr>
          <p:cNvPr id="9" name="Picture 8">
            <a:extLst>
              <a:ext uri="{FF2B5EF4-FFF2-40B4-BE49-F238E27FC236}">
                <a16:creationId xmlns:a16="http://schemas.microsoft.com/office/drawing/2014/main" id="{22FC3A4A-4150-899C-60F8-9D7814893AB3}"/>
              </a:ext>
            </a:extLst>
          </p:cNvPr>
          <p:cNvPicPr>
            <a:picLocks noChangeAspect="1"/>
          </p:cNvPicPr>
          <p:nvPr/>
        </p:nvPicPr>
        <p:blipFill>
          <a:blip r:embed="rId3"/>
          <a:stretch>
            <a:fillRect/>
          </a:stretch>
        </p:blipFill>
        <p:spPr>
          <a:xfrm>
            <a:off x="685800" y="1360715"/>
            <a:ext cx="10555886" cy="4340371"/>
          </a:xfrm>
          <a:prstGeom prst="rect">
            <a:avLst/>
          </a:prstGeom>
        </p:spPr>
      </p:pic>
      <p:pic>
        <p:nvPicPr>
          <p:cNvPr id="10" name="Picture 9">
            <a:extLst>
              <a:ext uri="{FF2B5EF4-FFF2-40B4-BE49-F238E27FC236}">
                <a16:creationId xmlns:a16="http://schemas.microsoft.com/office/drawing/2014/main" id="{C6FF9032-6A19-C3D4-E254-1B5DB0CAB7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36606" y="6096000"/>
            <a:ext cx="2526794" cy="435654"/>
          </a:xfrm>
          <a:prstGeom prst="rect">
            <a:avLst/>
          </a:prstGeom>
        </p:spPr>
      </p:pic>
      <p:sp>
        <p:nvSpPr>
          <p:cNvPr id="15" name="Title 1">
            <a:extLst>
              <a:ext uri="{FF2B5EF4-FFF2-40B4-BE49-F238E27FC236}">
                <a16:creationId xmlns:a16="http://schemas.microsoft.com/office/drawing/2014/main" id="{DFA24D21-8C64-DA11-B509-0F7030F844A5}"/>
              </a:ext>
            </a:extLst>
          </p:cNvPr>
          <p:cNvSpPr txBox="1">
            <a:spLocks/>
          </p:cNvSpPr>
          <p:nvPr/>
        </p:nvSpPr>
        <p:spPr>
          <a:xfrm>
            <a:off x="457200" y="217715"/>
            <a:ext cx="11734800" cy="1036409"/>
          </a:xfrm>
          <a:prstGeom prst="rect">
            <a:avLst/>
          </a:prstGeom>
        </p:spPr>
        <p:txBody>
          <a:bodyPr>
            <a:normAutofit fontScale="975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800" b="1" dirty="0">
                <a:solidFill>
                  <a:schemeClr val="bg1"/>
                </a:solidFill>
              </a:rPr>
              <a:t>Outcome: Recommended Projects</a:t>
            </a:r>
          </a:p>
        </p:txBody>
      </p:sp>
    </p:spTree>
    <p:extLst>
      <p:ext uri="{BB962C8B-B14F-4D97-AF65-F5344CB8AC3E}">
        <p14:creationId xmlns:p14="http://schemas.microsoft.com/office/powerpoint/2010/main" val="48323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595A7BB-D57C-8F0D-B6E1-B8A92010C9B5}"/>
              </a:ext>
            </a:extLst>
          </p:cNvPr>
          <p:cNvPicPr>
            <a:picLocks noChangeAspect="1"/>
          </p:cNvPicPr>
          <p:nvPr/>
        </p:nvPicPr>
        <p:blipFill rotWithShape="1">
          <a:blip r:embed="rId2"/>
          <a:srcRect l="4181" r="21496"/>
          <a:stretch/>
        </p:blipFill>
        <p:spPr>
          <a:xfrm>
            <a:off x="1" y="0"/>
            <a:ext cx="12192000" cy="6858000"/>
          </a:xfrm>
          <a:prstGeom prst="rect">
            <a:avLst/>
          </a:prstGeom>
        </p:spPr>
      </p:pic>
      <p:sp>
        <p:nvSpPr>
          <p:cNvPr id="8" name="Title 1"/>
          <p:cNvSpPr txBox="1">
            <a:spLocks/>
          </p:cNvSpPr>
          <p:nvPr/>
        </p:nvSpPr>
        <p:spPr>
          <a:xfrm>
            <a:off x="914400" y="1752600"/>
            <a:ext cx="4972809" cy="2296774"/>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7200" b="1" dirty="0">
                <a:solidFill>
                  <a:schemeClr val="tx2"/>
                </a:solidFill>
                <a:latin typeface="Calibri" panose="020F0502020204030204" pitchFamily="34" charset="0"/>
              </a:rPr>
              <a:t>Questions?</a:t>
            </a:r>
          </a:p>
        </p:txBody>
      </p:sp>
      <p:pic>
        <p:nvPicPr>
          <p:cNvPr id="16" name="Picture 15">
            <a:extLst>
              <a:ext uri="{FF2B5EF4-FFF2-40B4-BE49-F238E27FC236}">
                <a16:creationId xmlns:a16="http://schemas.microsoft.com/office/drawing/2014/main" id="{8E48891D-07F7-3B72-24B3-14B681DD69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48800" y="5943600"/>
            <a:ext cx="2526794" cy="435654"/>
          </a:xfrm>
          <a:prstGeom prst="rect">
            <a:avLst/>
          </a:prstGeom>
        </p:spPr>
      </p:pic>
    </p:spTree>
    <p:extLst>
      <p:ext uri="{BB962C8B-B14F-4D97-AF65-F5344CB8AC3E}">
        <p14:creationId xmlns:p14="http://schemas.microsoft.com/office/powerpoint/2010/main" val="3225438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953" y="0"/>
            <a:ext cx="2948847" cy="6858000"/>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rgbClr val="3DB7E4"/>
              </a:solidFill>
            </a:endParaRPr>
          </a:p>
        </p:txBody>
      </p:sp>
      <p:pic>
        <p:nvPicPr>
          <p:cNvPr id="11" name="Picture 10">
            <a:extLst>
              <a:ext uri="{FF2B5EF4-FFF2-40B4-BE49-F238E27FC236}">
                <a16:creationId xmlns:a16="http://schemas.microsoft.com/office/drawing/2014/main" id="{4174A1D1-6D83-4561-840B-1FA56DB134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18391" y="6284784"/>
            <a:ext cx="2094018" cy="361037"/>
          </a:xfrm>
          <a:prstGeom prst="rect">
            <a:avLst/>
          </a:prstGeom>
        </p:spPr>
      </p:pic>
      <p:sp>
        <p:nvSpPr>
          <p:cNvPr id="16" name="TextBox 15">
            <a:extLst>
              <a:ext uri="{FF2B5EF4-FFF2-40B4-BE49-F238E27FC236}">
                <a16:creationId xmlns:a16="http://schemas.microsoft.com/office/drawing/2014/main" id="{E3EF2EDE-22D5-4115-BE69-9D9364984D54}"/>
              </a:ext>
            </a:extLst>
          </p:cNvPr>
          <p:cNvSpPr txBox="1"/>
          <p:nvPr/>
        </p:nvSpPr>
        <p:spPr>
          <a:xfrm>
            <a:off x="199852" y="843676"/>
            <a:ext cx="5296404" cy="923330"/>
          </a:xfrm>
          <a:prstGeom prst="rect">
            <a:avLst/>
          </a:prstGeom>
          <a:noFill/>
        </p:spPr>
        <p:txBody>
          <a:bodyPr wrap="square" rtlCol="0">
            <a:spAutoFit/>
          </a:bodyPr>
          <a:lstStyle/>
          <a:p>
            <a:r>
              <a:rPr lang="en-US" sz="5400" b="1" dirty="0">
                <a:solidFill>
                  <a:schemeClr val="bg1"/>
                </a:solidFill>
              </a:rPr>
              <a:t>Agenda</a:t>
            </a:r>
          </a:p>
        </p:txBody>
      </p:sp>
      <p:sp>
        <p:nvSpPr>
          <p:cNvPr id="17" name="TextBox 16">
            <a:extLst>
              <a:ext uri="{FF2B5EF4-FFF2-40B4-BE49-F238E27FC236}">
                <a16:creationId xmlns:a16="http://schemas.microsoft.com/office/drawing/2014/main" id="{E2CA7075-5714-4411-B289-EA97578257A7}"/>
              </a:ext>
            </a:extLst>
          </p:cNvPr>
          <p:cNvSpPr txBox="1"/>
          <p:nvPr/>
        </p:nvSpPr>
        <p:spPr>
          <a:xfrm>
            <a:off x="3148700" y="843676"/>
            <a:ext cx="8738884" cy="3416320"/>
          </a:xfrm>
          <a:prstGeom prst="rect">
            <a:avLst/>
          </a:prstGeom>
          <a:noFill/>
        </p:spPr>
        <p:txBody>
          <a:bodyPr wrap="square" rtlCol="0">
            <a:spAutoFit/>
          </a:bodyPr>
          <a:lstStyle/>
          <a:p>
            <a:pPr marL="342900" lvl="0" indent="-342900">
              <a:buFont typeface="Arial" panose="020B0604020202020204" pitchFamily="34" charset="0"/>
              <a:buChar char="•"/>
            </a:pPr>
            <a:r>
              <a:rPr lang="en-US" sz="3600" dirty="0"/>
              <a:t>What is the collection system facilities plan?</a:t>
            </a:r>
          </a:p>
          <a:p>
            <a:pPr marL="342900" lvl="0" indent="-342900">
              <a:buFont typeface="Arial" panose="020B0604020202020204" pitchFamily="34" charset="0"/>
              <a:buChar char="•"/>
            </a:pPr>
            <a:endParaRPr lang="en-US" sz="3600" dirty="0"/>
          </a:p>
          <a:p>
            <a:pPr marL="342900" lvl="0" indent="-342900">
              <a:buFont typeface="Arial" panose="020B0604020202020204" pitchFamily="34" charset="0"/>
              <a:buChar char="•"/>
            </a:pPr>
            <a:r>
              <a:rPr lang="en-US" sz="3600" dirty="0"/>
              <a:t>Why do we prepare the plan?</a:t>
            </a:r>
          </a:p>
          <a:p>
            <a:pPr marL="342900" lvl="0" indent="-342900">
              <a:buFont typeface="Arial" panose="020B0604020202020204" pitchFamily="34" charset="0"/>
              <a:buChar char="•"/>
            </a:pPr>
            <a:endParaRPr lang="en-US" sz="3600" dirty="0"/>
          </a:p>
          <a:p>
            <a:pPr marL="342900" lvl="0" indent="-342900">
              <a:buFont typeface="Arial" panose="020B0604020202020204" pitchFamily="34" charset="0"/>
              <a:buChar char="•"/>
            </a:pPr>
            <a:r>
              <a:rPr lang="en-US" sz="3600" dirty="0"/>
              <a:t>What is included in the plan?</a:t>
            </a:r>
          </a:p>
          <a:p>
            <a:pPr marL="342900" lvl="0" indent="-342900">
              <a:buFont typeface="Arial" panose="020B0604020202020204" pitchFamily="34" charset="0"/>
              <a:buChar char="•"/>
            </a:pPr>
            <a:endParaRPr lang="en-US" sz="3600" dirty="0"/>
          </a:p>
        </p:txBody>
      </p:sp>
      <p:pic>
        <p:nvPicPr>
          <p:cNvPr id="6" name="Picture 5">
            <a:extLst>
              <a:ext uri="{FF2B5EF4-FFF2-40B4-BE49-F238E27FC236}">
                <a16:creationId xmlns:a16="http://schemas.microsoft.com/office/drawing/2014/main" id="{9F323365-9825-43F9-A572-DDC7899CC3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36606" y="6096000"/>
            <a:ext cx="2526794" cy="435654"/>
          </a:xfrm>
          <a:prstGeom prst="rect">
            <a:avLst/>
          </a:prstGeom>
        </p:spPr>
      </p:pic>
    </p:spTree>
    <p:extLst>
      <p:ext uri="{BB962C8B-B14F-4D97-AF65-F5344CB8AC3E}">
        <p14:creationId xmlns:p14="http://schemas.microsoft.com/office/powerpoint/2010/main" val="49239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352D9D7-CC82-4831-B3D9-372089A53914}"/>
              </a:ext>
            </a:extLst>
          </p:cNvPr>
          <p:cNvSpPr/>
          <p:nvPr/>
        </p:nvSpPr>
        <p:spPr>
          <a:xfrm>
            <a:off x="0" y="-10886"/>
            <a:ext cx="12192000" cy="772886"/>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13" name="Rectangle 12">
            <a:extLst>
              <a:ext uri="{FF2B5EF4-FFF2-40B4-BE49-F238E27FC236}">
                <a16:creationId xmlns:a16="http://schemas.microsoft.com/office/drawing/2014/main" id="{DCAB7CF9-B9EF-4EA2-8E42-AE7DDE6EF967}"/>
              </a:ext>
            </a:extLst>
          </p:cNvPr>
          <p:cNvSpPr/>
          <p:nvPr/>
        </p:nvSpPr>
        <p:spPr>
          <a:xfrm>
            <a:off x="0" y="-10884"/>
            <a:ext cx="192024" cy="772884"/>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3CF"/>
              </a:solidFill>
            </a:endParaRPr>
          </a:p>
        </p:txBody>
      </p:sp>
      <p:sp>
        <p:nvSpPr>
          <p:cNvPr id="14" name="Title 1">
            <a:extLst>
              <a:ext uri="{FF2B5EF4-FFF2-40B4-BE49-F238E27FC236}">
                <a16:creationId xmlns:a16="http://schemas.microsoft.com/office/drawing/2014/main" id="{E99D3D01-FC88-4FAD-8FC4-1477ED7472A5}"/>
              </a:ext>
            </a:extLst>
          </p:cNvPr>
          <p:cNvSpPr txBox="1">
            <a:spLocks/>
          </p:cNvSpPr>
          <p:nvPr/>
        </p:nvSpPr>
        <p:spPr>
          <a:xfrm>
            <a:off x="192024" y="21198"/>
            <a:ext cx="11582400" cy="914400"/>
          </a:xfrm>
          <a:prstGeom prst="rect">
            <a:avLst/>
          </a:prstGeom>
        </p:spPr>
        <p:txBody>
          <a:bodyPr>
            <a:normAutofit fontScale="975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000" b="1" dirty="0">
                <a:solidFill>
                  <a:schemeClr val="bg1"/>
                </a:solidFill>
              </a:rPr>
              <a:t>Capital Projects Planning</a:t>
            </a:r>
          </a:p>
        </p:txBody>
      </p:sp>
      <p:pic>
        <p:nvPicPr>
          <p:cNvPr id="3" name="Picture 2">
            <a:extLst>
              <a:ext uri="{FF2B5EF4-FFF2-40B4-BE49-F238E27FC236}">
                <a16:creationId xmlns:a16="http://schemas.microsoft.com/office/drawing/2014/main" id="{4220CA73-58FE-CFA6-E20F-D8361A61EF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8449" y="152400"/>
            <a:ext cx="2526794" cy="435653"/>
          </a:xfrm>
          <a:prstGeom prst="rect">
            <a:avLst/>
          </a:prstGeom>
        </p:spPr>
      </p:pic>
      <p:graphicFrame>
        <p:nvGraphicFramePr>
          <p:cNvPr id="2" name="Diagram 1">
            <a:extLst>
              <a:ext uri="{FF2B5EF4-FFF2-40B4-BE49-F238E27FC236}">
                <a16:creationId xmlns:a16="http://schemas.microsoft.com/office/drawing/2014/main" id="{92D25FA2-54C9-CAAC-7623-1CBA8F4DB0A5}"/>
              </a:ext>
            </a:extLst>
          </p:cNvPr>
          <p:cNvGraphicFramePr/>
          <p:nvPr>
            <p:extLst>
              <p:ext uri="{D42A27DB-BD31-4B8C-83A1-F6EECF244321}">
                <p14:modId xmlns:p14="http://schemas.microsoft.com/office/powerpoint/2010/main" val="2842779277"/>
              </p:ext>
            </p:extLst>
          </p:nvPr>
        </p:nvGraphicFramePr>
        <p:xfrm>
          <a:off x="2362200" y="967680"/>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87945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352D9D7-CC82-4831-B3D9-372089A53914}"/>
              </a:ext>
            </a:extLst>
          </p:cNvPr>
          <p:cNvSpPr/>
          <p:nvPr/>
        </p:nvSpPr>
        <p:spPr>
          <a:xfrm>
            <a:off x="0" y="-10886"/>
            <a:ext cx="12192000" cy="772886"/>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13" name="Rectangle 12">
            <a:extLst>
              <a:ext uri="{FF2B5EF4-FFF2-40B4-BE49-F238E27FC236}">
                <a16:creationId xmlns:a16="http://schemas.microsoft.com/office/drawing/2014/main" id="{DCAB7CF9-B9EF-4EA2-8E42-AE7DDE6EF967}"/>
              </a:ext>
            </a:extLst>
          </p:cNvPr>
          <p:cNvSpPr/>
          <p:nvPr/>
        </p:nvSpPr>
        <p:spPr>
          <a:xfrm>
            <a:off x="0" y="-10884"/>
            <a:ext cx="192024" cy="772884"/>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3CF"/>
              </a:solidFill>
            </a:endParaRPr>
          </a:p>
        </p:txBody>
      </p:sp>
      <p:sp>
        <p:nvSpPr>
          <p:cNvPr id="14" name="Title 1">
            <a:extLst>
              <a:ext uri="{FF2B5EF4-FFF2-40B4-BE49-F238E27FC236}">
                <a16:creationId xmlns:a16="http://schemas.microsoft.com/office/drawing/2014/main" id="{E99D3D01-FC88-4FAD-8FC4-1477ED7472A5}"/>
              </a:ext>
            </a:extLst>
          </p:cNvPr>
          <p:cNvSpPr txBox="1">
            <a:spLocks/>
          </p:cNvSpPr>
          <p:nvPr/>
        </p:nvSpPr>
        <p:spPr>
          <a:xfrm>
            <a:off x="192024" y="21198"/>
            <a:ext cx="11582400" cy="914400"/>
          </a:xfrm>
          <a:prstGeom prst="rect">
            <a:avLst/>
          </a:prstGeom>
        </p:spPr>
        <p:txBody>
          <a:bodyPr>
            <a:normAutofit fontScale="975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000" b="1" dirty="0">
                <a:solidFill>
                  <a:schemeClr val="bg1"/>
                </a:solidFill>
              </a:rPr>
              <a:t>Facility Plan Requirement</a:t>
            </a:r>
          </a:p>
        </p:txBody>
      </p:sp>
      <p:pic>
        <p:nvPicPr>
          <p:cNvPr id="3" name="Picture 2">
            <a:extLst>
              <a:ext uri="{FF2B5EF4-FFF2-40B4-BE49-F238E27FC236}">
                <a16:creationId xmlns:a16="http://schemas.microsoft.com/office/drawing/2014/main" id="{4220CA73-58FE-CFA6-E20F-D8361A61EF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8449" y="152400"/>
            <a:ext cx="2526794" cy="435653"/>
          </a:xfrm>
          <a:prstGeom prst="rect">
            <a:avLst/>
          </a:prstGeom>
        </p:spPr>
      </p:pic>
      <p:sp>
        <p:nvSpPr>
          <p:cNvPr id="7" name="TextBox 6">
            <a:extLst>
              <a:ext uri="{FF2B5EF4-FFF2-40B4-BE49-F238E27FC236}">
                <a16:creationId xmlns:a16="http://schemas.microsoft.com/office/drawing/2014/main" id="{CB0A7234-ECD4-DC98-BA9C-54E741168FD6}"/>
              </a:ext>
            </a:extLst>
          </p:cNvPr>
          <p:cNvSpPr txBox="1"/>
          <p:nvPr/>
        </p:nvSpPr>
        <p:spPr>
          <a:xfrm>
            <a:off x="457200" y="975195"/>
            <a:ext cx="8001000" cy="2677656"/>
          </a:xfrm>
          <a:prstGeom prst="rect">
            <a:avLst/>
          </a:prstGeom>
          <a:noFill/>
        </p:spPr>
        <p:txBody>
          <a:bodyPr wrap="square">
            <a:spAutoFit/>
          </a:bodyPr>
          <a:lstStyle/>
          <a:p>
            <a:pPr marL="285750" indent="-285750" algn="just">
              <a:buFont typeface="Wingdings" panose="05000000000000000000" pitchFamily="2" charset="2"/>
              <a:buChar char="ü"/>
            </a:pPr>
            <a:r>
              <a:rPr lang="en-US" sz="2400" dirty="0"/>
              <a:t>The </a:t>
            </a:r>
            <a:r>
              <a:rPr lang="en-US" sz="2400" b="1" dirty="0"/>
              <a:t>Facility Plan </a:t>
            </a:r>
            <a:r>
              <a:rPr lang="en-US" sz="2400" dirty="0"/>
              <a:t>is a statutory requirement and must be submitted to the Wisconsin Department of Natural Resources (WDNR) for approval before project implementation.</a:t>
            </a:r>
          </a:p>
          <a:p>
            <a:pPr marL="285750" indent="-285750" algn="just">
              <a:buFont typeface="Wingdings" panose="05000000000000000000" pitchFamily="2" charset="2"/>
              <a:buChar char="ü"/>
            </a:pPr>
            <a:endParaRPr lang="en-US" sz="2400" dirty="0"/>
          </a:p>
          <a:p>
            <a:pPr marL="285750" indent="-285750" algn="just">
              <a:buFont typeface="Wingdings" panose="05000000000000000000" pitchFamily="2" charset="2"/>
              <a:buChar char="ü"/>
            </a:pPr>
            <a:r>
              <a:rPr lang="en-US" sz="2400" dirty="0"/>
              <a:t>All projects seeking a state Clear Water Fund (CWF) loan must be submitted for WDNR review and approval.</a:t>
            </a:r>
          </a:p>
        </p:txBody>
      </p:sp>
      <p:pic>
        <p:nvPicPr>
          <p:cNvPr id="8" name="Picture 7">
            <a:extLst>
              <a:ext uri="{FF2B5EF4-FFF2-40B4-BE49-F238E27FC236}">
                <a16:creationId xmlns:a16="http://schemas.microsoft.com/office/drawing/2014/main" id="{EECB88A0-4F47-31CD-B667-A6700DDCA7D9}"/>
              </a:ext>
            </a:extLst>
          </p:cNvPr>
          <p:cNvPicPr>
            <a:picLocks noChangeAspect="1"/>
          </p:cNvPicPr>
          <p:nvPr/>
        </p:nvPicPr>
        <p:blipFill>
          <a:blip r:embed="rId4"/>
          <a:stretch>
            <a:fillRect/>
          </a:stretch>
        </p:blipFill>
        <p:spPr>
          <a:xfrm>
            <a:off x="9007743" y="685695"/>
            <a:ext cx="2857500" cy="2857500"/>
          </a:xfrm>
          <a:prstGeom prst="rect">
            <a:avLst/>
          </a:prstGeom>
        </p:spPr>
      </p:pic>
      <p:sp>
        <p:nvSpPr>
          <p:cNvPr id="9" name="TextBox 8">
            <a:extLst>
              <a:ext uri="{FF2B5EF4-FFF2-40B4-BE49-F238E27FC236}">
                <a16:creationId xmlns:a16="http://schemas.microsoft.com/office/drawing/2014/main" id="{7CF731EB-283D-F6BA-41AA-8BB1E981E804}"/>
              </a:ext>
            </a:extLst>
          </p:cNvPr>
          <p:cNvSpPr txBox="1"/>
          <p:nvPr/>
        </p:nvSpPr>
        <p:spPr>
          <a:xfrm>
            <a:off x="457200" y="4114800"/>
            <a:ext cx="7010400" cy="1938992"/>
          </a:xfrm>
          <a:prstGeom prst="rect">
            <a:avLst/>
          </a:prstGeom>
          <a:noFill/>
        </p:spPr>
        <p:txBody>
          <a:bodyPr wrap="square">
            <a:spAutoFit/>
          </a:bodyPr>
          <a:lstStyle/>
          <a:p>
            <a:pPr algn="just"/>
            <a:r>
              <a:rPr lang="en-US" sz="2400" dirty="0"/>
              <a:t>The basic purpose of </a:t>
            </a:r>
            <a:r>
              <a:rPr lang="en-US" sz="2400" b="1" dirty="0"/>
              <a:t>facility planning </a:t>
            </a:r>
            <a:r>
              <a:rPr lang="en-US" sz="2400" dirty="0"/>
              <a:t>is:</a:t>
            </a:r>
          </a:p>
          <a:p>
            <a:pPr marL="285750" indent="-285750" algn="just">
              <a:buFont typeface="Arial" panose="020B0604020202020204" pitchFamily="34" charset="0"/>
              <a:buChar char="•"/>
            </a:pPr>
            <a:r>
              <a:rPr lang="en-US" sz="2400" dirty="0"/>
              <a:t>condition assessment </a:t>
            </a:r>
          </a:p>
          <a:p>
            <a:pPr marL="285750" indent="-285750" algn="just">
              <a:buFont typeface="Arial" panose="020B0604020202020204" pitchFamily="34" charset="0"/>
              <a:buChar char="•"/>
            </a:pPr>
            <a:r>
              <a:rPr lang="en-US" sz="2400" dirty="0"/>
              <a:t>establish a need for improvement</a:t>
            </a:r>
          </a:p>
          <a:p>
            <a:pPr marL="285750" indent="-285750" algn="just">
              <a:buFont typeface="Arial" panose="020B0604020202020204" pitchFamily="34" charset="0"/>
              <a:buChar char="•"/>
            </a:pPr>
            <a:r>
              <a:rPr lang="en-US" sz="2400" dirty="0"/>
              <a:t>evaluate options to address system needs </a:t>
            </a:r>
          </a:p>
          <a:p>
            <a:pPr marL="285750" indent="-285750" algn="just">
              <a:buFont typeface="Arial" panose="020B0604020202020204" pitchFamily="34" charset="0"/>
              <a:buChar char="•"/>
            </a:pPr>
            <a:r>
              <a:rPr lang="en-US" sz="2400" dirty="0"/>
              <a:t>identify the cost-effective alternative</a:t>
            </a:r>
          </a:p>
        </p:txBody>
      </p:sp>
    </p:spTree>
    <p:extLst>
      <p:ext uri="{BB962C8B-B14F-4D97-AF65-F5344CB8AC3E}">
        <p14:creationId xmlns:p14="http://schemas.microsoft.com/office/powerpoint/2010/main" val="1666058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352D9D7-CC82-4831-B3D9-372089A53914}"/>
              </a:ext>
            </a:extLst>
          </p:cNvPr>
          <p:cNvSpPr/>
          <p:nvPr/>
        </p:nvSpPr>
        <p:spPr>
          <a:xfrm>
            <a:off x="-37214" y="0"/>
            <a:ext cx="12192000" cy="772886"/>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13" name="Rectangle 12">
            <a:extLst>
              <a:ext uri="{FF2B5EF4-FFF2-40B4-BE49-F238E27FC236}">
                <a16:creationId xmlns:a16="http://schemas.microsoft.com/office/drawing/2014/main" id="{DCAB7CF9-B9EF-4EA2-8E42-AE7DDE6EF967}"/>
              </a:ext>
            </a:extLst>
          </p:cNvPr>
          <p:cNvSpPr/>
          <p:nvPr/>
        </p:nvSpPr>
        <p:spPr>
          <a:xfrm>
            <a:off x="0" y="-10884"/>
            <a:ext cx="192024" cy="772884"/>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3CF"/>
              </a:solidFill>
            </a:endParaRPr>
          </a:p>
        </p:txBody>
      </p:sp>
      <p:sp>
        <p:nvSpPr>
          <p:cNvPr id="14" name="Title 1">
            <a:extLst>
              <a:ext uri="{FF2B5EF4-FFF2-40B4-BE49-F238E27FC236}">
                <a16:creationId xmlns:a16="http://schemas.microsoft.com/office/drawing/2014/main" id="{E99D3D01-FC88-4FAD-8FC4-1477ED7472A5}"/>
              </a:ext>
            </a:extLst>
          </p:cNvPr>
          <p:cNvSpPr txBox="1">
            <a:spLocks/>
          </p:cNvSpPr>
          <p:nvPr/>
        </p:nvSpPr>
        <p:spPr>
          <a:xfrm>
            <a:off x="192024" y="21198"/>
            <a:ext cx="11582400" cy="914400"/>
          </a:xfrm>
          <a:prstGeom prst="rect">
            <a:avLst/>
          </a:prstGeom>
        </p:spPr>
        <p:txBody>
          <a:bodyPr>
            <a:normAutofit fontScale="975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000" b="1" dirty="0">
                <a:solidFill>
                  <a:schemeClr val="bg1"/>
                </a:solidFill>
              </a:rPr>
              <a:t>Capital Improvements Plan</a:t>
            </a:r>
          </a:p>
        </p:txBody>
      </p:sp>
      <p:pic>
        <p:nvPicPr>
          <p:cNvPr id="3" name="Picture 2">
            <a:extLst>
              <a:ext uri="{FF2B5EF4-FFF2-40B4-BE49-F238E27FC236}">
                <a16:creationId xmlns:a16="http://schemas.microsoft.com/office/drawing/2014/main" id="{4220CA73-58FE-CFA6-E20F-D8361A61EF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8449" y="152400"/>
            <a:ext cx="2526794" cy="435653"/>
          </a:xfrm>
          <a:prstGeom prst="rect">
            <a:avLst/>
          </a:prstGeom>
        </p:spPr>
      </p:pic>
      <p:graphicFrame>
        <p:nvGraphicFramePr>
          <p:cNvPr id="11" name="Table 10">
            <a:extLst>
              <a:ext uri="{FF2B5EF4-FFF2-40B4-BE49-F238E27FC236}">
                <a16:creationId xmlns:a16="http://schemas.microsoft.com/office/drawing/2014/main" id="{88A8BDBC-2925-0447-7368-791435BCED14}"/>
              </a:ext>
            </a:extLst>
          </p:cNvPr>
          <p:cNvGraphicFramePr>
            <a:graphicFrameLocks noGrp="1"/>
          </p:cNvGraphicFramePr>
          <p:nvPr>
            <p:extLst>
              <p:ext uri="{D42A27DB-BD31-4B8C-83A1-F6EECF244321}">
                <p14:modId xmlns:p14="http://schemas.microsoft.com/office/powerpoint/2010/main" val="380032710"/>
              </p:ext>
            </p:extLst>
          </p:nvPr>
        </p:nvGraphicFramePr>
        <p:xfrm>
          <a:off x="2362200" y="4648200"/>
          <a:ext cx="7834377" cy="1828800"/>
        </p:xfrm>
        <a:graphic>
          <a:graphicData uri="http://schemas.openxmlformats.org/drawingml/2006/table">
            <a:tbl>
              <a:tblPr firstRow="1" bandRow="1">
                <a:tableStyleId>{5C22544A-7EE6-4342-B048-85BDC9FD1C3A}</a:tableStyleId>
              </a:tblPr>
              <a:tblGrid>
                <a:gridCol w="2611459">
                  <a:extLst>
                    <a:ext uri="{9D8B030D-6E8A-4147-A177-3AD203B41FA5}">
                      <a16:colId xmlns:a16="http://schemas.microsoft.com/office/drawing/2014/main" val="2714063131"/>
                    </a:ext>
                  </a:extLst>
                </a:gridCol>
                <a:gridCol w="2611459">
                  <a:extLst>
                    <a:ext uri="{9D8B030D-6E8A-4147-A177-3AD203B41FA5}">
                      <a16:colId xmlns:a16="http://schemas.microsoft.com/office/drawing/2014/main" val="767285128"/>
                    </a:ext>
                  </a:extLst>
                </a:gridCol>
                <a:gridCol w="2611459">
                  <a:extLst>
                    <a:ext uri="{9D8B030D-6E8A-4147-A177-3AD203B41FA5}">
                      <a16:colId xmlns:a16="http://schemas.microsoft.com/office/drawing/2014/main" val="2101469334"/>
                    </a:ext>
                  </a:extLst>
                </a:gridCol>
              </a:tblGrid>
              <a:tr h="437993">
                <a:tc gridSpan="3">
                  <a:txBody>
                    <a:bodyPr/>
                    <a:lstStyle/>
                    <a:p>
                      <a:pPr algn="ctr"/>
                      <a:r>
                        <a:rPr lang="en-US" dirty="0"/>
                        <a:t>Capital Projects (2010 to 2020)</a:t>
                      </a:r>
                    </a:p>
                  </a:txBody>
                  <a:tcPr/>
                </a:tc>
                <a:tc hMerge="1">
                  <a:txBody>
                    <a:bodyPr/>
                    <a:lstStyle/>
                    <a:p>
                      <a:endParaRPr dirty="0"/>
                    </a:p>
                  </a:txBody>
                  <a:tcPr/>
                </a:tc>
                <a:tc hMerge="1">
                  <a:txBody>
                    <a:bodyPr/>
                    <a:lstStyle/>
                    <a:p>
                      <a:endParaRPr lang="en-US" dirty="0"/>
                    </a:p>
                  </a:txBody>
                  <a:tcPr/>
                </a:tc>
                <a:extLst>
                  <a:ext uri="{0D108BD9-81ED-4DB2-BD59-A6C34878D82A}">
                    <a16:rowId xmlns:a16="http://schemas.microsoft.com/office/drawing/2014/main" val="3322701102"/>
                  </a:ext>
                </a:extLst>
              </a:tr>
              <a:tr h="482159">
                <a:tc>
                  <a:txBody>
                    <a:bodyPr/>
                    <a:lstStyle/>
                    <a:p>
                      <a:endParaRPr lang="en-US" dirty="0"/>
                    </a:p>
                  </a:txBody>
                  <a:tcPr/>
                </a:tc>
                <a:tc>
                  <a:txBody>
                    <a:bodyPr/>
                    <a:lstStyle/>
                    <a:p>
                      <a:pPr algn="ctr"/>
                      <a:r>
                        <a:rPr lang="en-US" b="1" dirty="0"/>
                        <a:t>No. of Projects</a:t>
                      </a:r>
                    </a:p>
                  </a:txBody>
                  <a:tcPr anchor="ctr"/>
                </a:tc>
                <a:tc>
                  <a:txBody>
                    <a:bodyPr/>
                    <a:lstStyle/>
                    <a:p>
                      <a:pPr algn="ctr"/>
                      <a:r>
                        <a:rPr lang="en-US" b="1" dirty="0"/>
                        <a:t>Expenditures (actual $)</a:t>
                      </a:r>
                    </a:p>
                  </a:txBody>
                  <a:tcPr anchor="ctr"/>
                </a:tc>
                <a:extLst>
                  <a:ext uri="{0D108BD9-81ED-4DB2-BD59-A6C34878D82A}">
                    <a16:rowId xmlns:a16="http://schemas.microsoft.com/office/drawing/2014/main" val="785563382"/>
                  </a:ext>
                </a:extLst>
              </a:tr>
              <a:tr h="454324">
                <a:tc>
                  <a:txBody>
                    <a:bodyPr/>
                    <a:lstStyle/>
                    <a:p>
                      <a:r>
                        <a:rPr lang="en-US" dirty="0"/>
                        <a:t>Recommended in Plan</a:t>
                      </a:r>
                    </a:p>
                  </a:txBody>
                  <a:tcPr/>
                </a:tc>
                <a:tc>
                  <a:txBody>
                    <a:bodyPr/>
                    <a:lstStyle/>
                    <a:p>
                      <a:pPr algn="ctr"/>
                      <a:r>
                        <a:rPr lang="en-US" dirty="0"/>
                        <a:t>36</a:t>
                      </a:r>
                    </a:p>
                  </a:txBody>
                  <a:tcPr/>
                </a:tc>
                <a:tc>
                  <a:txBody>
                    <a:bodyPr/>
                    <a:lstStyle/>
                    <a:p>
                      <a:pPr algn="ctr"/>
                      <a:r>
                        <a:rPr lang="en-US" dirty="0"/>
                        <a:t>$112 million</a:t>
                      </a:r>
                    </a:p>
                  </a:txBody>
                  <a:tcPr/>
                </a:tc>
                <a:extLst>
                  <a:ext uri="{0D108BD9-81ED-4DB2-BD59-A6C34878D82A}">
                    <a16:rowId xmlns:a16="http://schemas.microsoft.com/office/drawing/2014/main" val="65497376"/>
                  </a:ext>
                </a:extLst>
              </a:tr>
              <a:tr h="454324">
                <a:tc>
                  <a:txBody>
                    <a:bodyPr/>
                    <a:lstStyle/>
                    <a:p>
                      <a:r>
                        <a:rPr lang="en-US" dirty="0"/>
                        <a:t>Completed/Initiated</a:t>
                      </a:r>
                    </a:p>
                  </a:txBody>
                  <a:tcPr/>
                </a:tc>
                <a:tc>
                  <a:txBody>
                    <a:bodyPr/>
                    <a:lstStyle/>
                    <a:p>
                      <a:pPr algn="ctr"/>
                      <a:r>
                        <a:rPr lang="en-US" dirty="0"/>
                        <a:t>29</a:t>
                      </a:r>
                    </a:p>
                  </a:txBody>
                  <a:tcPr/>
                </a:tc>
                <a:tc>
                  <a:txBody>
                    <a:bodyPr/>
                    <a:lstStyle/>
                    <a:p>
                      <a:pPr algn="ctr"/>
                      <a:r>
                        <a:rPr lang="en-US" dirty="0"/>
                        <a:t>$98 million</a:t>
                      </a:r>
                    </a:p>
                  </a:txBody>
                  <a:tcPr/>
                </a:tc>
                <a:extLst>
                  <a:ext uri="{0D108BD9-81ED-4DB2-BD59-A6C34878D82A}">
                    <a16:rowId xmlns:a16="http://schemas.microsoft.com/office/drawing/2014/main" val="2632500869"/>
                  </a:ext>
                </a:extLst>
              </a:tr>
            </a:tbl>
          </a:graphicData>
        </a:graphic>
      </p:graphicFrame>
      <p:pic>
        <p:nvPicPr>
          <p:cNvPr id="16" name="Picture 15">
            <a:extLst>
              <a:ext uri="{FF2B5EF4-FFF2-40B4-BE49-F238E27FC236}">
                <a16:creationId xmlns:a16="http://schemas.microsoft.com/office/drawing/2014/main" id="{DD89AFE3-7F69-DBDF-67A0-D38CE0D65A6A}"/>
              </a:ext>
            </a:extLst>
          </p:cNvPr>
          <p:cNvPicPr>
            <a:picLocks noChangeAspect="1"/>
          </p:cNvPicPr>
          <p:nvPr/>
        </p:nvPicPr>
        <p:blipFill>
          <a:blip r:embed="rId4"/>
          <a:stretch>
            <a:fillRect/>
          </a:stretch>
        </p:blipFill>
        <p:spPr>
          <a:xfrm>
            <a:off x="532343" y="762000"/>
            <a:ext cx="11127307" cy="3337468"/>
          </a:xfrm>
          <a:prstGeom prst="rect">
            <a:avLst/>
          </a:prstGeom>
        </p:spPr>
      </p:pic>
    </p:spTree>
    <p:extLst>
      <p:ext uri="{BB962C8B-B14F-4D97-AF65-F5344CB8AC3E}">
        <p14:creationId xmlns:p14="http://schemas.microsoft.com/office/powerpoint/2010/main" val="3867593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352D9D7-CC82-4831-B3D9-372089A53914}"/>
              </a:ext>
            </a:extLst>
          </p:cNvPr>
          <p:cNvSpPr/>
          <p:nvPr/>
        </p:nvSpPr>
        <p:spPr>
          <a:xfrm>
            <a:off x="0" y="-10886"/>
            <a:ext cx="12192000" cy="772886"/>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13" name="Rectangle 12">
            <a:extLst>
              <a:ext uri="{FF2B5EF4-FFF2-40B4-BE49-F238E27FC236}">
                <a16:creationId xmlns:a16="http://schemas.microsoft.com/office/drawing/2014/main" id="{DCAB7CF9-B9EF-4EA2-8E42-AE7DDE6EF967}"/>
              </a:ext>
            </a:extLst>
          </p:cNvPr>
          <p:cNvSpPr/>
          <p:nvPr/>
        </p:nvSpPr>
        <p:spPr>
          <a:xfrm>
            <a:off x="0" y="-10884"/>
            <a:ext cx="192024" cy="772884"/>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3CF"/>
              </a:solidFill>
            </a:endParaRPr>
          </a:p>
        </p:txBody>
      </p:sp>
      <p:sp>
        <p:nvSpPr>
          <p:cNvPr id="14" name="Title 1">
            <a:extLst>
              <a:ext uri="{FF2B5EF4-FFF2-40B4-BE49-F238E27FC236}">
                <a16:creationId xmlns:a16="http://schemas.microsoft.com/office/drawing/2014/main" id="{E99D3D01-FC88-4FAD-8FC4-1477ED7472A5}"/>
              </a:ext>
            </a:extLst>
          </p:cNvPr>
          <p:cNvSpPr txBox="1">
            <a:spLocks/>
          </p:cNvSpPr>
          <p:nvPr/>
        </p:nvSpPr>
        <p:spPr>
          <a:xfrm>
            <a:off x="192024" y="21198"/>
            <a:ext cx="11582400" cy="914400"/>
          </a:xfrm>
          <a:prstGeom prst="rect">
            <a:avLst/>
          </a:prstGeom>
        </p:spPr>
        <p:txBody>
          <a:bodyPr>
            <a:normAutofit fontScale="975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000" b="1" dirty="0">
                <a:solidFill>
                  <a:schemeClr val="bg1"/>
                </a:solidFill>
              </a:rPr>
              <a:t>Topics in Plan</a:t>
            </a:r>
          </a:p>
        </p:txBody>
      </p:sp>
      <p:pic>
        <p:nvPicPr>
          <p:cNvPr id="3" name="Picture 2">
            <a:extLst>
              <a:ext uri="{FF2B5EF4-FFF2-40B4-BE49-F238E27FC236}">
                <a16:creationId xmlns:a16="http://schemas.microsoft.com/office/drawing/2014/main" id="{4220CA73-58FE-CFA6-E20F-D8361A61EF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8449" y="152400"/>
            <a:ext cx="2526794" cy="435653"/>
          </a:xfrm>
          <a:prstGeom prst="rect">
            <a:avLst/>
          </a:prstGeom>
        </p:spPr>
      </p:pic>
      <p:sp>
        <p:nvSpPr>
          <p:cNvPr id="2" name="Content Placeholder 2">
            <a:extLst>
              <a:ext uri="{FF2B5EF4-FFF2-40B4-BE49-F238E27FC236}">
                <a16:creationId xmlns:a16="http://schemas.microsoft.com/office/drawing/2014/main" id="{D661A306-9951-9302-B05C-C483EF91EC9F}"/>
              </a:ext>
            </a:extLst>
          </p:cNvPr>
          <p:cNvSpPr txBox="1">
            <a:spLocks/>
          </p:cNvSpPr>
          <p:nvPr/>
        </p:nvSpPr>
        <p:spPr>
          <a:xfrm>
            <a:off x="609600" y="1600201"/>
            <a:ext cx="10972800" cy="4525963"/>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CMOM</a:t>
            </a:r>
          </a:p>
          <a:p>
            <a:r>
              <a:rPr lang="en-US" b="1" dirty="0"/>
              <a:t>Capacity Assessment</a:t>
            </a:r>
          </a:p>
          <a:p>
            <a:r>
              <a:rPr lang="en-US" b="1" dirty="0"/>
              <a:t>Condition Assessment</a:t>
            </a:r>
          </a:p>
          <a:p>
            <a:r>
              <a:rPr lang="en-US" dirty="0"/>
              <a:t>Inflow and Infiltration</a:t>
            </a:r>
          </a:p>
          <a:p>
            <a:r>
              <a:rPr lang="en-US" b="1" dirty="0"/>
              <a:t>Emergency Power</a:t>
            </a:r>
          </a:p>
          <a:p>
            <a:r>
              <a:rPr lang="en-US" b="1" dirty="0"/>
              <a:t>System Resiliency</a:t>
            </a:r>
          </a:p>
          <a:p>
            <a:r>
              <a:rPr lang="en-US" b="1" dirty="0"/>
              <a:t>Force Main Condition Assessment</a:t>
            </a:r>
          </a:p>
          <a:p>
            <a:r>
              <a:rPr lang="en-US" b="1" dirty="0"/>
              <a:t>Collection System Maintenance (FOG, H2S, Access)</a:t>
            </a:r>
          </a:p>
          <a:p>
            <a:r>
              <a:rPr lang="en-US" dirty="0"/>
              <a:t>Energy Optimization</a:t>
            </a:r>
          </a:p>
          <a:p>
            <a:r>
              <a:rPr lang="en-US" dirty="0"/>
              <a:t>Lower Badger Mill Creek Basin</a:t>
            </a:r>
          </a:p>
          <a:p>
            <a:r>
              <a:rPr lang="en-US" dirty="0"/>
              <a:t>Recommended Projects</a:t>
            </a:r>
          </a:p>
        </p:txBody>
      </p:sp>
      <p:sp>
        <p:nvSpPr>
          <p:cNvPr id="4" name="Star: 5 Points 3">
            <a:extLst>
              <a:ext uri="{FF2B5EF4-FFF2-40B4-BE49-F238E27FC236}">
                <a16:creationId xmlns:a16="http://schemas.microsoft.com/office/drawing/2014/main" id="{9F09EBAD-657F-0417-A381-ADC0DAAE2BB6}"/>
              </a:ext>
            </a:extLst>
          </p:cNvPr>
          <p:cNvSpPr/>
          <p:nvPr/>
        </p:nvSpPr>
        <p:spPr>
          <a:xfrm>
            <a:off x="3886200" y="1981200"/>
            <a:ext cx="228600" cy="2286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25BE0A9E-D299-D171-F5A3-79FD3B3FC2D7}"/>
              </a:ext>
            </a:extLst>
          </p:cNvPr>
          <p:cNvSpPr/>
          <p:nvPr/>
        </p:nvSpPr>
        <p:spPr>
          <a:xfrm>
            <a:off x="4000500" y="2377282"/>
            <a:ext cx="228600" cy="2286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764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352D9D7-CC82-4831-B3D9-372089A53914}"/>
              </a:ext>
            </a:extLst>
          </p:cNvPr>
          <p:cNvSpPr/>
          <p:nvPr/>
        </p:nvSpPr>
        <p:spPr>
          <a:xfrm>
            <a:off x="0" y="-10886"/>
            <a:ext cx="12192000" cy="772886"/>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13" name="Rectangle 12">
            <a:extLst>
              <a:ext uri="{FF2B5EF4-FFF2-40B4-BE49-F238E27FC236}">
                <a16:creationId xmlns:a16="http://schemas.microsoft.com/office/drawing/2014/main" id="{DCAB7CF9-B9EF-4EA2-8E42-AE7DDE6EF967}"/>
              </a:ext>
            </a:extLst>
          </p:cNvPr>
          <p:cNvSpPr/>
          <p:nvPr/>
        </p:nvSpPr>
        <p:spPr>
          <a:xfrm>
            <a:off x="0" y="-10884"/>
            <a:ext cx="192024" cy="772884"/>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3CF"/>
              </a:solidFill>
            </a:endParaRPr>
          </a:p>
        </p:txBody>
      </p:sp>
      <p:sp>
        <p:nvSpPr>
          <p:cNvPr id="14" name="Title 1">
            <a:extLst>
              <a:ext uri="{FF2B5EF4-FFF2-40B4-BE49-F238E27FC236}">
                <a16:creationId xmlns:a16="http://schemas.microsoft.com/office/drawing/2014/main" id="{E99D3D01-FC88-4FAD-8FC4-1477ED7472A5}"/>
              </a:ext>
            </a:extLst>
          </p:cNvPr>
          <p:cNvSpPr txBox="1">
            <a:spLocks/>
          </p:cNvSpPr>
          <p:nvPr/>
        </p:nvSpPr>
        <p:spPr>
          <a:xfrm>
            <a:off x="192024" y="21198"/>
            <a:ext cx="11582400" cy="914400"/>
          </a:xfrm>
          <a:prstGeom prst="rect">
            <a:avLst/>
          </a:prstGeom>
        </p:spPr>
        <p:txBody>
          <a:bodyPr>
            <a:normAutofit fontScale="975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000" b="1" dirty="0">
                <a:solidFill>
                  <a:schemeClr val="bg1"/>
                </a:solidFill>
              </a:rPr>
              <a:t>Age of Interceptor System</a:t>
            </a:r>
          </a:p>
        </p:txBody>
      </p:sp>
      <p:pic>
        <p:nvPicPr>
          <p:cNvPr id="3" name="Picture 2">
            <a:extLst>
              <a:ext uri="{FF2B5EF4-FFF2-40B4-BE49-F238E27FC236}">
                <a16:creationId xmlns:a16="http://schemas.microsoft.com/office/drawing/2014/main" id="{4220CA73-58FE-CFA6-E20F-D8361A61EF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8449" y="152400"/>
            <a:ext cx="2526794" cy="435653"/>
          </a:xfrm>
          <a:prstGeom prst="rect">
            <a:avLst/>
          </a:prstGeom>
        </p:spPr>
      </p:pic>
      <p:graphicFrame>
        <p:nvGraphicFramePr>
          <p:cNvPr id="4" name="Chart 3">
            <a:extLst>
              <a:ext uri="{FF2B5EF4-FFF2-40B4-BE49-F238E27FC236}">
                <a16:creationId xmlns:a16="http://schemas.microsoft.com/office/drawing/2014/main" id="{9608606F-4449-A379-B16A-FC9F0A7EAE6E}"/>
              </a:ext>
            </a:extLst>
          </p:cNvPr>
          <p:cNvGraphicFramePr>
            <a:graphicFrameLocks/>
          </p:cNvGraphicFramePr>
          <p:nvPr>
            <p:extLst>
              <p:ext uri="{D42A27DB-BD31-4B8C-83A1-F6EECF244321}">
                <p14:modId xmlns:p14="http://schemas.microsoft.com/office/powerpoint/2010/main" val="3995941809"/>
              </p:ext>
            </p:extLst>
          </p:nvPr>
        </p:nvGraphicFramePr>
        <p:xfrm>
          <a:off x="192024" y="925286"/>
          <a:ext cx="11807952" cy="56279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58558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352D9D7-CC82-4831-B3D9-372089A53914}"/>
              </a:ext>
            </a:extLst>
          </p:cNvPr>
          <p:cNvSpPr/>
          <p:nvPr/>
        </p:nvSpPr>
        <p:spPr>
          <a:xfrm>
            <a:off x="0" y="-10886"/>
            <a:ext cx="12192000" cy="772886"/>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13" name="Rectangle 12">
            <a:extLst>
              <a:ext uri="{FF2B5EF4-FFF2-40B4-BE49-F238E27FC236}">
                <a16:creationId xmlns:a16="http://schemas.microsoft.com/office/drawing/2014/main" id="{DCAB7CF9-B9EF-4EA2-8E42-AE7DDE6EF967}"/>
              </a:ext>
            </a:extLst>
          </p:cNvPr>
          <p:cNvSpPr/>
          <p:nvPr/>
        </p:nvSpPr>
        <p:spPr>
          <a:xfrm>
            <a:off x="0" y="-10884"/>
            <a:ext cx="192024" cy="772884"/>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3CF"/>
              </a:solidFill>
            </a:endParaRPr>
          </a:p>
        </p:txBody>
      </p:sp>
      <p:sp>
        <p:nvSpPr>
          <p:cNvPr id="14" name="Title 1">
            <a:extLst>
              <a:ext uri="{FF2B5EF4-FFF2-40B4-BE49-F238E27FC236}">
                <a16:creationId xmlns:a16="http://schemas.microsoft.com/office/drawing/2014/main" id="{E99D3D01-FC88-4FAD-8FC4-1477ED7472A5}"/>
              </a:ext>
            </a:extLst>
          </p:cNvPr>
          <p:cNvSpPr txBox="1">
            <a:spLocks/>
          </p:cNvSpPr>
          <p:nvPr/>
        </p:nvSpPr>
        <p:spPr>
          <a:xfrm>
            <a:off x="192024" y="21198"/>
            <a:ext cx="11582400" cy="914400"/>
          </a:xfrm>
          <a:prstGeom prst="rect">
            <a:avLst/>
          </a:prstGeom>
        </p:spPr>
        <p:txBody>
          <a:bodyPr>
            <a:normAutofit fontScale="975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000" b="1" dirty="0">
                <a:solidFill>
                  <a:schemeClr val="bg1"/>
                </a:solidFill>
              </a:rPr>
              <a:t>Collection System Evaluation</a:t>
            </a:r>
          </a:p>
        </p:txBody>
      </p:sp>
      <p:pic>
        <p:nvPicPr>
          <p:cNvPr id="3" name="Picture 2">
            <a:extLst>
              <a:ext uri="{FF2B5EF4-FFF2-40B4-BE49-F238E27FC236}">
                <a16:creationId xmlns:a16="http://schemas.microsoft.com/office/drawing/2014/main" id="{4220CA73-58FE-CFA6-E20F-D8361A61EF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8449" y="152400"/>
            <a:ext cx="2526794" cy="435653"/>
          </a:xfrm>
          <a:prstGeom prst="rect">
            <a:avLst/>
          </a:prstGeom>
        </p:spPr>
      </p:pic>
      <p:pic>
        <p:nvPicPr>
          <p:cNvPr id="4" name="Picture 3">
            <a:extLst>
              <a:ext uri="{FF2B5EF4-FFF2-40B4-BE49-F238E27FC236}">
                <a16:creationId xmlns:a16="http://schemas.microsoft.com/office/drawing/2014/main" id="{BC1A69C4-BF74-9FD4-CCA3-C7EE4F4F94F9}"/>
              </a:ext>
            </a:extLst>
          </p:cNvPr>
          <p:cNvPicPr>
            <a:picLocks noChangeAspect="1"/>
          </p:cNvPicPr>
          <p:nvPr/>
        </p:nvPicPr>
        <p:blipFill>
          <a:blip r:embed="rId4"/>
          <a:stretch>
            <a:fillRect/>
          </a:stretch>
        </p:blipFill>
        <p:spPr>
          <a:xfrm>
            <a:off x="381000" y="1524000"/>
            <a:ext cx="4183743" cy="4115157"/>
          </a:xfrm>
          <a:prstGeom prst="rect">
            <a:avLst/>
          </a:prstGeom>
        </p:spPr>
      </p:pic>
      <p:pic>
        <p:nvPicPr>
          <p:cNvPr id="6" name="Picture 5">
            <a:extLst>
              <a:ext uri="{FF2B5EF4-FFF2-40B4-BE49-F238E27FC236}">
                <a16:creationId xmlns:a16="http://schemas.microsoft.com/office/drawing/2014/main" id="{5E20A3C8-D280-9C19-0351-39C20F200E24}"/>
              </a:ext>
            </a:extLst>
          </p:cNvPr>
          <p:cNvPicPr>
            <a:picLocks noChangeAspect="1"/>
          </p:cNvPicPr>
          <p:nvPr/>
        </p:nvPicPr>
        <p:blipFill>
          <a:blip r:embed="rId5"/>
          <a:stretch>
            <a:fillRect/>
          </a:stretch>
        </p:blipFill>
        <p:spPr>
          <a:xfrm>
            <a:off x="6439511" y="893202"/>
            <a:ext cx="5726469" cy="6123353"/>
          </a:xfrm>
          <a:prstGeom prst="rect">
            <a:avLst/>
          </a:prstGeom>
        </p:spPr>
      </p:pic>
    </p:spTree>
    <p:extLst>
      <p:ext uri="{BB962C8B-B14F-4D97-AF65-F5344CB8AC3E}">
        <p14:creationId xmlns:p14="http://schemas.microsoft.com/office/powerpoint/2010/main" val="4287720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352D9D7-CC82-4831-B3D9-372089A53914}"/>
              </a:ext>
            </a:extLst>
          </p:cNvPr>
          <p:cNvSpPr/>
          <p:nvPr/>
        </p:nvSpPr>
        <p:spPr>
          <a:xfrm>
            <a:off x="0" y="-10886"/>
            <a:ext cx="12192000" cy="772886"/>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13" name="Rectangle 12">
            <a:extLst>
              <a:ext uri="{FF2B5EF4-FFF2-40B4-BE49-F238E27FC236}">
                <a16:creationId xmlns:a16="http://schemas.microsoft.com/office/drawing/2014/main" id="{DCAB7CF9-B9EF-4EA2-8E42-AE7DDE6EF967}"/>
              </a:ext>
            </a:extLst>
          </p:cNvPr>
          <p:cNvSpPr/>
          <p:nvPr/>
        </p:nvSpPr>
        <p:spPr>
          <a:xfrm>
            <a:off x="0" y="-10884"/>
            <a:ext cx="192024" cy="772884"/>
          </a:xfrm>
          <a:prstGeom prst="rect">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3CF"/>
              </a:solidFill>
            </a:endParaRPr>
          </a:p>
        </p:txBody>
      </p:sp>
      <p:sp>
        <p:nvSpPr>
          <p:cNvPr id="14" name="Title 1">
            <a:extLst>
              <a:ext uri="{FF2B5EF4-FFF2-40B4-BE49-F238E27FC236}">
                <a16:creationId xmlns:a16="http://schemas.microsoft.com/office/drawing/2014/main" id="{E99D3D01-FC88-4FAD-8FC4-1477ED7472A5}"/>
              </a:ext>
            </a:extLst>
          </p:cNvPr>
          <p:cNvSpPr txBox="1">
            <a:spLocks/>
          </p:cNvSpPr>
          <p:nvPr/>
        </p:nvSpPr>
        <p:spPr>
          <a:xfrm>
            <a:off x="192024" y="21198"/>
            <a:ext cx="11582400" cy="914400"/>
          </a:xfrm>
          <a:prstGeom prst="rect">
            <a:avLst/>
          </a:prstGeom>
        </p:spPr>
        <p:txBody>
          <a:bodyPr>
            <a:normAutofit fontScale="975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r>
              <a:rPr lang="en-US" sz="4000" b="1" dirty="0">
                <a:solidFill>
                  <a:schemeClr val="bg1"/>
                </a:solidFill>
              </a:rPr>
              <a:t>Collection System Evaluation</a:t>
            </a:r>
          </a:p>
        </p:txBody>
      </p:sp>
      <p:pic>
        <p:nvPicPr>
          <p:cNvPr id="3" name="Picture 2">
            <a:extLst>
              <a:ext uri="{FF2B5EF4-FFF2-40B4-BE49-F238E27FC236}">
                <a16:creationId xmlns:a16="http://schemas.microsoft.com/office/drawing/2014/main" id="{4220CA73-58FE-CFA6-E20F-D8361A61EF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8449" y="152400"/>
            <a:ext cx="2526794" cy="435653"/>
          </a:xfrm>
          <a:prstGeom prst="rect">
            <a:avLst/>
          </a:prstGeom>
        </p:spPr>
      </p:pic>
      <p:pic>
        <p:nvPicPr>
          <p:cNvPr id="5" name="Picture 4">
            <a:extLst>
              <a:ext uri="{FF2B5EF4-FFF2-40B4-BE49-F238E27FC236}">
                <a16:creationId xmlns:a16="http://schemas.microsoft.com/office/drawing/2014/main" id="{6FE0C1B5-1B87-D1AB-DF79-E33F19383897}"/>
              </a:ext>
            </a:extLst>
          </p:cNvPr>
          <p:cNvPicPr>
            <a:picLocks noChangeAspect="1"/>
          </p:cNvPicPr>
          <p:nvPr/>
        </p:nvPicPr>
        <p:blipFill>
          <a:blip r:embed="rId4"/>
          <a:stretch>
            <a:fillRect/>
          </a:stretch>
        </p:blipFill>
        <p:spPr>
          <a:xfrm>
            <a:off x="417576" y="825677"/>
            <a:ext cx="7681626" cy="5852667"/>
          </a:xfrm>
          <a:prstGeom prst="rect">
            <a:avLst/>
          </a:prstGeom>
        </p:spPr>
      </p:pic>
      <p:sp>
        <p:nvSpPr>
          <p:cNvPr id="6" name="TextBox 5">
            <a:extLst>
              <a:ext uri="{FF2B5EF4-FFF2-40B4-BE49-F238E27FC236}">
                <a16:creationId xmlns:a16="http://schemas.microsoft.com/office/drawing/2014/main" id="{759F6C29-B50D-4D7F-0706-0D83C6F7C90B}"/>
              </a:ext>
            </a:extLst>
          </p:cNvPr>
          <p:cNvSpPr txBox="1"/>
          <p:nvPr/>
        </p:nvSpPr>
        <p:spPr>
          <a:xfrm>
            <a:off x="8305800" y="1447800"/>
            <a:ext cx="373380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05BBB"/>
                </a:solidFill>
              </a:rPr>
              <a:t>West Interceptor Relief</a:t>
            </a:r>
          </a:p>
          <a:p>
            <a:pPr marL="285750" indent="-285750">
              <a:buFont typeface="Arial" panose="020B0604020202020204" pitchFamily="34" charset="0"/>
              <a:buChar char="•"/>
            </a:pPr>
            <a:endParaRPr lang="en-US" sz="2800" dirty="0">
              <a:solidFill>
                <a:srgbClr val="005BBB"/>
              </a:solidFill>
            </a:endParaRPr>
          </a:p>
          <a:p>
            <a:pPr marL="285750" indent="-285750">
              <a:buFont typeface="Arial" panose="020B0604020202020204" pitchFamily="34" charset="0"/>
              <a:buChar char="•"/>
            </a:pPr>
            <a:endParaRPr lang="en-US" sz="2800" dirty="0">
              <a:solidFill>
                <a:srgbClr val="005BBB"/>
              </a:solidFill>
            </a:endParaRPr>
          </a:p>
        </p:txBody>
      </p:sp>
      <p:sp>
        <p:nvSpPr>
          <p:cNvPr id="2" name="TextBox 1">
            <a:extLst>
              <a:ext uri="{FF2B5EF4-FFF2-40B4-BE49-F238E27FC236}">
                <a16:creationId xmlns:a16="http://schemas.microsoft.com/office/drawing/2014/main" id="{7D607CC9-87C1-6BDF-760D-4FF55CF30300}"/>
              </a:ext>
            </a:extLst>
          </p:cNvPr>
          <p:cNvSpPr txBox="1"/>
          <p:nvPr/>
        </p:nvSpPr>
        <p:spPr>
          <a:xfrm>
            <a:off x="8321829" y="2711798"/>
            <a:ext cx="365760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05BBB"/>
                </a:solidFill>
              </a:rPr>
              <a:t>Northeast Interceptor – Waunakee Extension</a:t>
            </a:r>
          </a:p>
          <a:p>
            <a:pPr marL="285750" indent="-285750">
              <a:buFont typeface="Arial" panose="020B0604020202020204" pitchFamily="34" charset="0"/>
              <a:buChar char="•"/>
            </a:pPr>
            <a:endParaRPr lang="en-US" sz="2800" dirty="0">
              <a:solidFill>
                <a:srgbClr val="005BBB"/>
              </a:solidFill>
            </a:endParaRPr>
          </a:p>
          <a:p>
            <a:pPr marL="285750" indent="-285750">
              <a:buFont typeface="Arial" panose="020B0604020202020204" pitchFamily="34" charset="0"/>
              <a:buChar char="•"/>
            </a:pPr>
            <a:endParaRPr lang="en-US" sz="2800" dirty="0">
              <a:solidFill>
                <a:srgbClr val="005BBB"/>
              </a:solidFill>
            </a:endParaRPr>
          </a:p>
        </p:txBody>
      </p:sp>
      <p:sp>
        <p:nvSpPr>
          <p:cNvPr id="4" name="TextBox 3">
            <a:extLst>
              <a:ext uri="{FF2B5EF4-FFF2-40B4-BE49-F238E27FC236}">
                <a16:creationId xmlns:a16="http://schemas.microsoft.com/office/drawing/2014/main" id="{A92BD28C-E3B8-1199-4BAA-BFD3DF54C777}"/>
              </a:ext>
            </a:extLst>
          </p:cNvPr>
          <p:cNvSpPr txBox="1"/>
          <p:nvPr/>
        </p:nvSpPr>
        <p:spPr>
          <a:xfrm>
            <a:off x="8321829" y="4406682"/>
            <a:ext cx="365760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05BBB"/>
                </a:solidFill>
              </a:rPr>
              <a:t>Nine Springs Valley Interceptor</a:t>
            </a:r>
          </a:p>
          <a:p>
            <a:pPr marL="285750" indent="-285750">
              <a:buFont typeface="Arial" panose="020B0604020202020204" pitchFamily="34" charset="0"/>
              <a:buChar char="•"/>
            </a:pPr>
            <a:endParaRPr lang="en-US" sz="2800" dirty="0">
              <a:solidFill>
                <a:srgbClr val="005BBB"/>
              </a:solidFill>
            </a:endParaRPr>
          </a:p>
        </p:txBody>
      </p:sp>
    </p:spTree>
    <p:extLst>
      <p:ext uri="{BB962C8B-B14F-4D97-AF65-F5344CB8AC3E}">
        <p14:creationId xmlns:p14="http://schemas.microsoft.com/office/powerpoint/2010/main" val="3743420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istrict PPT Template-2021" id="{80EAA46A-239E-42B2-B236-B8A53B5A7716}" vid="{0E1FCBF4-B0F0-4AA7-B21C-F5A42D0A4F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ED70E7189B24448BD59F8CBC88873D6" ma:contentTypeVersion="10" ma:contentTypeDescription="Create a new document." ma:contentTypeScope="" ma:versionID="b851b638001e20f16ecee02fca89a740">
  <xsd:schema xmlns:xsd="http://www.w3.org/2001/XMLSchema" xmlns:xs="http://www.w3.org/2001/XMLSchema" xmlns:p="http://schemas.microsoft.com/office/2006/metadata/properties" xmlns:ns3="572da554-5ce2-4346-ac55-2c9e385fb65a" targetNamespace="http://schemas.microsoft.com/office/2006/metadata/properties" ma:root="true" ma:fieldsID="5f937f8920df0ed9289cecdecb72f122" ns3:_="">
    <xsd:import namespace="572da554-5ce2-4346-ac55-2c9e385fb65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2da554-5ce2-4346-ac55-2c9e385fb6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60C7E05-0530-417D-9444-1D2B82F5E8D8}">
  <ds:schemaRefs>
    <ds:schemaRef ds:uri="http://schemas.microsoft.com/sharepoint/v3/contenttype/forms"/>
  </ds:schemaRefs>
</ds:datastoreItem>
</file>

<file path=customXml/itemProps2.xml><?xml version="1.0" encoding="utf-8"?>
<ds:datastoreItem xmlns:ds="http://schemas.openxmlformats.org/officeDocument/2006/customXml" ds:itemID="{DF7B2C66-AE9E-464D-9E3B-0B5CC59672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2da554-5ce2-4346-ac55-2c9e385fb6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13D947-4466-43F3-8829-7438EFDEB2CD}">
  <ds:schemaRefs>
    <ds:schemaRef ds:uri="http://schemas.openxmlformats.org/package/2006/metadata/core-properties"/>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dcmitype/"/>
    <ds:schemaRef ds:uri="http://purl.org/dc/elements/1.1/"/>
    <ds:schemaRef ds:uri="http://purl.org/dc/terms/"/>
    <ds:schemaRef ds:uri="572da554-5ce2-4346-ac55-2c9e385fb65a"/>
  </ds:schemaRefs>
</ds:datastoreItem>
</file>

<file path=docProps/app.xml><?xml version="1.0" encoding="utf-8"?>
<Properties xmlns="http://schemas.openxmlformats.org/officeDocument/2006/extended-properties" xmlns:vt="http://schemas.openxmlformats.org/officeDocument/2006/docPropsVTypes">
  <Template/>
  <TotalTime>7183</TotalTime>
  <Words>1832</Words>
  <Application>Microsoft Office PowerPoint</Application>
  <PresentationFormat>Widescreen</PresentationFormat>
  <Paragraphs>222</Paragraphs>
  <Slides>19</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vt:lpstr>
      <vt:lpstr>Arial</vt:lpstr>
      <vt:lpstr>Calibri</vt:lpstr>
      <vt:lpstr>Symbol</vt:lpstr>
      <vt:lpstr>Times New Roman</vt:lpstr>
      <vt:lpstr>Wingdings</vt:lpstr>
      <vt:lpstr>Office Theme</vt:lpstr>
      <vt:lpstr>2023 Collection System Facilities Plan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Scholte</dc:creator>
  <cp:lastModifiedBy>Todd Gebert</cp:lastModifiedBy>
  <cp:revision>175</cp:revision>
  <cp:lastPrinted>2019-09-11T19:26:09Z</cp:lastPrinted>
  <dcterms:created xsi:type="dcterms:W3CDTF">2018-02-08T16:40:18Z</dcterms:created>
  <dcterms:modified xsi:type="dcterms:W3CDTF">2024-05-29T15:22:01Z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0x0101002ED70E7189B24448BD59F8CBC88873D6</vt:lpwstr>
  </property>
</Properties>
</file>