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31" r:id="rId3"/>
    <p:sldId id="324" r:id="rId4"/>
    <p:sldId id="279" r:id="rId5"/>
    <p:sldId id="280" r:id="rId6"/>
    <p:sldId id="323" r:id="rId7"/>
    <p:sldId id="341" r:id="rId8"/>
    <p:sldId id="339" r:id="rId9"/>
    <p:sldId id="315" r:id="rId10"/>
    <p:sldId id="340" r:id="rId11"/>
    <p:sldId id="342" r:id="rId12"/>
    <p:sldId id="275" r:id="rId13"/>
    <p:sldId id="326" r:id="rId14"/>
    <p:sldId id="272" r:id="rId15"/>
    <p:sldId id="343" r:id="rId16"/>
    <p:sldId id="33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70" autoAdjust="0"/>
  </p:normalViewPr>
  <p:slideViewPr>
    <p:cSldViewPr showGuides="1">
      <p:cViewPr varScale="1">
        <p:scale>
          <a:sx n="64" d="100"/>
          <a:sy n="64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0" dirty="0">
                <a:solidFill>
                  <a:srgbClr val="008080"/>
                </a:solidFill>
              </a:rPr>
              <a:t>TYPICAL MMSD PHOSPHORUS CONCENTRATIONS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278676093259205E-2"/>
          <c:y val="0.14344017258429015"/>
          <c:w val="0.82139712299349876"/>
          <c:h val="0.765891519260418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3B5A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8CF-48A3-9D94-094E716EBBFB}"/>
              </c:ext>
            </c:extLst>
          </c:dPt>
          <c:cat>
            <c:strRef>
              <c:f>Sheet1!$A$3:$A$5</c:f>
              <c:strCache>
                <c:ptCount val="3"/>
                <c:pt idx="0">
                  <c:v>Raw Wastewater</c:v>
                </c:pt>
                <c:pt idx="1">
                  <c:v>Treated Effluent</c:v>
                </c:pt>
                <c:pt idx="2">
                  <c:v>P rule target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6</c:v>
                </c:pt>
                <c:pt idx="1">
                  <c:v>0.3</c:v>
                </c:pt>
                <c:pt idx="2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CF-48A3-9D94-094E716EB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21792"/>
        <c:axId val="105170048"/>
      </c:barChart>
      <c:catAx>
        <c:axId val="10472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05170048"/>
        <c:crosses val="autoZero"/>
        <c:auto val="1"/>
        <c:lblAlgn val="ctr"/>
        <c:lblOffset val="100"/>
        <c:noMultiLvlLbl val="0"/>
      </c:catAx>
      <c:valAx>
        <c:axId val="105170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/>
                  <a:t>mg/L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4721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0.41198</cdr:x>
      <cdr:y>0.77049</cdr:y>
    </cdr:from>
    <cdr:to>
      <cdr:x>0.6241</cdr:x>
      <cdr:y>0.84995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3107872" y="3581400"/>
          <a:ext cx="1600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008080"/>
              </a:solidFill>
            </a:rPr>
            <a:t>0.2-0.4 mg/L</a:t>
          </a:r>
        </a:p>
      </cdr:txBody>
    </cdr:sp>
  </cdr:relSizeAnchor>
  <cdr:relSizeAnchor xmlns:cdr="http://schemas.openxmlformats.org/drawingml/2006/chartDrawing">
    <cdr:from>
      <cdr:x>0.69697</cdr:x>
      <cdr:y>0.80328</cdr:y>
    </cdr:from>
    <cdr:to>
      <cdr:x>0.90909</cdr:x>
      <cdr:y>0.88274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5257800" y="3733800"/>
          <a:ext cx="1600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C00000"/>
              </a:solidFill>
            </a:rPr>
            <a:t>0.075 mg/L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8FD4C-D04E-49F1-817C-609926820B9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42C25-F2BD-42C3-B17B-C01084C31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4164D-A270-4B3A-BB35-404F6354150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5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Adaptive management reduces all phosphorus </a:t>
            </a:r>
            <a:r>
              <a:rPr lang="en-US" dirty="0" err="1"/>
              <a:t>souces</a:t>
            </a:r>
            <a:r>
              <a:rPr lang="en-US" dirty="0"/>
              <a:t>. Point sources like treatment plants; urban runoff, and agricultural runoff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5FC11-246E-4FDE-BD5A-D1D1DBC5B3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0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42C25-F2BD-42C3-B17B-C01084C316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42C25-F2BD-42C3-B17B-C01084C316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1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59EF5-193F-4D13-A4D7-E1F26810C0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8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4"/>
            <a:ext cx="9144000" cy="6095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"/>
            <a:ext cx="9144000" cy="16002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90500" cy="16002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00050" y="0"/>
            <a:ext cx="7829550" cy="1524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sz="4800" dirty="0">
                <a:solidFill>
                  <a:srgbClr val="005BBB"/>
                </a:solidFill>
              </a:rPr>
              <a:t>Yahara WINS</a:t>
            </a:r>
            <a:br>
              <a:rPr lang="en-US" sz="4800" dirty="0">
                <a:solidFill>
                  <a:srgbClr val="005BBB"/>
                </a:solidFill>
              </a:rPr>
            </a:br>
            <a:r>
              <a:rPr lang="en-US" sz="4800" dirty="0">
                <a:solidFill>
                  <a:srgbClr val="005BBB"/>
                </a:solidFill>
              </a:rPr>
              <a:t>Working For The Watershed</a:t>
            </a:r>
          </a:p>
        </p:txBody>
      </p:sp>
      <p:pic>
        <p:nvPicPr>
          <p:cNvPr id="10" name="Picture 2" descr="C:\Users\marting.MADSEWER\Pictures\YaharaWINS_Logo_transparent.png">
            <a:extLst>
              <a:ext uri="{FF2B5EF4-FFF2-40B4-BE49-F238E27FC236}">
                <a16:creationId xmlns:a16="http://schemas.microsoft.com/office/drawing/2014/main" id="{4D189FCF-0D8B-4431-8ED5-C67D11A9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6924"/>
            <a:ext cx="1711558" cy="8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6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F543A-8B62-46EF-8C47-FEF9C6A4E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811"/>
          <a:stretch/>
        </p:blipFill>
        <p:spPr>
          <a:xfrm>
            <a:off x="0" y="770467"/>
            <a:ext cx="9135533" cy="6316133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B9E5604E-16A2-4D04-97C7-EE064586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838200"/>
            <a:ext cx="9144001" cy="510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2"/>
            <a:ext cx="9144000" cy="9906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5BBB"/>
                </a:solidFill>
              </a:rPr>
              <a:t>Instream Phosphorus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90500" cy="990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50" y="1"/>
            <a:ext cx="782955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005BBB"/>
              </a:solidFill>
            </a:endParaRPr>
          </a:p>
        </p:txBody>
      </p:sp>
      <p:pic>
        <p:nvPicPr>
          <p:cNvPr id="7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366"/>
            <a:ext cx="1981200" cy="102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37876F-4308-4FEE-8842-A24513BD9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48400"/>
            <a:ext cx="2526788" cy="43565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FCEFB3-B8CB-4A9B-91B4-507EFE6FF867}"/>
              </a:ext>
            </a:extLst>
          </p:cNvPr>
          <p:cNvSpPr/>
          <p:nvPr/>
        </p:nvSpPr>
        <p:spPr>
          <a:xfrm>
            <a:off x="4075288" y="2935111"/>
            <a:ext cx="2096911" cy="1682045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"/>
            <a:ext cx="9144000" cy="9906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5BBB"/>
                </a:solidFill>
              </a:rPr>
              <a:t>Phosphorus Reduction Challenges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90500" cy="990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50" y="1"/>
            <a:ext cx="782955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005BB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00388"/>
            <a:ext cx="2526788" cy="435653"/>
          </a:xfrm>
          <a:prstGeom prst="rect">
            <a:avLst/>
          </a:prstGeom>
        </p:spPr>
      </p:pic>
      <p:pic>
        <p:nvPicPr>
          <p:cNvPr id="7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255"/>
            <a:ext cx="190757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442A42B2-3306-4BDC-8EB9-050EA8E5C3FF" descr="442A42B2-3306-4BDC-8EB9-050EA8E5C3FF">
            <a:extLst>
              <a:ext uri="{FF2B5EF4-FFF2-40B4-BE49-F238E27FC236}">
                <a16:creationId xmlns:a16="http://schemas.microsoft.com/office/drawing/2014/main" id="{5AD3E821-80B2-4564-B30C-9BF6F4098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28001" r="11174" b="10729"/>
          <a:stretch/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07CC33-5CBA-46B4-8E28-85A4E0508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962" y="-957793"/>
            <a:ext cx="819150" cy="7715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2C5C90F-29C1-4611-8AC6-F76FBA5886A2}"/>
              </a:ext>
            </a:extLst>
          </p:cNvPr>
          <p:cNvGrpSpPr/>
          <p:nvPr/>
        </p:nvGrpSpPr>
        <p:grpSpPr>
          <a:xfrm>
            <a:off x="0" y="1219200"/>
            <a:ext cx="9144000" cy="4658973"/>
            <a:chOff x="0" y="990600"/>
            <a:chExt cx="9144000" cy="4658973"/>
          </a:xfrm>
        </p:grpSpPr>
        <p:pic>
          <p:nvPicPr>
            <p:cNvPr id="14" name="Content Placeholder 5">
              <a:extLst>
                <a:ext uri="{FF2B5EF4-FFF2-40B4-BE49-F238E27FC236}">
                  <a16:creationId xmlns:a16="http://schemas.microsoft.com/office/drawing/2014/main" id="{AC9E6ABB-784D-4BC1-82A3-71D3BD880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990600"/>
              <a:ext cx="9144000" cy="465897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E46107-EC1A-44F0-981E-259AACE37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103" y="1165216"/>
              <a:ext cx="790685" cy="38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97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85800"/>
            <a:ext cx="4572000" cy="20574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190500" cy="20574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685800"/>
            <a:ext cx="34290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BBB"/>
                </a:solidFill>
              </a:rPr>
              <a:t>Creativity &amp; Innovation</a:t>
            </a:r>
          </a:p>
        </p:txBody>
      </p:sp>
      <p:pic>
        <p:nvPicPr>
          <p:cNvPr id="2050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27146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r="37436"/>
          <a:stretch/>
        </p:blipFill>
        <p:spPr bwMode="auto">
          <a:xfrm>
            <a:off x="0" y="990602"/>
            <a:ext cx="9144000" cy="59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2"/>
            <a:ext cx="9144000" cy="9906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5BBB"/>
                </a:solidFill>
              </a:rPr>
              <a:t>2020 Moving Forward</a:t>
            </a:r>
            <a:endParaRPr lang="en-US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90500" cy="990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50" y="1"/>
            <a:ext cx="782955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005BBB"/>
              </a:solidFill>
            </a:endParaRPr>
          </a:p>
        </p:txBody>
      </p:sp>
      <p:pic>
        <p:nvPicPr>
          <p:cNvPr id="8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8300"/>
            <a:ext cx="27146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33800" y="1066799"/>
            <a:ext cx="5257800" cy="57912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066800"/>
            <a:ext cx="5238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rgbClr val="005BBB"/>
                </a:solidFill>
              </a:rPr>
              <a:t>Reissued Permit</a:t>
            </a:r>
          </a:p>
          <a:p>
            <a:pPr lvl="1"/>
            <a:endParaRPr lang="en-US" sz="2400" b="1" dirty="0">
              <a:solidFill>
                <a:srgbClr val="005BBB"/>
              </a:solidFill>
            </a:endParaRPr>
          </a:p>
          <a:p>
            <a:pPr lvl="1"/>
            <a:r>
              <a:rPr lang="en-US" sz="2400" b="1" dirty="0">
                <a:solidFill>
                  <a:srgbClr val="005BBB"/>
                </a:solidFill>
              </a:rPr>
              <a:t>Additional Monitoring</a:t>
            </a:r>
          </a:p>
          <a:p>
            <a:pPr lvl="1"/>
            <a:endParaRPr lang="en-US" sz="2400" b="1" dirty="0">
              <a:solidFill>
                <a:srgbClr val="005BBB"/>
              </a:solidFill>
            </a:endParaRPr>
          </a:p>
          <a:p>
            <a:pPr lvl="1"/>
            <a:r>
              <a:rPr lang="en-US" sz="2400" b="1" dirty="0">
                <a:solidFill>
                  <a:srgbClr val="005BBB"/>
                </a:solidFill>
              </a:rPr>
              <a:t>Phosphorus Reduction Agreement with Yahara Pride Farms</a:t>
            </a:r>
          </a:p>
          <a:p>
            <a:pPr lvl="1"/>
            <a:endParaRPr lang="en-US" sz="2400" b="1" dirty="0">
              <a:solidFill>
                <a:srgbClr val="005BBB"/>
              </a:solidFill>
            </a:endParaRPr>
          </a:p>
          <a:p>
            <a:pPr lvl="1"/>
            <a:r>
              <a:rPr lang="en-US" sz="2400" b="1" dirty="0">
                <a:solidFill>
                  <a:srgbClr val="005BBB"/>
                </a:solidFill>
              </a:rPr>
              <a:t>Innovation Grant Program</a:t>
            </a:r>
          </a:p>
          <a:p>
            <a:pPr lvl="1"/>
            <a:endParaRPr lang="en-US" sz="2400" b="1" dirty="0">
              <a:solidFill>
                <a:srgbClr val="005BBB"/>
              </a:solidFill>
            </a:endParaRPr>
          </a:p>
          <a:p>
            <a:pPr lvl="1"/>
            <a:r>
              <a:rPr lang="en-US" sz="2400" b="1" dirty="0">
                <a:solidFill>
                  <a:srgbClr val="005BBB"/>
                </a:solidFill>
              </a:rPr>
              <a:t>New Service Agreement with District</a:t>
            </a:r>
          </a:p>
          <a:p>
            <a:pPr lvl="1"/>
            <a:endParaRPr lang="en-US" sz="2400" b="1" dirty="0">
              <a:solidFill>
                <a:srgbClr val="005BBB"/>
              </a:solidFill>
            </a:endParaRPr>
          </a:p>
          <a:p>
            <a:pPr lvl="1"/>
            <a:r>
              <a:rPr lang="en-US" sz="2400" b="1" dirty="0">
                <a:solidFill>
                  <a:srgbClr val="005BBB"/>
                </a:solidFill>
              </a:rPr>
              <a:t>ASCE 2020 #</a:t>
            </a:r>
            <a:r>
              <a:rPr lang="en-US" sz="2400" b="1" dirty="0" err="1">
                <a:solidFill>
                  <a:srgbClr val="005BBB"/>
                </a:solidFill>
              </a:rPr>
              <a:t>GameChanger</a:t>
            </a:r>
            <a:r>
              <a:rPr lang="en-US" sz="2400" b="1" dirty="0">
                <a:solidFill>
                  <a:srgbClr val="005BBB"/>
                </a:solidFill>
              </a:rPr>
              <a:t> recognition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D99FD-EE13-4C23-8E66-83EC6909EF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2484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7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11756" r="7957" b="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85800"/>
            <a:ext cx="5181600" cy="28194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5800"/>
            <a:ext cx="190500" cy="28194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457200"/>
            <a:ext cx="38100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BBB"/>
                </a:solidFill>
              </a:rPr>
              <a:t>Questions?</a:t>
            </a:r>
          </a:p>
          <a:p>
            <a:endParaRPr lang="en-US" sz="2800" dirty="0">
              <a:solidFill>
                <a:srgbClr val="005BBB"/>
              </a:solidFill>
            </a:endParaRPr>
          </a:p>
          <a:p>
            <a:endParaRPr lang="en-US" sz="2800" dirty="0">
              <a:solidFill>
                <a:srgbClr val="005BBB"/>
              </a:solidFill>
            </a:endParaRPr>
          </a:p>
        </p:txBody>
      </p:sp>
      <p:pic>
        <p:nvPicPr>
          <p:cNvPr id="7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81514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5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11756" r="7957" b="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85800"/>
            <a:ext cx="5181600" cy="28194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5800"/>
            <a:ext cx="190500" cy="28194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457200"/>
            <a:ext cx="38100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BBB"/>
                </a:solidFill>
              </a:rPr>
              <a:t>Questions?</a:t>
            </a:r>
          </a:p>
          <a:p>
            <a:endParaRPr lang="en-US" sz="2800" dirty="0">
              <a:solidFill>
                <a:srgbClr val="005BBB"/>
              </a:solidFill>
            </a:endParaRPr>
          </a:p>
          <a:p>
            <a:endParaRPr lang="en-US" sz="2800" dirty="0">
              <a:solidFill>
                <a:srgbClr val="005BBB"/>
              </a:solidFill>
            </a:endParaRPr>
          </a:p>
        </p:txBody>
      </p:sp>
      <p:pic>
        <p:nvPicPr>
          <p:cNvPr id="7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81514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1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"/>
            <a:ext cx="9144000" cy="9906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5BBB"/>
                </a:solidFill>
              </a:rPr>
              <a:t>Phosphorus Reduction Challenges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90500" cy="990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50" y="1"/>
            <a:ext cx="782955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005BBB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E8001E-9EAF-4A7F-89F3-F98FD9E85630}"/>
              </a:ext>
            </a:extLst>
          </p:cNvPr>
          <p:cNvGrpSpPr/>
          <p:nvPr/>
        </p:nvGrpSpPr>
        <p:grpSpPr>
          <a:xfrm>
            <a:off x="0" y="838201"/>
            <a:ext cx="9144000" cy="6076686"/>
            <a:chOff x="0" y="838201"/>
            <a:chExt cx="9144000" cy="6076686"/>
          </a:xfrm>
        </p:grpSpPr>
        <p:pic>
          <p:nvPicPr>
            <p:cNvPr id="9" name="Content Placeholder 2">
              <a:extLst>
                <a:ext uri="{FF2B5EF4-FFF2-40B4-BE49-F238E27FC236}">
                  <a16:creationId xmlns:a16="http://schemas.microsoft.com/office/drawing/2014/main" id="{1E120CAE-3502-444F-8DAE-F7633B876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38201"/>
              <a:ext cx="9144000" cy="60766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466" y="1388806"/>
              <a:ext cx="2526788" cy="435653"/>
            </a:xfrm>
            <a:prstGeom prst="rect">
              <a:avLst/>
            </a:prstGeom>
          </p:spPr>
        </p:pic>
        <p:pic>
          <p:nvPicPr>
            <p:cNvPr id="7" name="Picture 2" descr="C:\Users\marting.MADSEWER\Pictures\YaharaWINS_Logo_transparen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7" y="914400"/>
              <a:ext cx="1907573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2BF90-E330-4829-955C-75776980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1066747"/>
              <a:ext cx="790685" cy="38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73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00851"/>
            <a:ext cx="2526794" cy="435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DB7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-152400"/>
            <a:ext cx="8839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5BBB"/>
                </a:solidFill>
              </a:rPr>
              <a:t>Reductions in phosphorus necessary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90500" cy="990600"/>
          </a:xfrm>
          <a:prstGeom prst="rect">
            <a:avLst/>
          </a:prstGeom>
          <a:solidFill>
            <a:srgbClr val="005BB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762000" y="1295400"/>
          <a:ext cx="7543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1992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6 mg/L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2379552"/>
            <a:ext cx="4647490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Additional 70% reduction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7981" y="3158893"/>
            <a:ext cx="3231527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$140 Million NPV</a:t>
            </a:r>
          </a:p>
        </p:txBody>
      </p:sp>
      <p:pic>
        <p:nvPicPr>
          <p:cNvPr id="12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5763394"/>
            <a:ext cx="2181225" cy="11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7"/>
          <a:stretch/>
        </p:blipFill>
        <p:spPr bwMode="auto">
          <a:xfrm>
            <a:off x="0" y="13537"/>
            <a:ext cx="3415177" cy="225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98959"/>
            <a:ext cx="3429000" cy="244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5696B61-5215-42AD-AA7F-C0D806476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9" t="3968" b="18533"/>
          <a:stretch/>
        </p:blipFill>
        <p:spPr bwMode="auto">
          <a:xfrm>
            <a:off x="3620624" y="1643699"/>
            <a:ext cx="5524499" cy="52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9500" y="0"/>
            <a:ext cx="5524499" cy="16764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0" y="381000"/>
            <a:ext cx="45720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5BBB"/>
                </a:solidFill>
              </a:rPr>
              <a:t>Phosphorus 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0"/>
            <a:ext cx="177801" cy="6858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46419"/>
            <a:ext cx="3439774" cy="2577981"/>
          </a:xfrm>
          <a:prstGeom prst="rect">
            <a:avLst/>
          </a:prstGeom>
        </p:spPr>
      </p:pic>
      <p:pic>
        <p:nvPicPr>
          <p:cNvPr id="8194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3" y="6023996"/>
            <a:ext cx="1579953" cy="82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5-Point Star 4">
            <a:extLst>
              <a:ext uri="{FF2B5EF4-FFF2-40B4-BE49-F238E27FC236}">
                <a16:creationId xmlns:a16="http://schemas.microsoft.com/office/drawing/2014/main" id="{925E3C4F-1D0D-4316-884A-A1575E0827C3}"/>
              </a:ext>
            </a:extLst>
          </p:cNvPr>
          <p:cNvSpPr/>
          <p:nvPr/>
        </p:nvSpPr>
        <p:spPr>
          <a:xfrm>
            <a:off x="6710141" y="1722225"/>
            <a:ext cx="255434" cy="23049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700B36A6-6BF1-49E2-90B6-11DEDF258D1F}"/>
              </a:ext>
            </a:extLst>
          </p:cNvPr>
          <p:cNvSpPr/>
          <p:nvPr/>
        </p:nvSpPr>
        <p:spPr>
          <a:xfrm>
            <a:off x="6065877" y="1993900"/>
            <a:ext cx="819226" cy="4113661"/>
          </a:xfrm>
          <a:custGeom>
            <a:avLst/>
            <a:gdLst>
              <a:gd name="connsiteX0" fmla="*/ 707373 w 733164"/>
              <a:gd name="connsiteY0" fmla="*/ 0 h 3920151"/>
              <a:gd name="connsiteX1" fmla="*/ 689266 w 733164"/>
              <a:gd name="connsiteY1" fmla="*/ 289711 h 3920151"/>
              <a:gd name="connsiteX2" fmla="*/ 299967 w 733164"/>
              <a:gd name="connsiteY2" fmla="*/ 416460 h 3920151"/>
              <a:gd name="connsiteX3" fmla="*/ 191325 w 733164"/>
              <a:gd name="connsiteY3" fmla="*/ 479834 h 3920151"/>
              <a:gd name="connsiteX4" fmla="*/ 127951 w 733164"/>
              <a:gd name="connsiteY4" fmla="*/ 633743 h 3920151"/>
              <a:gd name="connsiteX5" fmla="*/ 55523 w 733164"/>
              <a:gd name="connsiteY5" fmla="*/ 751438 h 3920151"/>
              <a:gd name="connsiteX6" fmla="*/ 91737 w 733164"/>
              <a:gd name="connsiteY6" fmla="*/ 923454 h 3920151"/>
              <a:gd name="connsiteX7" fmla="*/ 281860 w 733164"/>
              <a:gd name="connsiteY7" fmla="*/ 1059256 h 3920151"/>
              <a:gd name="connsiteX8" fmla="*/ 408608 w 733164"/>
              <a:gd name="connsiteY8" fmla="*/ 1131683 h 3920151"/>
              <a:gd name="connsiteX9" fmla="*/ 426715 w 733164"/>
              <a:gd name="connsiteY9" fmla="*/ 1258432 h 3920151"/>
              <a:gd name="connsiteX10" fmla="*/ 399555 w 733164"/>
              <a:gd name="connsiteY10" fmla="*/ 1358020 h 3920151"/>
              <a:gd name="connsiteX11" fmla="*/ 643998 w 733164"/>
              <a:gd name="connsiteY11" fmla="*/ 1493822 h 3920151"/>
              <a:gd name="connsiteX12" fmla="*/ 698319 w 733164"/>
              <a:gd name="connsiteY12" fmla="*/ 1656784 h 3920151"/>
              <a:gd name="connsiteX13" fmla="*/ 698319 w 733164"/>
              <a:gd name="connsiteY13" fmla="*/ 1801640 h 3920151"/>
              <a:gd name="connsiteX14" fmla="*/ 580624 w 733164"/>
              <a:gd name="connsiteY14" fmla="*/ 1928388 h 3920151"/>
              <a:gd name="connsiteX15" fmla="*/ 318073 w 733164"/>
              <a:gd name="connsiteY15" fmla="*/ 2372008 h 3920151"/>
              <a:gd name="connsiteX16" fmla="*/ 155111 w 733164"/>
              <a:gd name="connsiteY16" fmla="*/ 2725093 h 3920151"/>
              <a:gd name="connsiteX17" fmla="*/ 164165 w 733164"/>
              <a:gd name="connsiteY17" fmla="*/ 2942376 h 3920151"/>
              <a:gd name="connsiteX18" fmla="*/ 218485 w 733164"/>
              <a:gd name="connsiteY18" fmla="*/ 3060071 h 3920151"/>
              <a:gd name="connsiteX19" fmla="*/ 10256 w 733164"/>
              <a:gd name="connsiteY19" fmla="*/ 3331675 h 3920151"/>
              <a:gd name="connsiteX20" fmla="*/ 46470 w 733164"/>
              <a:gd name="connsiteY20" fmla="*/ 3440317 h 3920151"/>
              <a:gd name="connsiteX21" fmla="*/ 173218 w 733164"/>
              <a:gd name="connsiteY21" fmla="*/ 3612333 h 3920151"/>
              <a:gd name="connsiteX22" fmla="*/ 381448 w 733164"/>
              <a:gd name="connsiteY22" fmla="*/ 3693814 h 3920151"/>
              <a:gd name="connsiteX23" fmla="*/ 526303 w 733164"/>
              <a:gd name="connsiteY23" fmla="*/ 3838670 h 3920151"/>
              <a:gd name="connsiteX24" fmla="*/ 553464 w 733164"/>
              <a:gd name="connsiteY24" fmla="*/ 3920151 h 3920151"/>
              <a:gd name="connsiteX25" fmla="*/ 553464 w 733164"/>
              <a:gd name="connsiteY25" fmla="*/ 3920151 h 392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3164" h="3920151">
                <a:moveTo>
                  <a:pt x="707373" y="0"/>
                </a:moveTo>
                <a:cubicBezTo>
                  <a:pt x="732270" y="110150"/>
                  <a:pt x="757167" y="220301"/>
                  <a:pt x="689266" y="289711"/>
                </a:cubicBezTo>
                <a:cubicBezTo>
                  <a:pt x="621365" y="359121"/>
                  <a:pt x="382957" y="384773"/>
                  <a:pt x="299967" y="416460"/>
                </a:cubicBezTo>
                <a:cubicBezTo>
                  <a:pt x="216977" y="448147"/>
                  <a:pt x="219994" y="443620"/>
                  <a:pt x="191325" y="479834"/>
                </a:cubicBezTo>
                <a:cubicBezTo>
                  <a:pt x="162656" y="516048"/>
                  <a:pt x="150585" y="588476"/>
                  <a:pt x="127951" y="633743"/>
                </a:cubicBezTo>
                <a:cubicBezTo>
                  <a:pt x="105317" y="679010"/>
                  <a:pt x="61559" y="703153"/>
                  <a:pt x="55523" y="751438"/>
                </a:cubicBezTo>
                <a:cubicBezTo>
                  <a:pt x="49487" y="799723"/>
                  <a:pt x="54014" y="872151"/>
                  <a:pt x="91737" y="923454"/>
                </a:cubicBezTo>
                <a:cubicBezTo>
                  <a:pt x="129460" y="974757"/>
                  <a:pt x="229048" y="1024551"/>
                  <a:pt x="281860" y="1059256"/>
                </a:cubicBezTo>
                <a:cubicBezTo>
                  <a:pt x="334672" y="1093961"/>
                  <a:pt x="384466" y="1098487"/>
                  <a:pt x="408608" y="1131683"/>
                </a:cubicBezTo>
                <a:cubicBezTo>
                  <a:pt x="432750" y="1164879"/>
                  <a:pt x="428224" y="1220709"/>
                  <a:pt x="426715" y="1258432"/>
                </a:cubicBezTo>
                <a:cubicBezTo>
                  <a:pt x="425206" y="1296155"/>
                  <a:pt x="363341" y="1318788"/>
                  <a:pt x="399555" y="1358020"/>
                </a:cubicBezTo>
                <a:cubicBezTo>
                  <a:pt x="435769" y="1397252"/>
                  <a:pt x="594204" y="1444028"/>
                  <a:pt x="643998" y="1493822"/>
                </a:cubicBezTo>
                <a:cubicBezTo>
                  <a:pt x="693792" y="1543616"/>
                  <a:pt x="689266" y="1605481"/>
                  <a:pt x="698319" y="1656784"/>
                </a:cubicBezTo>
                <a:cubicBezTo>
                  <a:pt x="707372" y="1708087"/>
                  <a:pt x="717935" y="1756373"/>
                  <a:pt x="698319" y="1801640"/>
                </a:cubicBezTo>
                <a:cubicBezTo>
                  <a:pt x="678703" y="1846907"/>
                  <a:pt x="643998" y="1833327"/>
                  <a:pt x="580624" y="1928388"/>
                </a:cubicBezTo>
                <a:cubicBezTo>
                  <a:pt x="517250" y="2023449"/>
                  <a:pt x="388992" y="2239224"/>
                  <a:pt x="318073" y="2372008"/>
                </a:cubicBezTo>
                <a:cubicBezTo>
                  <a:pt x="247154" y="2504792"/>
                  <a:pt x="180762" y="2630032"/>
                  <a:pt x="155111" y="2725093"/>
                </a:cubicBezTo>
                <a:cubicBezTo>
                  <a:pt x="129460" y="2820154"/>
                  <a:pt x="153603" y="2886546"/>
                  <a:pt x="164165" y="2942376"/>
                </a:cubicBezTo>
                <a:cubicBezTo>
                  <a:pt x="174727" y="2998206"/>
                  <a:pt x="244136" y="2995188"/>
                  <a:pt x="218485" y="3060071"/>
                </a:cubicBezTo>
                <a:cubicBezTo>
                  <a:pt x="192834" y="3124954"/>
                  <a:pt x="38925" y="3268301"/>
                  <a:pt x="10256" y="3331675"/>
                </a:cubicBezTo>
                <a:cubicBezTo>
                  <a:pt x="-18413" y="3395049"/>
                  <a:pt x="19310" y="3393541"/>
                  <a:pt x="46470" y="3440317"/>
                </a:cubicBezTo>
                <a:cubicBezTo>
                  <a:pt x="73630" y="3487093"/>
                  <a:pt x="117388" y="3570084"/>
                  <a:pt x="173218" y="3612333"/>
                </a:cubicBezTo>
                <a:cubicBezTo>
                  <a:pt x="229048" y="3654582"/>
                  <a:pt x="322600" y="3656091"/>
                  <a:pt x="381448" y="3693814"/>
                </a:cubicBezTo>
                <a:cubicBezTo>
                  <a:pt x="440296" y="3731537"/>
                  <a:pt x="497634" y="3800947"/>
                  <a:pt x="526303" y="3838670"/>
                </a:cubicBezTo>
                <a:cubicBezTo>
                  <a:pt x="554972" y="3876393"/>
                  <a:pt x="553464" y="3920151"/>
                  <a:pt x="553464" y="3920151"/>
                </a:cubicBezTo>
                <a:lnTo>
                  <a:pt x="553464" y="3920151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19FB926-A871-4F59-A4FD-7E1E6538ED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61" y="6262512"/>
            <a:ext cx="2526788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8"/>
          <a:stretch/>
        </p:blipFill>
        <p:spPr>
          <a:xfrm>
            <a:off x="0" y="0"/>
            <a:ext cx="9132849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85800"/>
            <a:ext cx="4572000" cy="20574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190500" cy="20574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685800"/>
            <a:ext cx="34290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BBB"/>
                </a:solidFill>
              </a:rPr>
              <a:t>Urban Practices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4" b="11255"/>
          <a:stretch/>
        </p:blipFill>
        <p:spPr>
          <a:xfrm>
            <a:off x="0" y="3588362"/>
            <a:ext cx="9144000" cy="3269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pic>
        <p:nvPicPr>
          <p:cNvPr id="2050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84" y="5000770"/>
            <a:ext cx="27146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4"/>
          <a:stretch/>
        </p:blipFill>
        <p:spPr>
          <a:xfrm>
            <a:off x="0" y="-1"/>
            <a:ext cx="9144000" cy="4237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85800"/>
            <a:ext cx="4572000" cy="20574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190500" cy="20574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685800"/>
            <a:ext cx="34290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BBB"/>
                </a:solidFill>
              </a:rPr>
              <a:t>Agricultural Practices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8" b="9558"/>
          <a:stretch/>
        </p:blipFill>
        <p:spPr>
          <a:xfrm>
            <a:off x="-3810" y="3483827"/>
            <a:ext cx="9144000" cy="3374173"/>
          </a:xfrm>
          <a:prstGeom prst="rect">
            <a:avLst/>
          </a:prstGeom>
        </p:spPr>
      </p:pic>
      <p:pic>
        <p:nvPicPr>
          <p:cNvPr id="4098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84" y="4953000"/>
            <a:ext cx="2714626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6" y="6269947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5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A2F67E-C5DB-48DA-A9BE-A4570405D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" t="15014" r="2896" b="3867"/>
          <a:stretch/>
        </p:blipFill>
        <p:spPr>
          <a:xfrm>
            <a:off x="304800" y="1143001"/>
            <a:ext cx="8546592" cy="449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2"/>
            <a:ext cx="9144000" cy="9906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5BBB"/>
                </a:solidFill>
              </a:rPr>
              <a:t>Phosphorus Reduction Success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90500" cy="990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50" y="1"/>
            <a:ext cx="782955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005BB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3" y="6172200"/>
            <a:ext cx="2526788" cy="435653"/>
          </a:xfrm>
          <a:prstGeom prst="rect">
            <a:avLst/>
          </a:prstGeom>
        </p:spPr>
      </p:pic>
      <p:pic>
        <p:nvPicPr>
          <p:cNvPr id="7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8300"/>
            <a:ext cx="27146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4543088-F58F-4674-A353-A84B2012BAE8}"/>
              </a:ext>
            </a:extLst>
          </p:cNvPr>
          <p:cNvSpPr/>
          <p:nvPr/>
        </p:nvSpPr>
        <p:spPr>
          <a:xfrm rot="20375448">
            <a:off x="3023615" y="2877770"/>
            <a:ext cx="1219200" cy="381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29427 -0.158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7DDF6C-C13C-443C-B203-7D0F920F3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0"/>
          <a:stretch/>
        </p:blipFill>
        <p:spPr>
          <a:xfrm>
            <a:off x="1517904" y="1066800"/>
            <a:ext cx="5873496" cy="46509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2"/>
            <a:ext cx="9144000" cy="9906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5BBB"/>
                </a:solidFill>
              </a:rPr>
              <a:t>Phosphorus Reduction Success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90500" cy="990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50" y="1"/>
            <a:ext cx="782955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005BB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3" y="6172200"/>
            <a:ext cx="2526788" cy="435653"/>
          </a:xfrm>
          <a:prstGeom prst="rect">
            <a:avLst/>
          </a:prstGeom>
        </p:spPr>
      </p:pic>
      <p:pic>
        <p:nvPicPr>
          <p:cNvPr id="7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8300"/>
            <a:ext cx="27146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"/>
            <a:ext cx="9144000" cy="9906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5BBB"/>
                </a:solidFill>
              </a:rPr>
              <a:t>Phosphorus Reduction Challenges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90500" cy="990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50" y="1"/>
            <a:ext cx="782955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005BB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00388"/>
            <a:ext cx="2526788" cy="435653"/>
          </a:xfrm>
          <a:prstGeom prst="rect">
            <a:avLst/>
          </a:prstGeom>
        </p:spPr>
      </p:pic>
      <p:pic>
        <p:nvPicPr>
          <p:cNvPr id="7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255"/>
            <a:ext cx="190757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C057046D-01E4-4E7E-A638-DAD242725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80"/>
          <a:stretch/>
        </p:blipFill>
        <p:spPr>
          <a:xfrm>
            <a:off x="0" y="990601"/>
            <a:ext cx="9144000" cy="4529456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22BF90-E330-4829-955C-757769804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03" y="1165216"/>
            <a:ext cx="790685" cy="381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81143F-3B5B-4BDB-B993-5F8157C977D9}"/>
              </a:ext>
            </a:extLst>
          </p:cNvPr>
          <p:cNvSpPr/>
          <p:nvPr/>
        </p:nvSpPr>
        <p:spPr>
          <a:xfrm>
            <a:off x="1524000" y="1165216"/>
            <a:ext cx="2743200" cy="38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AFDE0-B650-4D47-983E-47B073ECA0A0}"/>
              </a:ext>
            </a:extLst>
          </p:cNvPr>
          <p:cNvSpPr/>
          <p:nvPr/>
        </p:nvSpPr>
        <p:spPr>
          <a:xfrm>
            <a:off x="3069336" y="5209680"/>
            <a:ext cx="2743200" cy="38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E07758-4D73-48F6-821C-0CE691BECB9A}"/>
              </a:ext>
            </a:extLst>
          </p:cNvPr>
          <p:cNvSpPr/>
          <p:nvPr/>
        </p:nvSpPr>
        <p:spPr>
          <a:xfrm>
            <a:off x="3721608" y="1164855"/>
            <a:ext cx="2743200" cy="38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9E8B24-8301-4B11-BB69-9B5C990C39BE}"/>
              </a:ext>
            </a:extLst>
          </p:cNvPr>
          <p:cNvSpPr/>
          <p:nvPr/>
        </p:nvSpPr>
        <p:spPr>
          <a:xfrm>
            <a:off x="1219200" y="4876800"/>
            <a:ext cx="7784588" cy="25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238FFD-F8C7-4940-8587-2F596D843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" y="766762"/>
            <a:ext cx="9142818" cy="6091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2"/>
            <a:ext cx="9144000" cy="9906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5BBB"/>
                </a:solidFill>
              </a:rPr>
              <a:t>Phosphorus Reduction Challenges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90500" cy="990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50" y="1"/>
            <a:ext cx="782955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005BBB"/>
              </a:solidFill>
            </a:endParaRPr>
          </a:p>
        </p:txBody>
      </p:sp>
      <p:pic>
        <p:nvPicPr>
          <p:cNvPr id="7" name="Picture 2" descr="C:\Users\marting.MADSEWER\Pictures\YaharaWINS_Logo_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8300"/>
            <a:ext cx="27146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AC9C94-DBA3-42BA-8896-D1A1685C4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6" y="6172200"/>
            <a:ext cx="3093728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02FCF-5896-4098-A38D-0D7F3416CD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747"/>
          <a:stretch/>
        </p:blipFill>
        <p:spPr>
          <a:xfrm>
            <a:off x="95250" y="1005841"/>
            <a:ext cx="4824215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117</Words>
  <Application>Microsoft Office PowerPoint</Application>
  <PresentationFormat>On-screen Show (4:3)</PresentationFormat>
  <Paragraphs>43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Yahara WINS Working For The Watershed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Scholte</dc:creator>
  <cp:lastModifiedBy>Martin Griffin</cp:lastModifiedBy>
  <cp:revision>67</cp:revision>
  <dcterms:created xsi:type="dcterms:W3CDTF">2018-02-08T16:40:18Z</dcterms:created>
  <dcterms:modified xsi:type="dcterms:W3CDTF">2020-07-27T20:28:57Z</dcterms:modified>
</cp:coreProperties>
</file>