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04" r:id="rId4"/>
    <p:sldId id="403" r:id="rId5"/>
    <p:sldId id="260" r:id="rId6"/>
    <p:sldId id="273" r:id="rId7"/>
    <p:sldId id="265" r:id="rId8"/>
    <p:sldId id="274" r:id="rId9"/>
    <p:sldId id="276" r:id="rId10"/>
    <p:sldId id="277" r:id="rId11"/>
    <p:sldId id="278" r:id="rId12"/>
    <p:sldId id="280" r:id="rId13"/>
    <p:sldId id="283" r:id="rId14"/>
    <p:sldId id="285" r:id="rId15"/>
    <p:sldId id="287" r:id="rId16"/>
    <p:sldId id="289" r:id="rId17"/>
    <p:sldId id="290" r:id="rId18"/>
    <p:sldId id="402" r:id="rId19"/>
    <p:sldId id="40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22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181600"/>
            <a:ext cx="8723312" cy="1503363"/>
            <a:chOff x="-3905250" y="4049244"/>
            <a:chExt cx="13011150" cy="2137244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335464"/>
              <a:ext cx="4295775" cy="103258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6" y="4049244"/>
              <a:ext cx="4940300" cy="119426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" name="Freeform 10"/>
            <p:cNvSpPr>
              <a:spLocks/>
            </p:cNvSpPr>
            <p:nvPr userDrawn="1"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5890614"/>
            <a:ext cx="2204475" cy="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5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  <a:lvl2pPr marL="576263" indent="-27305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1257300" indent="-342900">
              <a:buFont typeface="Arial" panose="020B0604020202020204" pitchFamily="34" charset="0"/>
              <a:buChar char="•"/>
              <a:defRPr/>
            </a:lvl4pPr>
            <a:lvl5pPr marL="1462088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3738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41647" cy="414528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  <a:lvl2pPr marL="576263" indent="-27305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1143000" indent="-228600">
              <a:buFont typeface="Arial" panose="020B0604020202020204" pitchFamily="34" charset="0"/>
              <a:buChar char="•"/>
              <a:defRPr/>
            </a:lvl4pPr>
            <a:lvl5pPr marL="1462088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81200"/>
            <a:ext cx="4041648" cy="4145280"/>
          </a:xfrm>
        </p:spPr>
        <p:txBody>
          <a:bodyPr/>
          <a:lstStyle>
            <a:lvl1pPr marL="273050" indent="-273050">
              <a:buFont typeface="Arial" panose="020B0604020202020204" pitchFamily="34" charset="0"/>
              <a:buChar char="•"/>
              <a:defRPr/>
            </a:lvl1pPr>
            <a:lvl2pPr marL="576263" indent="-27305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1143000" indent="-228600">
              <a:buFont typeface="Arial" panose="020B0604020202020204" pitchFamily="34" charset="0"/>
              <a:buChar char="•"/>
              <a:defRPr/>
            </a:lvl4pPr>
            <a:lvl5pPr marL="1462088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3135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4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899" y="5929928"/>
            <a:ext cx="1663701" cy="54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79918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85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9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0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80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8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2250" y="215900"/>
            <a:ext cx="8694738" cy="1720850"/>
          </a:xfrm>
          <a:prstGeom prst="roundRect">
            <a:avLst>
              <a:gd name="adj" fmla="val 336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143000"/>
            <a:ext cx="8723312" cy="793750"/>
            <a:chOff x="-3905251" y="3752767"/>
            <a:chExt cx="13027839" cy="2433721"/>
          </a:xfrm>
        </p:grpSpPr>
        <p:sp>
          <p:nvSpPr>
            <p:cNvPr id="1032" name="Freeform 14"/>
            <p:cNvSpPr>
              <a:spLocks/>
            </p:cNvSpPr>
            <p:nvPr/>
          </p:nvSpPr>
          <p:spPr bwMode="hidden">
            <a:xfrm>
              <a:off x="4810125" y="3952463"/>
              <a:ext cx="4295776" cy="1291053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3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4" name="Freeform 22"/>
            <p:cNvSpPr>
              <a:spLocks/>
            </p:cNvSpPr>
            <p:nvPr/>
          </p:nvSpPr>
          <p:spPr bwMode="hidden">
            <a:xfrm>
              <a:off x="3176" y="4294192"/>
              <a:ext cx="8166100" cy="1142999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5" name="Freeform 26"/>
            <p:cNvSpPr>
              <a:spLocks/>
            </p:cNvSpPr>
            <p:nvPr/>
          </p:nvSpPr>
          <p:spPr bwMode="hidden">
            <a:xfrm>
              <a:off x="4156075" y="3752767"/>
              <a:ext cx="4940300" cy="1490746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 useBgFill="1">
          <p:nvSpPr>
            <p:cNvPr id="1036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120650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tx2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98625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8986" y="5950988"/>
            <a:ext cx="1676076" cy="5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0" y="1600200"/>
            <a:ext cx="93726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16002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6019800"/>
            <a:ext cx="2526794" cy="435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90500" cy="16002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0050" y="0"/>
            <a:ext cx="7829550" cy="1524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Operations &amp; Maintenance Report – July 2020</a:t>
            </a:r>
          </a:p>
        </p:txBody>
      </p:sp>
    </p:spTree>
    <p:extLst>
      <p:ext uri="{BB962C8B-B14F-4D97-AF65-F5344CB8AC3E}">
        <p14:creationId xmlns:p14="http://schemas.microsoft.com/office/powerpoint/2010/main" val="269598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562600" y="2095500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7300" y="0"/>
            <a:ext cx="4076699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06" y="6142892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85498" y="2781754"/>
            <a:ext cx="3200400" cy="16160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Closeup of corroded pipe fittings. Pipe is 6” long, 2” diameter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6CA930E-0E90-4B85-9274-757A90049B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131987" y="826817"/>
            <a:ext cx="7187877" cy="49239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855D83-8605-463F-BB10-351D6C7292D8}"/>
              </a:ext>
            </a:extLst>
          </p:cNvPr>
          <p:cNvSpPr txBox="1">
            <a:spLocks/>
          </p:cNvSpPr>
          <p:nvPr/>
        </p:nvSpPr>
        <p:spPr>
          <a:xfrm>
            <a:off x="5657018" y="73085"/>
            <a:ext cx="2931926" cy="1985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5BBB"/>
                </a:solidFill>
              </a:rPr>
              <a:t>Badfish</a:t>
            </a:r>
            <a:r>
              <a:rPr lang="en-US" sz="4000" dirty="0">
                <a:solidFill>
                  <a:srgbClr val="005BBB"/>
                </a:solidFill>
              </a:rPr>
              <a:t> Creek FM TFO Summary</a:t>
            </a:r>
            <a:endParaRPr lang="en-US" sz="40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1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656385" y="2095500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5500" y="0"/>
            <a:ext cx="3238498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5000" y="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21" y="6142892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18911" y="2332121"/>
            <a:ext cx="3200400" cy="31542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Contractor completed repairs.</a:t>
            </a:r>
            <a:br>
              <a:rPr lang="en-US" sz="2400" dirty="0">
                <a:solidFill>
                  <a:srgbClr val="005BBB"/>
                </a:solidFill>
              </a:rPr>
            </a:br>
            <a:br>
              <a:rPr lang="en-US" sz="2400" dirty="0">
                <a:solidFill>
                  <a:srgbClr val="005BBB"/>
                </a:solidFill>
              </a:rPr>
            </a:br>
            <a:r>
              <a:rPr lang="en-US" sz="2400" dirty="0">
                <a:solidFill>
                  <a:srgbClr val="005BBB"/>
                </a:solidFill>
              </a:rPr>
              <a:t>Mortar covered plug can be seen at top of cap.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03CA8A88-A892-4CAB-8747-CA42C94067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2430" y="0"/>
            <a:ext cx="7493884" cy="69112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608FC1-66E8-4796-BBF1-DA2FFEE08B00}"/>
              </a:ext>
            </a:extLst>
          </p:cNvPr>
          <p:cNvSpPr txBox="1">
            <a:spLocks/>
          </p:cNvSpPr>
          <p:nvPr/>
        </p:nvSpPr>
        <p:spPr>
          <a:xfrm>
            <a:off x="6019800" y="59174"/>
            <a:ext cx="2931926" cy="1985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5BBB"/>
                </a:solidFill>
              </a:rPr>
              <a:t>Badfish</a:t>
            </a:r>
            <a:r>
              <a:rPr lang="en-US" sz="4000" dirty="0">
                <a:solidFill>
                  <a:srgbClr val="005BBB"/>
                </a:solidFill>
              </a:rPr>
              <a:t> Creek FM TFO Summary</a:t>
            </a:r>
            <a:endParaRPr lang="en-US" sz="40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"/>
            <a:ext cx="9144000" cy="9144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346147"/>
            <a:ext cx="2526794" cy="435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14400"/>
            <a:ext cx="247650" cy="5943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6200" y="-304800"/>
            <a:ext cx="8743950" cy="1524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Septage Receiving TFO 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010F9-41B1-4EBE-BAB7-DE873F4B06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8082" y="914400"/>
            <a:ext cx="7635917" cy="59833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13EEFB-7932-46DD-8B8A-6711C209D701}"/>
              </a:ext>
            </a:extLst>
          </p:cNvPr>
          <p:cNvSpPr/>
          <p:nvPr/>
        </p:nvSpPr>
        <p:spPr>
          <a:xfrm>
            <a:off x="219074" y="914400"/>
            <a:ext cx="1289007" cy="59436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6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656385" y="2095500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5500" y="0"/>
            <a:ext cx="3238498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6125" y="59174"/>
            <a:ext cx="3267065" cy="1837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5BBB"/>
                </a:solidFill>
              </a:rPr>
              <a:t>Septage Receiving TFO Summary</a:t>
            </a:r>
            <a:endParaRPr lang="en-US" sz="36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21" y="6142892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2454442"/>
            <a:ext cx="3048889" cy="16603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Source of the TFO.</a:t>
            </a:r>
            <a:br>
              <a:rPr lang="en-US" sz="2400" dirty="0">
                <a:solidFill>
                  <a:srgbClr val="005BBB"/>
                </a:solidFill>
              </a:rPr>
            </a:br>
            <a:br>
              <a:rPr lang="en-US" sz="2400" dirty="0">
                <a:solidFill>
                  <a:srgbClr val="005BBB"/>
                </a:solidFill>
              </a:rPr>
            </a:br>
            <a:r>
              <a:rPr lang="en-US" sz="2400" dirty="0">
                <a:solidFill>
                  <a:srgbClr val="005BBB"/>
                </a:solidFill>
              </a:rPr>
              <a:t>Drainage pipe had not been capped following</a:t>
            </a:r>
            <a:br>
              <a:rPr lang="en-US" sz="2400" dirty="0">
                <a:solidFill>
                  <a:srgbClr val="005BBB"/>
                </a:solidFill>
              </a:rPr>
            </a:br>
            <a:r>
              <a:rPr lang="en-US" sz="2400" dirty="0">
                <a:solidFill>
                  <a:srgbClr val="005BBB"/>
                </a:solidFill>
              </a:rPr>
              <a:t>disconnection.</a:t>
            </a:r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C515DDC4-2BD1-45FF-AC82-16A82E30C0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65008" y="0"/>
            <a:ext cx="7980008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4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656385" y="2095500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5500" y="0"/>
            <a:ext cx="3238498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6125" y="59174"/>
            <a:ext cx="3267065" cy="1837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5BBB"/>
                </a:solidFill>
              </a:rPr>
              <a:t>Septage Receiving TFO Summary</a:t>
            </a:r>
            <a:endParaRPr lang="en-US" sz="36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42892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2454442"/>
            <a:ext cx="3048889" cy="16603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Spilled septage material accumulated in the contractor’s excavation site. </a:t>
            </a:r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0D374A9B-8B73-4CA7-ACC4-B265D9A5BD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60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4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715000" y="2019653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5500" y="0"/>
            <a:ext cx="3238498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6125" y="59174"/>
            <a:ext cx="3267065" cy="1837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5BBB"/>
                </a:solidFill>
              </a:rPr>
              <a:t>Septage Receiving TFO Summary</a:t>
            </a:r>
            <a:endParaRPr lang="en-US" sz="36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42892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43425" y="2330061"/>
            <a:ext cx="3048889" cy="2394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Line was capped to prevent further overflow. </a:t>
            </a:r>
          </a:p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endParaRPr lang="en-US" sz="2400" dirty="0">
              <a:solidFill>
                <a:srgbClr val="005BBB"/>
              </a:solidFill>
            </a:endParaRPr>
          </a:p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Septage receiving station in background. </a:t>
            </a:r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26F64C4B-B15E-47DA-A4F3-2987C06D5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08276" y="27918"/>
            <a:ext cx="7423276" cy="68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0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715000" y="2019653"/>
            <a:ext cx="3487613" cy="140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5500" y="0"/>
            <a:ext cx="3238498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6125" y="59174"/>
            <a:ext cx="3267065" cy="1837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5BBB"/>
                </a:solidFill>
              </a:rPr>
              <a:t>Struvite Harvesting</a:t>
            </a:r>
          </a:p>
          <a:p>
            <a:pPr algn="l"/>
            <a:r>
              <a:rPr lang="en-US" sz="3600" dirty="0">
                <a:solidFill>
                  <a:srgbClr val="005BBB"/>
                </a:solidFill>
                <a:latin typeface="Calibri" panose="020F0502020204030204" pitchFamily="34" charset="0"/>
              </a:rPr>
              <a:t>Conveyor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5693" y="0"/>
            <a:ext cx="221996" cy="31242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09" y="2286000"/>
            <a:ext cx="2526794" cy="435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24CB4-81D6-4292-B895-D73561B01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73" y="0"/>
            <a:ext cx="5864513" cy="7516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50C09D-62BC-4B07-87F7-9CD49486AF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22" y="2874054"/>
            <a:ext cx="5606149" cy="4162425"/>
          </a:xfrm>
          <a:prstGeom prst="rect">
            <a:avLst/>
          </a:prstGeom>
          <a:ln w="53975">
            <a:solidFill>
              <a:schemeClr val="accent1">
                <a:alpha val="90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  <a:alpha val="74000"/>
              </a:scheme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314E418-2B0A-475E-91C7-9D23205A539D}"/>
              </a:ext>
            </a:extLst>
          </p:cNvPr>
          <p:cNvSpPr/>
          <p:nvPr/>
        </p:nvSpPr>
        <p:spPr>
          <a:xfrm>
            <a:off x="2396242" y="-21659"/>
            <a:ext cx="914400" cy="619386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0D81513-0C7E-4B78-8A07-5E78120333A1}"/>
              </a:ext>
            </a:extLst>
          </p:cNvPr>
          <p:cNvSpPr/>
          <p:nvPr/>
        </p:nvSpPr>
        <p:spPr>
          <a:xfrm>
            <a:off x="4758538" y="2819624"/>
            <a:ext cx="1870861" cy="3788229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9BF462-2611-442F-852C-51D8117AE201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3310642" y="3075271"/>
            <a:ext cx="1489958" cy="164913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1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8161ECB-539E-4A69-9B09-40D9BDA6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2" y="3628623"/>
            <a:ext cx="3311598" cy="33055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715000" y="2019653"/>
            <a:ext cx="3487613" cy="140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5500" y="0"/>
            <a:ext cx="3238498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6125" y="59174"/>
            <a:ext cx="3267065" cy="1837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5BBB"/>
                </a:solidFill>
              </a:rPr>
              <a:t>Struvite Harvesting</a:t>
            </a:r>
          </a:p>
          <a:p>
            <a:pPr algn="l"/>
            <a:r>
              <a:rPr lang="en-US" sz="3600" dirty="0">
                <a:solidFill>
                  <a:srgbClr val="005BBB"/>
                </a:solidFill>
                <a:latin typeface="Calibri" panose="020F0502020204030204" pitchFamily="34" charset="0"/>
              </a:rPr>
              <a:t>Conveyor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5693" y="0"/>
            <a:ext cx="221996" cy="31242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409" y="2286000"/>
            <a:ext cx="2526794" cy="435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CFA7BE-A6F5-4993-B465-05D3EBB320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503" y="0"/>
            <a:ext cx="5864195" cy="4038600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A3F9F047-8EF4-4B87-AC82-54589B99C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93" y="2874054"/>
            <a:ext cx="3368484" cy="4007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BABC17-5D60-4B34-BC7C-EAE6C1AAC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4038600"/>
            <a:ext cx="2743200" cy="28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65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BEE85F-A882-415F-BBF4-4A7AB59F1565}"/>
              </a:ext>
            </a:extLst>
          </p:cNvPr>
          <p:cNvSpPr/>
          <p:nvPr/>
        </p:nvSpPr>
        <p:spPr>
          <a:xfrm>
            <a:off x="-21772" y="-76200"/>
            <a:ext cx="9318171" cy="71628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855DD-50F5-45D6-A4A1-3D7CEB14DC85}"/>
              </a:ext>
            </a:extLst>
          </p:cNvPr>
          <p:cNvSpPr/>
          <p:nvPr/>
        </p:nvSpPr>
        <p:spPr>
          <a:xfrm>
            <a:off x="-140206" y="-152400"/>
            <a:ext cx="292606" cy="73152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AA64E-1CA2-4E14-9B68-6B0940F01C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Did you know?</a:t>
            </a:r>
          </a:p>
          <a:p>
            <a:pPr marL="0" indent="0" algn="ctr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How many maintenance hours were dedicated to preventative maintenance in 2019?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22,815 hours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</a:rPr>
              <a:t>*Equivalent to approximately 13 workers 100% dedicated actual work hours.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Operations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25426506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85800"/>
            <a:ext cx="4572000" cy="2057400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3DB7E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5800"/>
            <a:ext cx="190500" cy="20574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685800"/>
            <a:ext cx="3429000" cy="198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5BBB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7445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3947F-A88B-4CDC-96C9-B04DE5F53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838202"/>
            <a:ext cx="9509758" cy="5943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C3711A-D801-416D-9A3E-6F4AE69DC7A1}"/>
              </a:ext>
            </a:extLst>
          </p:cNvPr>
          <p:cNvSpPr/>
          <p:nvPr/>
        </p:nvSpPr>
        <p:spPr>
          <a:xfrm>
            <a:off x="0" y="-2"/>
            <a:ext cx="9144000" cy="7620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9C63F5-6CFF-44AE-9D80-0B8DCC02AEA3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782955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June Plant Performance</a:t>
            </a:r>
          </a:p>
        </p:txBody>
      </p:sp>
    </p:spTree>
    <p:extLst>
      <p:ext uri="{BB962C8B-B14F-4D97-AF65-F5344CB8AC3E}">
        <p14:creationId xmlns:p14="http://schemas.microsoft.com/office/powerpoint/2010/main" val="228487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99BC5-0749-4581-AE13-E086649C2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79" y="457201"/>
            <a:ext cx="9509758" cy="5943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9BBFEB-EF0B-4EFE-BA5F-3AA379616099}"/>
              </a:ext>
            </a:extLst>
          </p:cNvPr>
          <p:cNvSpPr/>
          <p:nvPr/>
        </p:nvSpPr>
        <p:spPr>
          <a:xfrm>
            <a:off x="0" y="-2"/>
            <a:ext cx="9144000" cy="7620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8E7A3A-AA0A-4219-876E-C3ADD5B84AEC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782955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5BBB"/>
                </a:solidFill>
              </a:rPr>
              <a:t>June Resource Recovery</a:t>
            </a:r>
          </a:p>
        </p:txBody>
      </p:sp>
    </p:spTree>
    <p:extLst>
      <p:ext uri="{BB962C8B-B14F-4D97-AF65-F5344CB8AC3E}">
        <p14:creationId xmlns:p14="http://schemas.microsoft.com/office/powerpoint/2010/main" val="379422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2" y="-76200"/>
            <a:ext cx="9318171" cy="71628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40206" y="-152400"/>
            <a:ext cx="292606" cy="7315200"/>
          </a:xfrm>
          <a:prstGeom prst="rect">
            <a:avLst/>
          </a:prstGeom>
          <a:solidFill>
            <a:srgbClr val="8FC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6547" y="381000"/>
            <a:ext cx="5775389" cy="990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What’s happened in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465D09-9C85-4421-85F8-21E6F49356DD}"/>
              </a:ext>
            </a:extLst>
          </p:cNvPr>
          <p:cNvSpPr txBox="1">
            <a:spLocks/>
          </p:cNvSpPr>
          <p:nvPr/>
        </p:nvSpPr>
        <p:spPr>
          <a:xfrm>
            <a:off x="5867400" y="4896099"/>
            <a:ext cx="5775389" cy="990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. . . so far.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0C548E-B30C-4362-AB21-DAE18C8ABA61}"/>
              </a:ext>
            </a:extLst>
          </p:cNvPr>
          <p:cNvSpPr txBox="1">
            <a:spLocks/>
          </p:cNvSpPr>
          <p:nvPr/>
        </p:nvSpPr>
        <p:spPr>
          <a:xfrm>
            <a:off x="2209800" y="1656603"/>
            <a:ext cx="7403594" cy="314399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dirty="0">
                <a:latin typeface="Daytona" panose="020B0604020202020204" pitchFamily="34" charset="0"/>
              </a:rPr>
              <a:t>July</a:t>
            </a:r>
            <a:endParaRPr lang="en-US" sz="9600" dirty="0">
              <a:latin typeface="Dayton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"/>
            <a:ext cx="9144000" cy="1600202"/>
          </a:xfrm>
          <a:prstGeom prst="rect">
            <a:avLst/>
          </a:prstGeom>
          <a:solidFill>
            <a:srgbClr val="8FCAE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346147"/>
            <a:ext cx="2526794" cy="435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90500" cy="16002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00050" y="0"/>
            <a:ext cx="7829550" cy="1524000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pPr algn="ctr"/>
            <a:r>
              <a:rPr lang="en-US" sz="4800" dirty="0" err="1">
                <a:solidFill>
                  <a:srgbClr val="005BBB"/>
                </a:solidFill>
              </a:rPr>
              <a:t>Badfish</a:t>
            </a:r>
            <a:r>
              <a:rPr lang="en-US" sz="4800" dirty="0">
                <a:solidFill>
                  <a:srgbClr val="005BBB"/>
                </a:solidFill>
              </a:rPr>
              <a:t> Creek  </a:t>
            </a:r>
            <a:r>
              <a:rPr lang="en-US" sz="4800" dirty="0" err="1">
                <a:solidFill>
                  <a:srgbClr val="005BBB"/>
                </a:solidFill>
              </a:rPr>
              <a:t>Forcemain</a:t>
            </a:r>
            <a:r>
              <a:rPr lang="en-US" sz="4800" dirty="0">
                <a:solidFill>
                  <a:srgbClr val="005BBB"/>
                </a:solidFill>
              </a:rPr>
              <a:t> </a:t>
            </a:r>
            <a:br>
              <a:rPr lang="en-US" sz="4800" dirty="0">
                <a:solidFill>
                  <a:srgbClr val="005BBB"/>
                </a:solidFill>
              </a:rPr>
            </a:br>
            <a:r>
              <a:rPr lang="en-US" sz="4800" dirty="0">
                <a:solidFill>
                  <a:srgbClr val="005BBB"/>
                </a:solidFill>
              </a:rPr>
              <a:t>TFO Summary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265762-E781-47D6-AEA5-0B29DCF095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00200"/>
            <a:ext cx="9144000" cy="585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6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AE14E692-8EA7-4AA6-A017-B524B55536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233"/>
            <a:ext cx="5562599" cy="4081833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F21F4-64A8-4089-ACA4-DB52FF3FF3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51248" y="3180526"/>
            <a:ext cx="6528248" cy="38268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656385" y="2095500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2337" y="0"/>
            <a:ext cx="3681662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67400" y="59174"/>
            <a:ext cx="2931926" cy="1985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5BBB"/>
                </a:solidFill>
              </a:rPr>
              <a:t>Badfish</a:t>
            </a:r>
            <a:r>
              <a:rPr lang="en-US" sz="4000" dirty="0">
                <a:solidFill>
                  <a:srgbClr val="005BBB"/>
                </a:solidFill>
              </a:rPr>
              <a:t> Creek FM TFO Summary</a:t>
            </a:r>
            <a:endParaRPr lang="en-US" sz="40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2337" y="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21" y="6142892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43598" y="2613074"/>
            <a:ext cx="32004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Leak discovered on the south side of the meter vault (concrete structure above)</a:t>
            </a:r>
            <a:br>
              <a:rPr lang="en-US" sz="2400" dirty="0">
                <a:solidFill>
                  <a:srgbClr val="005BBB"/>
                </a:solidFill>
              </a:rPr>
            </a:br>
            <a:endParaRPr lang="en-US" sz="2400" dirty="0">
              <a:solidFill>
                <a:srgbClr val="005BBB"/>
              </a:solidFill>
            </a:endParaRPr>
          </a:p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Disinfected treated effluent flowed along curb into the storm water system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B7DFB1-B7C7-4347-BD11-0078B78BDDFA}"/>
              </a:ext>
            </a:extLst>
          </p:cNvPr>
          <p:cNvSpPr/>
          <p:nvPr/>
        </p:nvSpPr>
        <p:spPr>
          <a:xfrm rot="5400000">
            <a:off x="2061210" y="-23241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8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559361" y="1875833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2337" y="0"/>
            <a:ext cx="3681662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21" y="6142892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43598" y="2613074"/>
            <a:ext cx="3200400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Contractor excavating where pooling water was found. </a:t>
            </a:r>
          </a:p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endParaRPr lang="en-US" sz="2400" dirty="0">
              <a:solidFill>
                <a:srgbClr val="005BBB"/>
              </a:solidFill>
            </a:endParaRPr>
          </a:p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Dig site quickly filling with treated effluent.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0DA0D6-AE47-4F83-AF14-5F70BE49AB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-76200" y="3232180"/>
            <a:ext cx="5443614" cy="3677960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1938A531-B6C2-4BD5-BBE1-B66D78AF41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0" y="-327832"/>
            <a:ext cx="5355711" cy="36044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922F34-8B3A-46F9-8458-1078BB95916D}"/>
              </a:ext>
            </a:extLst>
          </p:cNvPr>
          <p:cNvSpPr/>
          <p:nvPr/>
        </p:nvSpPr>
        <p:spPr>
          <a:xfrm rot="5400000">
            <a:off x="1962532" y="-21968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ADA5C4B-8CD9-4B02-B6C0-5E974B19730D}"/>
              </a:ext>
            </a:extLst>
          </p:cNvPr>
          <p:cNvSpPr txBox="1">
            <a:spLocks/>
          </p:cNvSpPr>
          <p:nvPr/>
        </p:nvSpPr>
        <p:spPr>
          <a:xfrm>
            <a:off x="5868286" y="287857"/>
            <a:ext cx="2931926" cy="1985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5BBB"/>
                </a:solidFill>
              </a:rPr>
              <a:t>Badfish</a:t>
            </a:r>
            <a:r>
              <a:rPr lang="en-US" sz="4000" dirty="0">
                <a:solidFill>
                  <a:srgbClr val="005BBB"/>
                </a:solidFill>
              </a:rPr>
              <a:t> Creek FM TFO Summary</a:t>
            </a:r>
            <a:endParaRPr lang="en-US" sz="40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79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656385" y="2095500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681662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25" y="6006013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285714" y="3657600"/>
            <a:ext cx="4934486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Excavation revealed leak was coming from the bottom of a capped wye section of </a:t>
            </a:r>
            <a:r>
              <a:rPr lang="en-US" sz="2400" dirty="0" err="1">
                <a:solidFill>
                  <a:srgbClr val="005BBB"/>
                </a:solidFill>
              </a:rPr>
              <a:t>forcemain</a:t>
            </a:r>
            <a:r>
              <a:rPr lang="en-US" sz="2400" dirty="0">
                <a:solidFill>
                  <a:srgbClr val="005BBB"/>
                </a:solidFill>
              </a:rPr>
              <a:t>. </a:t>
            </a:r>
          </a:p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Dewatering pumps needed for access to leaking pipe fitting.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56103B-3F9B-4158-A2D9-387BDD565C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4847" y="-82534"/>
            <a:ext cx="5650536" cy="3441436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6603C59-73B2-45E5-AE5D-CDFF140A3C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809" y="2095500"/>
            <a:ext cx="4200526" cy="51434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28324B-E484-4028-9060-61928D7B1AAA}"/>
              </a:ext>
            </a:extLst>
          </p:cNvPr>
          <p:cNvSpPr txBox="1">
            <a:spLocks/>
          </p:cNvSpPr>
          <p:nvPr/>
        </p:nvSpPr>
        <p:spPr>
          <a:xfrm>
            <a:off x="328056" y="55015"/>
            <a:ext cx="2931926" cy="1985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5BBB"/>
                </a:solidFill>
              </a:rPr>
              <a:t>Badfish</a:t>
            </a:r>
            <a:r>
              <a:rPr lang="en-US" sz="4000" dirty="0">
                <a:solidFill>
                  <a:srgbClr val="005BBB"/>
                </a:solidFill>
              </a:rPr>
              <a:t> Creek FM TFO Summary</a:t>
            </a:r>
            <a:endParaRPr lang="en-US" sz="40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9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A0AF9F8-EA9D-4C2D-A958-F581A1579A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5346" y="0"/>
            <a:ext cx="5669346" cy="69112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A1D6CC-E5DD-4866-BE4A-2D8D67EF6290}"/>
              </a:ext>
            </a:extLst>
          </p:cNvPr>
          <p:cNvSpPr/>
          <p:nvPr/>
        </p:nvSpPr>
        <p:spPr>
          <a:xfrm>
            <a:off x="5562600" y="2095500"/>
            <a:ext cx="3487613" cy="476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72200"/>
            <a:ext cx="2526794" cy="435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2337" y="0"/>
            <a:ext cx="3681662" cy="2133600"/>
          </a:xfrm>
          <a:prstGeom prst="rect">
            <a:avLst/>
          </a:prstGeom>
          <a:solidFill>
            <a:srgbClr val="8FCA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0"/>
            <a:ext cx="190500" cy="690372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3C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021" y="6142892"/>
            <a:ext cx="2526794" cy="43565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43598" y="2613074"/>
            <a:ext cx="3200400" cy="304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Closeup of leaking piping fitting at bottom of cap. Mortar encasing pipe has been removed.</a:t>
            </a:r>
            <a:br>
              <a:rPr lang="en-US" sz="2400" dirty="0">
                <a:solidFill>
                  <a:srgbClr val="005BBB"/>
                </a:solidFill>
              </a:rPr>
            </a:br>
            <a:endParaRPr lang="en-US" sz="2400" dirty="0">
              <a:solidFill>
                <a:srgbClr val="005BBB"/>
              </a:solidFill>
            </a:endParaRPr>
          </a:p>
          <a:p>
            <a:pPr marL="0" indent="0" defTabSz="342900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2400" dirty="0">
                <a:solidFill>
                  <a:srgbClr val="005BBB"/>
                </a:solidFill>
              </a:rPr>
              <a:t>Pipe fittings likely used for pressure testing during construction.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61AD85-D4F6-4640-8E30-9FA110EFF34C}"/>
              </a:ext>
            </a:extLst>
          </p:cNvPr>
          <p:cNvSpPr txBox="1">
            <a:spLocks/>
          </p:cNvSpPr>
          <p:nvPr/>
        </p:nvSpPr>
        <p:spPr>
          <a:xfrm>
            <a:off x="5867400" y="59174"/>
            <a:ext cx="2931926" cy="1985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5BBB"/>
                </a:solidFill>
              </a:rPr>
              <a:t>Badfish</a:t>
            </a:r>
            <a:r>
              <a:rPr lang="en-US" sz="4000" dirty="0">
                <a:solidFill>
                  <a:srgbClr val="005BBB"/>
                </a:solidFill>
              </a:rPr>
              <a:t> Creek FM TFO Summary</a:t>
            </a:r>
            <a:endParaRPr lang="en-US" sz="4000" dirty="0">
              <a:solidFill>
                <a:srgbClr val="005BBB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597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237</Words>
  <Application>Microsoft Office PowerPoint</Application>
  <PresentationFormat>On-screen Show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Candara</vt:lpstr>
      <vt:lpstr>Daytona</vt:lpstr>
      <vt:lpstr>Symbol</vt:lpstr>
      <vt:lpstr>Office Theme</vt:lpstr>
      <vt:lpstr>PowerPoint Template</vt:lpstr>
      <vt:lpstr>Operations &amp; Maintenance Report – July 2020</vt:lpstr>
      <vt:lpstr>PowerPoint Presentation</vt:lpstr>
      <vt:lpstr>PowerPoint Presentation</vt:lpstr>
      <vt:lpstr>PowerPoint Presentation</vt:lpstr>
      <vt:lpstr>Badfish Creek  Forcemain  TFO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Septage Receiving TFO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&amp; Maintenance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Scholte</dc:creator>
  <cp:lastModifiedBy>Lynn Coleman</cp:lastModifiedBy>
  <cp:revision>46</cp:revision>
  <dcterms:created xsi:type="dcterms:W3CDTF">2018-02-08T16:40:18Z</dcterms:created>
  <dcterms:modified xsi:type="dcterms:W3CDTF">2020-07-27T15:21:36Z</dcterms:modified>
</cp:coreProperties>
</file>